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72" r:id="rId3"/>
    <p:sldId id="273" r:id="rId4"/>
    <p:sldId id="283" r:id="rId5"/>
    <p:sldId id="275" r:id="rId6"/>
    <p:sldId id="276" r:id="rId7"/>
    <p:sldId id="274" r:id="rId8"/>
    <p:sldId id="281" r:id="rId9"/>
    <p:sldId id="282" r:id="rId10"/>
    <p:sldId id="277" r:id="rId11"/>
    <p:sldId id="257" r:id="rId12"/>
    <p:sldId id="258" r:id="rId13"/>
    <p:sldId id="259" r:id="rId14"/>
    <p:sldId id="260" r:id="rId15"/>
    <p:sldId id="261" r:id="rId16"/>
    <p:sldId id="262" r:id="rId17"/>
    <p:sldId id="279" r:id="rId18"/>
    <p:sldId id="280" r:id="rId19"/>
    <p:sldId id="285" r:id="rId20"/>
    <p:sldId id="263" r:id="rId21"/>
    <p:sldId id="264" r:id="rId22"/>
    <p:sldId id="265" r:id="rId23"/>
    <p:sldId id="266" r:id="rId24"/>
    <p:sldId id="267" r:id="rId25"/>
    <p:sldId id="268" r:id="rId26"/>
    <p:sldId id="269" r:id="rId27"/>
    <p:sldId id="270" r:id="rId28"/>
    <p:sldId id="284" r:id="rId2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EE28F-EB15-4C47-B203-BCA3CE0C18DB}" type="datetimeFigureOut">
              <a:rPr lang="pl-PL" smtClean="0"/>
              <a:t>2020-04-16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29C1A-21E2-496C-A551-7F333CEFC2BA}"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34A29C1A-21E2-496C-A551-7F333CEFC2BA}" type="slidenum">
              <a:rPr lang="pl-PL" smtClean="0"/>
              <a:t>19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l-PL" smtClean="0"/>
              <a:t>Kliknij, aby edytować styl</a:t>
            </a:r>
            <a:endParaRPr kumimoji="0" lang="en-US"/>
          </a:p>
        </p:txBody>
      </p:sp>
      <p:sp>
        <p:nvSpPr>
          <p:cNvPr id="9" name="Podtytuł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6400800" y="6355080"/>
            <a:ext cx="2286000" cy="365760"/>
          </a:xfrm>
        </p:spPr>
        <p:txBody>
          <a:bodyPr/>
          <a:lstStyle>
            <a:lvl1pPr>
              <a:defRPr sz="1400"/>
            </a:lvl1pPr>
          </a:lstStyle>
          <a:p>
            <a:fld id="{28D36B3B-67F7-48A2-8BAD-59D4D64C0068}" type="datetimeFigureOut">
              <a:rPr lang="pl-PL" smtClean="0"/>
              <a:pPr/>
              <a:t>2020-04-16</a:t>
            </a:fld>
            <a:endParaRPr lang="pl-PL"/>
          </a:p>
        </p:txBody>
      </p:sp>
      <p:sp>
        <p:nvSpPr>
          <p:cNvPr id="17" name="Symbol zastępczy stopki 16"/>
          <p:cNvSpPr>
            <a:spLocks noGrp="1"/>
          </p:cNvSpPr>
          <p:nvPr>
            <p:ph type="ftr" sz="quarter" idx="11"/>
          </p:nvPr>
        </p:nvSpPr>
        <p:spPr>
          <a:xfrm>
            <a:off x="2898648" y="6355080"/>
            <a:ext cx="3474720" cy="365760"/>
          </a:xfrm>
        </p:spPr>
        <p:txBody>
          <a:bodyPr/>
          <a:lstStyle/>
          <a:p>
            <a:endParaRPr lang="pl-PL"/>
          </a:p>
        </p:txBody>
      </p:sp>
      <p:sp>
        <p:nvSpPr>
          <p:cNvPr id="29" name="Symbol zastępczy numeru slajdu 28"/>
          <p:cNvSpPr>
            <a:spLocks noGrp="1"/>
          </p:cNvSpPr>
          <p:nvPr>
            <p:ph type="sldNum" sz="quarter" idx="12"/>
          </p:nvPr>
        </p:nvSpPr>
        <p:spPr>
          <a:xfrm>
            <a:off x="1216152" y="6355080"/>
            <a:ext cx="1219200" cy="365760"/>
          </a:xfrm>
        </p:spPr>
        <p:txBody>
          <a:bodyPr/>
          <a:lstStyle/>
          <a:p>
            <a:fld id="{FDC82B2E-717E-4029-BEF1-6B704A39DCCC}" type="slidenum">
              <a:rPr lang="pl-PL" smtClean="0"/>
              <a:pPr/>
              <a:t>‹#›</a:t>
            </a:fld>
            <a:endParaRPr lang="pl-PL"/>
          </a:p>
        </p:txBody>
      </p:sp>
      <p:sp>
        <p:nvSpPr>
          <p:cNvPr id="21" name="Prostokąt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Prostokąt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Prostokąt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ostokąt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8D36B3B-67F7-48A2-8BAD-59D4D64C0068}" type="datetimeFigureOut">
              <a:rPr lang="pl-PL" smtClean="0"/>
              <a:pPr/>
              <a:t>2020-04-16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DC82B2E-717E-4029-BEF1-6B704A39DCCC}"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8D36B3B-67F7-48A2-8BAD-59D4D64C0068}" type="datetimeFigureOut">
              <a:rPr lang="pl-PL" smtClean="0"/>
              <a:pPr/>
              <a:t>2020-04-16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DC82B2E-717E-4029-BEF1-6B704A39DCCC}" type="slidenum">
              <a:rPr lang="pl-PL" smtClean="0"/>
              <a:pPr/>
              <a:t>‹#›</a:t>
            </a:fld>
            <a:endParaRPr lang="pl-PL"/>
          </a:p>
        </p:txBody>
      </p:sp>
      <p:sp>
        <p:nvSpPr>
          <p:cNvPr id="7" name="Łącznik prosty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ójkąt równoramienny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Łącznik prosty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28D36B3B-67F7-48A2-8BAD-59D4D64C0068}" type="datetimeFigureOut">
              <a:rPr lang="pl-PL" smtClean="0"/>
              <a:pPr/>
              <a:t>2020-04-16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DC82B2E-717E-4029-BEF1-6B704A39DCCC}" type="slidenum">
              <a:rPr lang="pl-PL" smtClean="0"/>
              <a:pPr/>
              <a:t>‹#›</a:t>
            </a:fld>
            <a:endParaRPr lang="pl-PL"/>
          </a:p>
        </p:txBody>
      </p:sp>
      <p:sp>
        <p:nvSpPr>
          <p:cNvPr id="8" name="Symbol zastępczy zawartości 7"/>
          <p:cNvSpPr>
            <a:spLocks noGrp="1"/>
          </p:cNvSpPr>
          <p:nvPr>
            <p:ph sz="quarter" idx="1"/>
          </p:nvPr>
        </p:nvSpPr>
        <p:spPr>
          <a:xfrm>
            <a:off x="457200" y="1219200"/>
            <a:ext cx="8229600"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6400800" y="6355080"/>
            <a:ext cx="2286000" cy="365760"/>
          </a:xfrm>
        </p:spPr>
        <p:txBody>
          <a:bodyPr/>
          <a:lstStyle/>
          <a:p>
            <a:fld id="{28D36B3B-67F7-48A2-8BAD-59D4D64C0068}" type="datetimeFigureOut">
              <a:rPr lang="pl-PL" smtClean="0"/>
              <a:pPr/>
              <a:t>2020-04-16</a:t>
            </a:fld>
            <a:endParaRPr lang="pl-PL"/>
          </a:p>
        </p:txBody>
      </p:sp>
      <p:sp>
        <p:nvSpPr>
          <p:cNvPr id="5" name="Symbol zastępczy stopki 4"/>
          <p:cNvSpPr>
            <a:spLocks noGrp="1"/>
          </p:cNvSpPr>
          <p:nvPr>
            <p:ph type="ftr" sz="quarter" idx="11"/>
          </p:nvPr>
        </p:nvSpPr>
        <p:spPr>
          <a:xfrm>
            <a:off x="2898648" y="6355080"/>
            <a:ext cx="3474720" cy="365760"/>
          </a:xfrm>
        </p:spPr>
        <p:txBody>
          <a:bodyPr/>
          <a:lstStyle/>
          <a:p>
            <a:endParaRPr lang="pl-PL"/>
          </a:p>
        </p:txBody>
      </p:sp>
      <p:sp>
        <p:nvSpPr>
          <p:cNvPr id="6" name="Symbol zastępczy numeru slajdu 5"/>
          <p:cNvSpPr>
            <a:spLocks noGrp="1"/>
          </p:cNvSpPr>
          <p:nvPr>
            <p:ph type="sldNum" sz="quarter" idx="12"/>
          </p:nvPr>
        </p:nvSpPr>
        <p:spPr>
          <a:xfrm>
            <a:off x="1069848" y="6355080"/>
            <a:ext cx="1520952" cy="365760"/>
          </a:xfrm>
        </p:spPr>
        <p:txBody>
          <a:bodyPr/>
          <a:lstStyle/>
          <a:p>
            <a:fld id="{FDC82B2E-717E-4029-BEF1-6B704A39DCCC}" type="slidenum">
              <a:rPr lang="pl-PL" smtClean="0"/>
              <a:pPr/>
              <a:t>‹#›</a:t>
            </a:fld>
            <a:endParaRPr lang="pl-PL"/>
          </a:p>
        </p:txBody>
      </p:sp>
      <p:sp>
        <p:nvSpPr>
          <p:cNvPr id="7" name="Prostokąt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28D36B3B-67F7-48A2-8BAD-59D4D64C0068}" type="datetimeFigureOut">
              <a:rPr lang="pl-PL" smtClean="0"/>
              <a:pPr/>
              <a:t>2020-04-16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DC82B2E-717E-4029-BEF1-6B704A39DCCC}" type="slidenum">
              <a:rPr lang="pl-PL" smtClean="0"/>
              <a:pPr/>
              <a:t>‹#›</a:t>
            </a:fld>
            <a:endParaRPr lang="pl-PL"/>
          </a:p>
        </p:txBody>
      </p:sp>
      <p:sp>
        <p:nvSpPr>
          <p:cNvPr id="9" name="Symbol zastępczy zawartości 8"/>
          <p:cNvSpPr>
            <a:spLocks noGrp="1"/>
          </p:cNvSpPr>
          <p:nvPr>
            <p:ph sz="quarter" idx="1"/>
          </p:nvPr>
        </p:nvSpPr>
        <p:spPr>
          <a:xfrm>
            <a:off x="457200" y="1219200"/>
            <a:ext cx="4041648"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632198" y="1216152"/>
            <a:ext cx="4041648"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28D36B3B-67F7-48A2-8BAD-59D4D64C0068}" type="datetimeFigureOut">
              <a:rPr lang="pl-PL" smtClean="0"/>
              <a:pPr/>
              <a:t>2020-04-16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DC82B2E-717E-4029-BEF1-6B704A39DCCC}" type="slidenum">
              <a:rPr lang="pl-PL" smtClean="0"/>
              <a:pPr/>
              <a:t>‹#›</a:t>
            </a:fld>
            <a:endParaRPr lang="pl-PL"/>
          </a:p>
        </p:txBody>
      </p:sp>
      <p:sp>
        <p:nvSpPr>
          <p:cNvPr id="11" name="Symbol zastępczy zawartości 10"/>
          <p:cNvSpPr>
            <a:spLocks noGrp="1"/>
          </p:cNvSpPr>
          <p:nvPr>
            <p:ph sz="quarter" idx="2"/>
          </p:nvPr>
        </p:nvSpPr>
        <p:spPr>
          <a:xfrm>
            <a:off x="457200" y="2133600"/>
            <a:ext cx="4038600" cy="4038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648200" y="2133600"/>
            <a:ext cx="4038600" cy="4038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28D36B3B-67F7-48A2-8BAD-59D4D64C0068}" type="datetimeFigureOut">
              <a:rPr lang="pl-PL" smtClean="0"/>
              <a:pPr/>
              <a:t>2020-04-16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DC82B2E-717E-4029-BEF1-6B704A39DCCC}" type="slidenum">
              <a:rPr lang="pl-PL" smtClean="0"/>
              <a:pPr/>
              <a:t>‹#›</a:t>
            </a:fld>
            <a:endParaRPr lang="pl-PL"/>
          </a:p>
        </p:txBody>
      </p:sp>
      <p:sp>
        <p:nvSpPr>
          <p:cNvPr id="6" name="Trójkąt równoramienny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8D36B3B-67F7-48A2-8BAD-59D4D64C0068}" type="datetimeFigureOut">
              <a:rPr lang="pl-PL" smtClean="0"/>
              <a:pPr/>
              <a:t>2020-04-16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DC82B2E-717E-4029-BEF1-6B704A39DCCC}" type="slidenum">
              <a:rPr lang="pl-PL" smtClean="0"/>
              <a:pPr/>
              <a:t>‹#›</a:t>
            </a:fld>
            <a:endParaRPr lang="pl-PL"/>
          </a:p>
        </p:txBody>
      </p:sp>
      <p:sp>
        <p:nvSpPr>
          <p:cNvPr id="5" name="Łącznik prosty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ójkąt równoramienny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28D36B3B-67F7-48A2-8BAD-59D4D64C0068}" type="datetimeFigureOut">
              <a:rPr lang="pl-PL" smtClean="0"/>
              <a:pPr/>
              <a:t>2020-04-16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DC82B2E-717E-4029-BEF1-6B704A39DCCC}" type="slidenum">
              <a:rPr lang="pl-PL" smtClean="0"/>
              <a:pPr/>
              <a:t>‹#›</a:t>
            </a:fld>
            <a:endParaRPr lang="pl-PL"/>
          </a:p>
        </p:txBody>
      </p:sp>
      <p:sp>
        <p:nvSpPr>
          <p:cNvPr id="8" name="Łącznik prosty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Łącznik prosty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ójkąt równoramienny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ymbol zastępczy zawartości 11"/>
          <p:cNvSpPr>
            <a:spLocks noGrp="1"/>
          </p:cNvSpPr>
          <p:nvPr>
            <p:ph sz="quarter" idx="1"/>
          </p:nvPr>
        </p:nvSpPr>
        <p:spPr>
          <a:xfrm>
            <a:off x="304800" y="304800"/>
            <a:ext cx="57150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28D36B3B-67F7-48A2-8BAD-59D4D64C0068}" type="datetimeFigureOut">
              <a:rPr lang="pl-PL" smtClean="0"/>
              <a:pPr/>
              <a:t>2020-04-16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DC82B2E-717E-4029-BEF1-6B704A39DCCC}" type="slidenum">
              <a:rPr lang="pl-PL" smtClean="0"/>
              <a:pPr/>
              <a:t>‹#›</a:t>
            </a:fld>
            <a:endParaRPr lang="pl-PL"/>
          </a:p>
        </p:txBody>
      </p:sp>
      <p:sp>
        <p:nvSpPr>
          <p:cNvPr id="8" name="Łącznik prosty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ójkąt równoramienny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152400"/>
            <a:ext cx="8229600" cy="990600"/>
          </a:xfrm>
          <a:prstGeom prst="rect">
            <a:avLst/>
          </a:prstGeom>
        </p:spPr>
        <p:txBody>
          <a:bodyPr vert="horz"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8D36B3B-67F7-48A2-8BAD-59D4D64C0068}" type="datetimeFigureOut">
              <a:rPr lang="pl-PL" smtClean="0"/>
              <a:pPr/>
              <a:t>2020-04-16</a:t>
            </a:fld>
            <a:endParaRPr lang="pl-PL"/>
          </a:p>
        </p:txBody>
      </p:sp>
      <p:sp>
        <p:nvSpPr>
          <p:cNvPr id="3" name="Symbol zastępczy stopki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DC82B2E-717E-4029-BEF1-6B704A39DCCC}" type="slidenum">
              <a:rPr lang="pl-PL" smtClean="0"/>
              <a:pPr/>
              <a:t>‹#›</a:t>
            </a:fld>
            <a:endParaRPr lang="pl-PL"/>
          </a:p>
        </p:txBody>
      </p:sp>
      <p:sp>
        <p:nvSpPr>
          <p:cNvPr id="28" name="Łącznik prosty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Łącznik prosty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ójkąt równoramienny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Atrakcyjność fizyczna</a:t>
            </a:r>
            <a:endParaRPr lang="pl-PL" dirty="0"/>
          </a:p>
        </p:txBody>
      </p:sp>
      <p:sp>
        <p:nvSpPr>
          <p:cNvPr id="3" name="Podtytuł 2"/>
          <p:cNvSpPr>
            <a:spLocks noGrp="1"/>
          </p:cNvSpPr>
          <p:nvPr>
            <p:ph type="subTitle" idx="1"/>
          </p:nvPr>
        </p:nvSpPr>
        <p:spPr/>
        <p:txBody>
          <a:bodyPr/>
          <a:lstStyle/>
          <a:p>
            <a:r>
              <a:rPr lang="pl-PL" dirty="0" smtClean="0"/>
              <a:t>Zarządzanie sobą</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Strategie polowania na męża w różnych środowiskach.</a:t>
            </a:r>
            <a:endParaRPr lang="pl-PL" dirty="0"/>
          </a:p>
        </p:txBody>
      </p:sp>
      <p:sp>
        <p:nvSpPr>
          <p:cNvPr id="3" name="Symbol zastępczy zawartości 2"/>
          <p:cNvSpPr>
            <a:spLocks noGrp="1"/>
          </p:cNvSpPr>
          <p:nvPr>
            <p:ph sz="quarter" idx="1"/>
          </p:nvPr>
        </p:nvSpPr>
        <p:spPr/>
        <p:txBody>
          <a:bodyPr>
            <a:normAutofit lnSpcReduction="10000"/>
          </a:bodyPr>
          <a:lstStyle/>
          <a:p>
            <a:pPr>
              <a:buNone/>
            </a:pPr>
            <a:r>
              <a:rPr lang="pl-PL" dirty="0" smtClean="0"/>
              <a:t>Na podstawie badan międzykulturowych wiadomo, że tam, gdzie jest biedniej i panoszą się choroby, gdzie żyje się krócej, podobają sie zmaskulinizowane twarze (pociągłe, o rysach ostrych, wyraźnie zarysowanej żuchwie) , a zatem cechy uznawane za sygnały jakości biologicznej u mężczyzny. Mężczyźni typu macho mogą być tam większą gwarancją dobrych genów. </a:t>
            </a:r>
          </a:p>
          <a:p>
            <a:pPr>
              <a:buNone/>
            </a:pPr>
            <a:endParaRPr lang="pl-PL" dirty="0" smtClean="0"/>
          </a:p>
          <a:p>
            <a:pPr>
              <a:buNone/>
            </a:pPr>
            <a:r>
              <a:rPr lang="pl-PL" dirty="0" smtClean="0"/>
              <a:t>W krajach lepiej rozwiniętych, w których stan zdrowia populacji jest lepszy, gdzie groźne dla życia infekcje są znacznie rzadsze, zmaskulinizowane twarze nie podobają się kobietom aż tak bardzo.</a:t>
            </a: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1188368"/>
          </a:xfrm>
        </p:spPr>
        <p:txBody>
          <a:bodyPr>
            <a:normAutofit fontScale="90000"/>
          </a:bodyPr>
          <a:lstStyle/>
          <a:p>
            <a:pPr algn="ctr"/>
            <a:r>
              <a:rPr lang="pl-PL" sz="2700" dirty="0" smtClean="0">
                <a:latin typeface="Arial" pitchFamily="34" charset="0"/>
                <a:cs typeface="Arial" pitchFamily="34" charset="0"/>
              </a:rPr>
              <a:t>Koncepcja Darwina </a:t>
            </a:r>
            <a:br>
              <a:rPr lang="pl-PL" sz="2700" dirty="0" smtClean="0">
                <a:latin typeface="Arial" pitchFamily="34" charset="0"/>
                <a:cs typeface="Arial" pitchFamily="34" charset="0"/>
              </a:rPr>
            </a:br>
            <a:r>
              <a:rPr lang="pl-PL" sz="2700" dirty="0" smtClean="0">
                <a:latin typeface="Arial" pitchFamily="34" charset="0"/>
                <a:cs typeface="Arial" pitchFamily="34" charset="0"/>
              </a:rPr>
              <a:t>o wpływie doboru płciowego na istniejące standardy piękna (1871</a:t>
            </a:r>
            <a:r>
              <a:rPr lang="pl-PL" dirty="0" smtClean="0">
                <a:latin typeface="Arial" pitchFamily="34" charset="0"/>
                <a:cs typeface="Arial" pitchFamily="34" charset="0"/>
              </a:rPr>
              <a:t>)</a:t>
            </a:r>
            <a:endParaRPr lang="pl-PL" dirty="0">
              <a:latin typeface="Arial" pitchFamily="34" charset="0"/>
              <a:cs typeface="Arial" pitchFamily="34" charset="0"/>
            </a:endParaRPr>
          </a:p>
        </p:txBody>
      </p:sp>
      <p:sp>
        <p:nvSpPr>
          <p:cNvPr id="3" name="Symbol zastępczy zawartości 2"/>
          <p:cNvSpPr>
            <a:spLocks noGrp="1"/>
          </p:cNvSpPr>
          <p:nvPr>
            <p:ph sz="quarter" idx="1"/>
          </p:nvPr>
        </p:nvSpPr>
        <p:spPr>
          <a:xfrm>
            <a:off x="457200" y="1700808"/>
            <a:ext cx="8229600" cy="4752528"/>
          </a:xfrm>
        </p:spPr>
        <p:txBody>
          <a:bodyPr>
            <a:normAutofit/>
          </a:bodyPr>
          <a:lstStyle/>
          <a:p>
            <a:pPr>
              <a:buNone/>
            </a:pPr>
            <a:r>
              <a:rPr lang="pl-PL" sz="2000" dirty="0" smtClean="0"/>
              <a:t>Wyniki  badań eksperymentalnych  świadczą o tym, że obsesja na punkcie urody nie różni zasadniczo człowieka od innych organizmów.  </a:t>
            </a:r>
            <a:r>
              <a:rPr lang="pl-PL" sz="2000" b="1" dirty="0" smtClean="0"/>
              <a:t>To ludzkie kryteria doboru płciowego, które wykształciły się w procesie ewolucji są odpowiedzialne za ukształtowanie się naszej percepcji atrakcyjności i piękna.  </a:t>
            </a:r>
            <a:r>
              <a:rPr lang="pl-PL" sz="2000" dirty="0" smtClean="0"/>
              <a:t>Ludzie podczas kontaktu z potencjalnym partnerem, kierując się jego urodą, potrafią ocenić jego biologiczną jakość. Atrakcyjność fizyczną można zatem traktować jako wiarygodny „marker” zdrowia i wartości genetycznej osobnika . </a:t>
            </a:r>
          </a:p>
          <a:p>
            <a:pPr>
              <a:buNone/>
            </a:pPr>
            <a:r>
              <a:rPr lang="pl-PL" sz="2000" dirty="0" smtClean="0"/>
              <a:t>Właśnie dlatego mężczyznom podobają się kobiety (zarówno do związku przelotnego jak i trwałego), których wygląd wskazuje na ich młodość i zdrowie.  </a:t>
            </a:r>
          </a:p>
          <a:p>
            <a:pPr algn="ctr">
              <a:buNone/>
            </a:pPr>
            <a:r>
              <a:rPr lang="pl-PL" sz="2000" b="1" dirty="0" smtClean="0">
                <a:solidFill>
                  <a:srgbClr val="FF0000"/>
                </a:solidFill>
              </a:rPr>
              <a:t>Uroda i jej spostrzeganie jest biologiczną adaptacją, </a:t>
            </a:r>
          </a:p>
          <a:p>
            <a:pPr algn="ctr">
              <a:buNone/>
            </a:pPr>
            <a:r>
              <a:rPr lang="pl-PL" sz="2000" b="1" dirty="0" smtClean="0">
                <a:solidFill>
                  <a:srgbClr val="FF0000"/>
                </a:solidFill>
              </a:rPr>
              <a:t>w którą jesteśmy wyposażeni.</a:t>
            </a:r>
          </a:p>
          <a:p>
            <a:pPr>
              <a:buNone/>
            </a:pPr>
            <a:endParaRPr lang="pl-PL" sz="20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2400" b="1" dirty="0" smtClean="0"/>
              <a:t>BADANIA NAD KOBIECYM WHR </a:t>
            </a:r>
            <a:br>
              <a:rPr lang="pl-PL" sz="2400" b="1" dirty="0" smtClean="0"/>
            </a:br>
            <a:r>
              <a:rPr lang="pl-PL" sz="2400" b="1" dirty="0" smtClean="0"/>
              <a:t>(STOSUNEK TALIA-BIODRA) JAKO PRZYKŁAD SŁUSZNOŚCI KONCEPCJI EWOLUCYJNYCH</a:t>
            </a:r>
            <a:endParaRPr lang="pl-PL" sz="2400" dirty="0"/>
          </a:p>
        </p:txBody>
      </p:sp>
      <p:sp>
        <p:nvSpPr>
          <p:cNvPr id="3" name="Symbol zastępczy zawartości 2"/>
          <p:cNvSpPr>
            <a:spLocks noGrp="1"/>
          </p:cNvSpPr>
          <p:nvPr>
            <p:ph sz="quarter" idx="1"/>
          </p:nvPr>
        </p:nvSpPr>
        <p:spPr/>
        <p:txBody>
          <a:bodyPr/>
          <a:lstStyle/>
          <a:p>
            <a:r>
              <a:rPr lang="pl-PL" dirty="0" smtClean="0"/>
              <a:t>Przykładem wyznacznika atrakcyjności, który z całą pewnością powinien być opisywany w kontekście teorii ewolucyjnych jest tak zwane WHR (</a:t>
            </a:r>
            <a:r>
              <a:rPr lang="pl-PL" dirty="0" err="1" smtClean="0"/>
              <a:t>waist</a:t>
            </a:r>
            <a:r>
              <a:rPr lang="pl-PL" dirty="0" smtClean="0"/>
              <a:t> to </a:t>
            </a:r>
            <a:r>
              <a:rPr lang="pl-PL" dirty="0" err="1" smtClean="0"/>
              <a:t>hip</a:t>
            </a:r>
            <a:r>
              <a:rPr lang="pl-PL" dirty="0" smtClean="0"/>
              <a:t> </a:t>
            </a:r>
            <a:r>
              <a:rPr lang="pl-PL" dirty="0" err="1" smtClean="0"/>
              <a:t>ratio</a:t>
            </a:r>
            <a:r>
              <a:rPr lang="pl-PL" dirty="0" smtClean="0"/>
              <a:t>), czyli proporcja obwodu talii do obwodu bioder u człowieka. Jak wykazał </a:t>
            </a:r>
            <a:r>
              <a:rPr lang="pl-PL" dirty="0" err="1" smtClean="0"/>
              <a:t>Singh</a:t>
            </a:r>
            <a:r>
              <a:rPr lang="pl-PL" dirty="0" smtClean="0"/>
              <a:t> w swoim klasycznym badaniu, WHR zbliżony do wartości 0,7 jest jednym z podstawowych wyznaczników atrakcyjności fizycznej kobiet. Tłumacząc uzyskane wyniki, </a:t>
            </a:r>
            <a:r>
              <a:rPr lang="pl-PL" dirty="0" err="1" smtClean="0"/>
              <a:t>Singh</a:t>
            </a:r>
            <a:r>
              <a:rPr lang="pl-PL" dirty="0" smtClean="0"/>
              <a:t> zasugerował, iż WHR jest wiarygodnym wskaźnikiem możliwości reprodukcyjnych i zdrowia kobiety. </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1044352"/>
          </a:xfrm>
        </p:spPr>
        <p:txBody>
          <a:bodyPr>
            <a:normAutofit fontScale="90000"/>
          </a:bodyPr>
          <a:lstStyle/>
          <a:p>
            <a:pPr algn="ctr"/>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smtClean="0"/>
              <a:t>Jak obliczyć WHR?</a:t>
            </a:r>
            <a:br>
              <a:rPr lang="pl-PL" b="1" dirty="0" smtClean="0"/>
            </a:br>
            <a:endParaRPr lang="pl-PL" dirty="0"/>
          </a:p>
        </p:txBody>
      </p:sp>
      <p:sp>
        <p:nvSpPr>
          <p:cNvPr id="3" name="Symbol zastępczy zawartości 2"/>
          <p:cNvSpPr>
            <a:spLocks noGrp="1"/>
          </p:cNvSpPr>
          <p:nvPr>
            <p:ph sz="quarter" idx="1"/>
          </p:nvPr>
        </p:nvSpPr>
        <p:spPr/>
        <p:txBody>
          <a:bodyPr>
            <a:normAutofit fontScale="92500" lnSpcReduction="20000"/>
          </a:bodyPr>
          <a:lstStyle/>
          <a:p>
            <a:r>
              <a:rPr lang="pl-PL" dirty="0" smtClean="0"/>
              <a:t>WHR oblicza się przez podzielenie obwodu w talii przez obwód bioder. Obwody oczywiście muszą być liczone w centymetrach.</a:t>
            </a:r>
          </a:p>
          <a:p>
            <a:r>
              <a:rPr lang="pl-PL" b="1" dirty="0" smtClean="0"/>
              <a:t>Przykład: obwód talii (64 cm) / obwód bioder (87 cm) = 0,73 WHR</a:t>
            </a:r>
          </a:p>
          <a:p>
            <a:r>
              <a:rPr lang="pl-PL" u="sng" dirty="0" smtClean="0"/>
              <a:t>Idealnym wynikiem dla płci pięknej jest WHR o wartości 0,7</a:t>
            </a:r>
            <a:r>
              <a:rPr lang="pl-PL" dirty="0" smtClean="0"/>
              <a:t>(obwód talii stanowi 70% obwodu bioder).</a:t>
            </a:r>
          </a:p>
          <a:p>
            <a:r>
              <a:rPr lang="pl-PL" dirty="0" smtClean="0"/>
              <a:t>Panie z takim wskaźnikiem obwodu talii do obwodu bioder mają optymalny poziom estrogenów. </a:t>
            </a:r>
          </a:p>
          <a:p>
            <a:r>
              <a:rPr lang="pl-PL" dirty="0" smtClean="0"/>
              <a:t>Natomiast u kobiet z wysokim WHR ( 0,8 i więcej) mogą występować  problemy z zajściem w ciąże. </a:t>
            </a:r>
          </a:p>
          <a:p>
            <a:r>
              <a:rPr lang="pl-PL" dirty="0" smtClean="0"/>
              <a:t> </a:t>
            </a:r>
            <a:r>
              <a:rPr lang="pl-PL" u="sng" dirty="0" smtClean="0"/>
              <a:t>Mężczyźni z wartością WHR na poziomie ok. 0,9 </a:t>
            </a:r>
            <a:r>
              <a:rPr lang="pl-PL" dirty="0" smtClean="0"/>
              <a:t>są mniej narażeni na ryzyko wystąpienia zachorowań na raka prostaty i jąder oraz są bardziej płodni.</a:t>
            </a:r>
          </a:p>
          <a:p>
            <a:r>
              <a:rPr lang="pl-PL" dirty="0" smtClean="0"/>
              <a:t>Ważny wskaźnik u mężczyzn: </a:t>
            </a:r>
            <a:r>
              <a:rPr lang="pl-PL" dirty="0" err="1" smtClean="0"/>
              <a:t>taliowo</a:t>
            </a:r>
            <a:r>
              <a:rPr lang="pl-PL" dirty="0" smtClean="0"/>
              <a:t> – barkowy WSR</a:t>
            </a: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684312"/>
          </a:xfrm>
        </p:spPr>
        <p:txBody>
          <a:bodyPr/>
          <a:lstStyle/>
          <a:p>
            <a:pPr algn="ctr"/>
            <a:r>
              <a:rPr lang="pl-PL" dirty="0" smtClean="0"/>
              <a:t>WHR</a:t>
            </a:r>
            <a:endParaRPr lang="pl-PL" dirty="0"/>
          </a:p>
        </p:txBody>
      </p:sp>
      <p:sp>
        <p:nvSpPr>
          <p:cNvPr id="3" name="Symbol zastępczy zawartości 2"/>
          <p:cNvSpPr>
            <a:spLocks noGrp="1"/>
          </p:cNvSpPr>
          <p:nvPr>
            <p:ph sz="quarter" idx="1"/>
          </p:nvPr>
        </p:nvSpPr>
        <p:spPr>
          <a:xfrm>
            <a:off x="457200" y="980728"/>
            <a:ext cx="8229600" cy="5472608"/>
          </a:xfrm>
        </p:spPr>
        <p:txBody>
          <a:bodyPr>
            <a:normAutofit fontScale="92500"/>
          </a:bodyPr>
          <a:lstStyle/>
          <a:p>
            <a:r>
              <a:rPr lang="pl-PL" dirty="0" smtClean="0"/>
              <a:t>1. Udowodniono, iż hormony płciowe regulują tworzenie się tkanki tłuszczowej.  W uproszczeniu można powiedzieć, iż estrogen hamuje odkładanie tkanki tłuszczowej na brzuchu, a pobudza odkładanie się tkanki tłuszczowej w okolicach bioder. Natomiast testosteron ma działanie odwrotne. </a:t>
            </a:r>
          </a:p>
          <a:p>
            <a:r>
              <a:rPr lang="pl-PL" dirty="0" smtClean="0"/>
              <a:t>2. Dymorfizm płciowy ze względu na wskaźnik WHR powstaje w okresie dojrzewania płciowego człowieka.  Dopiero dojrzałe płciowo kobiety nabierają atrakcyjnych kształtów.  Natomiast w okresie przekwitania wskaźniki kobiecego WHR znowu staje się podobny do męskiego. </a:t>
            </a:r>
          </a:p>
          <a:p>
            <a:pPr algn="ctr">
              <a:buNone/>
            </a:pPr>
            <a:r>
              <a:rPr lang="pl-PL" b="1" dirty="0" smtClean="0">
                <a:solidFill>
                  <a:srgbClr val="FF0000"/>
                </a:solidFill>
              </a:rPr>
              <a:t>W ten sposób WHR jest bardzo łatwo obserwowalnym morfologicznym  wskaźnikiem płodności kobiety.</a:t>
            </a:r>
          </a:p>
          <a:p>
            <a:endParaRPr lang="pl-PL" dirty="0" smtClean="0"/>
          </a:p>
          <a:p>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WHR</a:t>
            </a:r>
            <a:endParaRPr lang="pl-PL" dirty="0"/>
          </a:p>
        </p:txBody>
      </p:sp>
      <p:sp>
        <p:nvSpPr>
          <p:cNvPr id="3" name="Symbol zastępczy zawartości 2"/>
          <p:cNvSpPr>
            <a:spLocks noGrp="1"/>
          </p:cNvSpPr>
          <p:nvPr>
            <p:ph sz="quarter" idx="1"/>
          </p:nvPr>
        </p:nvSpPr>
        <p:spPr/>
        <p:txBody>
          <a:bodyPr>
            <a:normAutofit/>
          </a:bodyPr>
          <a:lstStyle/>
          <a:p>
            <a:pPr>
              <a:buNone/>
            </a:pPr>
            <a:r>
              <a:rPr lang="pl-PL" dirty="0" smtClean="0"/>
              <a:t>3. Kobiety z niskim (atrakcyjnym) wskaźnikiem WHR, w porównaniu z kobietami o wysokim wskaźniku WHR mają bardziej regularne cykle miesiączkowe i lepszy w kontekście rozrodczości układ hormonalny. Niski WHR jest też wiarygodnym wskaźnikiem prognozującym zajście w ciążę przez kobiety biorące udział w różnych programach sztucznego zapładniania.</a:t>
            </a:r>
          </a:p>
          <a:p>
            <a:pPr>
              <a:buNone/>
            </a:pPr>
            <a:r>
              <a:rPr lang="pl-PL" dirty="0" smtClean="0"/>
              <a:t>4. WHR jest też wiarygodnym wskaźnikiem zdrowia człowieka. Kobiety z niskim WHR są mniej narażone na choroby serca, cukrzycę, choroby woreczka żółciowego, choroby nerek, raka piersi i jajnika.</a:t>
            </a:r>
          </a:p>
          <a:p>
            <a:pPr>
              <a:buNone/>
            </a:pP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WHR</a:t>
            </a:r>
            <a:endParaRPr lang="pl-PL" dirty="0"/>
          </a:p>
        </p:txBody>
      </p:sp>
      <p:sp>
        <p:nvSpPr>
          <p:cNvPr id="3" name="Symbol zastępczy zawartości 2"/>
          <p:cNvSpPr>
            <a:spLocks noGrp="1"/>
          </p:cNvSpPr>
          <p:nvPr>
            <p:ph sz="quarter" idx="1"/>
          </p:nvPr>
        </p:nvSpPr>
        <p:spPr/>
        <p:txBody>
          <a:bodyPr>
            <a:normAutofit/>
          </a:bodyPr>
          <a:lstStyle/>
          <a:p>
            <a:pPr>
              <a:buNone/>
            </a:pPr>
            <a:r>
              <a:rPr lang="pl-PL" dirty="0" smtClean="0"/>
              <a:t>Badania dowodzą, iż WHR jest względnie niezależnym od wpływów kulturowych wyznacznikiem atrakcyjności. Zwyciężczynie w konkursie na Miss Ameryki w latach 1923 – 1987 i Miss Hong Kongu w latach 1987-2004 oraz dziewczyny z „rozkładówek” Playboya od 1955 do 1990 roku miały WHR na poziomie 0,65-0,72. </a:t>
            </a:r>
          </a:p>
          <a:p>
            <a:pPr>
              <a:buNone/>
            </a:pPr>
            <a:r>
              <a:rPr lang="pl-PL" dirty="0" smtClean="0"/>
              <a:t> Dodatkowo wykazano, iż podobny stosunek WHR charakteryzował też kobiece sylwetki uwiecznione na starożytnych rzeźbach z terenów Indii, Egiptu, Grecji, Rzymu czy Afryki. </a:t>
            </a:r>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Atrakcyjność kobiet c.d.</a:t>
            </a:r>
            <a:endParaRPr lang="pl-PL" dirty="0"/>
          </a:p>
        </p:txBody>
      </p:sp>
      <p:sp>
        <p:nvSpPr>
          <p:cNvPr id="3" name="Symbol zastępczy zawartości 2"/>
          <p:cNvSpPr>
            <a:spLocks noGrp="1"/>
          </p:cNvSpPr>
          <p:nvPr>
            <p:ph sz="quarter" idx="1"/>
          </p:nvPr>
        </p:nvSpPr>
        <p:spPr/>
        <p:txBody>
          <a:bodyPr/>
          <a:lstStyle/>
          <a:p>
            <a:endParaRPr lang="pl-PL" dirty="0" smtClean="0"/>
          </a:p>
          <a:p>
            <a:endParaRPr lang="pl-PL" dirty="0" smtClean="0"/>
          </a:p>
          <a:p>
            <a:r>
              <a:rPr lang="pl-PL" dirty="0" smtClean="0"/>
              <a:t>Piersi – nie wielkość a jędrność.</a:t>
            </a:r>
          </a:p>
          <a:p>
            <a:r>
              <a:rPr lang="pl-PL" dirty="0" smtClean="0"/>
              <a:t>Ręka – smukła z długimi palcami, brak odtłuszczenia, gładkość skóry, wygląd paznokci.</a:t>
            </a:r>
          </a:p>
          <a:p>
            <a:r>
              <a:rPr lang="pl-PL" dirty="0" smtClean="0"/>
              <a:t>Głos – im wyższy tym bardziej atrakcyjny ale tylko do 200 Hz!!!</a:t>
            </a:r>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Ideał czy manipulacja?</a:t>
            </a:r>
            <a:endParaRPr lang="pl-PL" dirty="0"/>
          </a:p>
        </p:txBody>
      </p:sp>
      <p:sp>
        <p:nvSpPr>
          <p:cNvPr id="3" name="Symbol zastępczy zawartości 2"/>
          <p:cNvSpPr>
            <a:spLocks noGrp="1"/>
          </p:cNvSpPr>
          <p:nvPr>
            <p:ph sz="quarter" idx="1"/>
          </p:nvPr>
        </p:nvSpPr>
        <p:spPr/>
        <p:txBody>
          <a:bodyPr/>
          <a:lstStyle/>
          <a:p>
            <a:endParaRPr lang="pl-PL" dirty="0" smtClean="0"/>
          </a:p>
          <a:p>
            <a:endParaRPr lang="pl-PL" dirty="0" smtClean="0"/>
          </a:p>
          <a:p>
            <a:r>
              <a:rPr lang="pl-PL" dirty="0" smtClean="0"/>
              <a:t>Wysokie obcasy- dłuższe nogi</a:t>
            </a:r>
          </a:p>
          <a:p>
            <a:r>
              <a:rPr lang="pl-PL" dirty="0" smtClean="0"/>
              <a:t>Gorsety – wcięcie w pasie</a:t>
            </a:r>
          </a:p>
          <a:p>
            <a:r>
              <a:rPr lang="pl-PL" dirty="0" smtClean="0"/>
              <a:t>Staniki </a:t>
            </a:r>
            <a:r>
              <a:rPr lang="pl-PL" dirty="0" err="1" smtClean="0"/>
              <a:t>push-up</a:t>
            </a:r>
            <a:r>
              <a:rPr lang="pl-PL" dirty="0" smtClean="0"/>
              <a:t> – jędrność piersi</a:t>
            </a:r>
          </a:p>
          <a:p>
            <a:r>
              <a:rPr lang="pl-PL" dirty="0" smtClean="0"/>
              <a:t>Doczepy włosów, farbowanie – blond, długie włosy</a:t>
            </a:r>
          </a:p>
          <a:p>
            <a:r>
              <a:rPr lang="pl-PL" dirty="0" smtClean="0"/>
              <a:t>Przedłużanie i malowanie paznokci- tuszowanie wad płytki wydłużenie palców</a:t>
            </a:r>
          </a:p>
          <a:p>
            <a:r>
              <a:rPr lang="pl-PL" dirty="0" smtClean="0"/>
              <a:t>Operacje plastyczne - całokształt</a:t>
            </a:r>
          </a:p>
          <a:p>
            <a:endParaRPr lang="pl-PL" dirty="0" smtClean="0"/>
          </a:p>
          <a:p>
            <a:endParaRPr lang="pl-PL" dirty="0" smtClean="0"/>
          </a:p>
          <a:p>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1" y="1"/>
            <a:ext cx="3995936" cy="393305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995936" y="1"/>
            <a:ext cx="5148063" cy="3933056"/>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0" y="3861048"/>
            <a:ext cx="3347864" cy="2996952"/>
          </a:xfrm>
          <a:prstGeom prst="rect">
            <a:avLst/>
          </a:prstGeom>
          <a:noFill/>
          <a:ln w="9525">
            <a:noFill/>
            <a:miter lim="800000"/>
            <a:headEnd/>
            <a:tailEnd/>
          </a:ln>
        </p:spPr>
      </p:pic>
      <p:pic>
        <p:nvPicPr>
          <p:cNvPr id="2053" name="Picture 5" descr="C:\Users\user\Desktop\240px-Hanna_Lis.jpg"/>
          <p:cNvPicPr>
            <a:picLocks noChangeAspect="1" noChangeArrowheads="1"/>
          </p:cNvPicPr>
          <p:nvPr/>
        </p:nvPicPr>
        <p:blipFill>
          <a:blip r:embed="rId6" cstate="print"/>
          <a:srcRect/>
          <a:stretch>
            <a:fillRect/>
          </a:stretch>
        </p:blipFill>
        <p:spPr bwMode="auto">
          <a:xfrm>
            <a:off x="3347864" y="3933056"/>
            <a:ext cx="2952328" cy="2924944"/>
          </a:xfrm>
          <a:prstGeom prst="rect">
            <a:avLst/>
          </a:prstGeom>
          <a:noFill/>
        </p:spPr>
      </p:pic>
      <p:pic>
        <p:nvPicPr>
          <p:cNvPr id="2054" name="Picture 6"/>
          <p:cNvPicPr>
            <a:picLocks noChangeAspect="1" noChangeArrowheads="1"/>
          </p:cNvPicPr>
          <p:nvPr/>
        </p:nvPicPr>
        <p:blipFill>
          <a:blip r:embed="rId7" cstate="print"/>
          <a:srcRect/>
          <a:stretch>
            <a:fillRect/>
          </a:stretch>
        </p:blipFill>
        <p:spPr bwMode="auto">
          <a:xfrm>
            <a:off x="6300192" y="3933056"/>
            <a:ext cx="2843808" cy="292494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5400" b="1" dirty="0" smtClean="0">
                <a:solidFill>
                  <a:schemeClr val="tx1"/>
                </a:solidFill>
              </a:rPr>
              <a:t>?</a:t>
            </a:r>
            <a:endParaRPr lang="pl-PL" sz="5400" b="1" dirty="0">
              <a:solidFill>
                <a:schemeClr val="tx1"/>
              </a:solidFill>
            </a:endParaRPr>
          </a:p>
        </p:txBody>
      </p:sp>
      <p:sp>
        <p:nvSpPr>
          <p:cNvPr id="3" name="Symbol zastępczy zawartości 2"/>
          <p:cNvSpPr>
            <a:spLocks noGrp="1"/>
          </p:cNvSpPr>
          <p:nvPr>
            <p:ph sz="quarter" idx="1"/>
          </p:nvPr>
        </p:nvSpPr>
        <p:spPr/>
        <p:txBody>
          <a:bodyPr/>
          <a:lstStyle/>
          <a:p>
            <a:endParaRPr lang="pl-PL" b="1" dirty="0" smtClean="0"/>
          </a:p>
          <a:p>
            <a:endParaRPr lang="pl-PL" b="1" dirty="0" smtClean="0"/>
          </a:p>
          <a:p>
            <a:pPr algn="ctr">
              <a:buNone/>
            </a:pPr>
            <a:r>
              <a:rPr lang="pl-PL" b="1" dirty="0" smtClean="0"/>
              <a:t>W świetle nauki małżeństwo to nie przymierze dwojga ludzi, ale kontrakt, w którym każdy </a:t>
            </a:r>
          </a:p>
          <a:p>
            <a:pPr algn="ctr">
              <a:buNone/>
            </a:pPr>
            <a:r>
              <a:rPr lang="pl-PL" b="1" dirty="0" smtClean="0"/>
              <a:t>z partnerów próbuje wykorzystać drugą stronę do rozpropagowania własnych genów. </a:t>
            </a:r>
          </a:p>
          <a:p>
            <a:pPr algn="ctr">
              <a:buNone/>
            </a:pPr>
            <a:endParaRPr lang="pl-PL" b="1" dirty="0" smtClean="0"/>
          </a:p>
          <a:p>
            <a:pPr algn="ctr">
              <a:buNone/>
            </a:pPr>
            <a:r>
              <a:rPr lang="pl-PL" b="1" dirty="0" smtClean="0"/>
              <a:t>Czy kobiety i mężczyźni różnią się strategią szukania dobrego partnera?</a:t>
            </a:r>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828328"/>
          </a:xfrm>
        </p:spPr>
        <p:txBody>
          <a:bodyPr/>
          <a:lstStyle/>
          <a:p>
            <a:pPr algn="ctr"/>
            <a:r>
              <a:rPr lang="pl-PL" dirty="0" smtClean="0"/>
              <a:t>Atrakcyjność łysiny i zarostu</a:t>
            </a:r>
            <a:endParaRPr lang="pl-PL" dirty="0"/>
          </a:p>
        </p:txBody>
      </p:sp>
      <p:sp>
        <p:nvSpPr>
          <p:cNvPr id="3" name="Symbol zastępczy zawartości 2"/>
          <p:cNvSpPr>
            <a:spLocks noGrp="1"/>
          </p:cNvSpPr>
          <p:nvPr>
            <p:ph sz="quarter" idx="1"/>
          </p:nvPr>
        </p:nvSpPr>
        <p:spPr>
          <a:xfrm>
            <a:off x="457200" y="1052736"/>
            <a:ext cx="8229600" cy="5544616"/>
          </a:xfrm>
        </p:spPr>
        <p:txBody>
          <a:bodyPr>
            <a:normAutofit fontScale="85000" lnSpcReduction="20000"/>
          </a:bodyPr>
          <a:lstStyle/>
          <a:p>
            <a:pPr>
              <a:buNone/>
            </a:pPr>
            <a:r>
              <a:rPr lang="pl-PL" dirty="0" smtClean="0"/>
              <a:t>Uważa się, iż krótkie włosy są uznawane w zachodniej kulturze jako wysoce męskie. Jednak takiego wrażenia nie sprawia już męska łysina. Część badaczy sądzi, iż męska łysina mogła rozwinąć się jako sygnał ustępstwa, wskazujący na to, że mężczyzna posiadł cenne doświadczenie i mądrość, ale nie jest już tak aktywny na rynku matrymonialnym.  Analiza wyników kilku badań eksperymentalnych wstępnie potwierdzałaby owe przypuszczenia. Łysina redukuje spostrzeganą męskość, siłę, agresję i potencję seksualną mężczyzny, jednocześnie postarzając go i zwiększając jego dojrzałość. </a:t>
            </a:r>
          </a:p>
          <a:p>
            <a:pPr>
              <a:buNone/>
            </a:pPr>
            <a:r>
              <a:rPr lang="pl-PL" dirty="0" smtClean="0"/>
              <a:t>Część z tych cech jest ceniona przez kobiety, które do związku partnerskiego poszukują dojrzałych i starszych od siebie mężczyzn . Mimo to we wszystkich dotychczas przeprowadzonych badaniach, łysina znacznie obniżała atrakcyjność fizyczną mężczyzny. Dlatego też, niektórzy naukowcy zdecydowanie krytykują opisywanie łysiny w adaptacyjnym kontekście. </a:t>
            </a:r>
          </a:p>
          <a:p>
            <a:pPr>
              <a:buNone/>
            </a:pP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Atrakcyjności zarostu</a:t>
            </a:r>
            <a:endParaRPr lang="pl-PL" dirty="0"/>
          </a:p>
        </p:txBody>
      </p:sp>
      <p:sp>
        <p:nvSpPr>
          <p:cNvPr id="3" name="Symbol zastępczy zawartości 2"/>
          <p:cNvSpPr>
            <a:spLocks noGrp="1"/>
          </p:cNvSpPr>
          <p:nvPr>
            <p:ph sz="quarter" idx="1"/>
          </p:nvPr>
        </p:nvSpPr>
        <p:spPr/>
        <p:txBody>
          <a:bodyPr>
            <a:normAutofit/>
          </a:bodyPr>
          <a:lstStyle/>
          <a:p>
            <a:pPr>
              <a:buNone/>
            </a:pPr>
            <a:r>
              <a:rPr lang="pl-PL" dirty="0" smtClean="0"/>
              <a:t>Mężczyźni z brodami lub nieogoleni są oceniani jako bardziej dominujący, silni, męscy, agresywni i mniej zrównoważeni emocjonalnie, a nawet starsi niż mężczyźni ogoleni. Jest to dość oczywiste w kontekście tego, iż zarost jest jednym z fenotypowych markerów testosteronu, który wpływa na męską dominację i agresywność. Właśnie z tego powodu broda jest także brana pod uwagę jako wskaźnik ogólnej biologicznej jakości mężczyzny. </a:t>
            </a:r>
          </a:p>
          <a:p>
            <a:endParaRPr lang="pl-P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normAutofit fontScale="77500" lnSpcReduction="20000"/>
          </a:bodyPr>
          <a:lstStyle/>
          <a:p>
            <a:pPr algn="just">
              <a:buNone/>
            </a:pPr>
            <a:r>
              <a:rPr lang="pl-PL" dirty="0" smtClean="0"/>
              <a:t>Nieco więcej danych świadczy o tym, iż przynajmniej w populacji zachodniej, atrakcyjniejsi są mężczyźni nie posiadający brody lub wąsów. Już jednak lekki zarost był oceniony przez badanych jako atrakcyjny. </a:t>
            </a:r>
          </a:p>
          <a:p>
            <a:pPr algn="just">
              <a:buNone/>
            </a:pPr>
            <a:r>
              <a:rPr lang="pl-PL" dirty="0" smtClean="0"/>
              <a:t>Badania Robinsona, który na podstawie zdjęć z lat 1842-1971 ukazujących się w gazecie „</a:t>
            </a:r>
            <a:r>
              <a:rPr lang="pl-PL" dirty="0" err="1" smtClean="0"/>
              <a:t>Illustrated</a:t>
            </a:r>
            <a:r>
              <a:rPr lang="pl-PL" dirty="0" smtClean="0"/>
              <a:t> London News” przeanalizował modę dotyczącą ubrań i męskiego zarostu. Wnioski z tych badań wydają się mocno dyskusyjne, pokazują jednak, iż gusta dotyczące męskiego owłosienia zmieniają się na przestrzeni lat. </a:t>
            </a:r>
          </a:p>
          <a:p>
            <a:pPr algn="just">
              <a:buNone/>
            </a:pPr>
            <a:r>
              <a:rPr lang="pl-PL" dirty="0" smtClean="0"/>
              <a:t>Ciekawą analizę przeprowadził też Barber, i wykazał,  iż brody bardziej podobają się kobietom w okresach historycznych, w których liczba mężczyzn w populacji przewyższa liczbę kobiet. Natomiast kobiety preferują mężczyzn ogolonych wtedy gdy jest ich więcej od mężczyzn. Barber  twierdzi, iż ogoleni mężczyźni są mniej atrakcyjni, a zatem mniej pożądani przez inne kobiety w czasach dużej „konkurencji”.  Taka strategia wyboru partnerów, wedle tegoż autora, ułatwiałaby też kobietom odczytywanie oszustw mężczyzn (wąsy i broda mogłyby ukrywać emocje itp.).</a:t>
            </a:r>
            <a:endParaRPr lang="pl-P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684312"/>
          </a:xfrm>
        </p:spPr>
        <p:txBody>
          <a:bodyPr/>
          <a:lstStyle/>
          <a:p>
            <a:pPr algn="ctr"/>
            <a:r>
              <a:rPr lang="pl-PL" dirty="0" smtClean="0"/>
              <a:t>Długość nóg a atrakcyjność</a:t>
            </a:r>
            <a:endParaRPr lang="pl-PL" dirty="0"/>
          </a:p>
        </p:txBody>
      </p:sp>
      <p:sp>
        <p:nvSpPr>
          <p:cNvPr id="3" name="Symbol zastępczy zawartości 2"/>
          <p:cNvSpPr>
            <a:spLocks noGrp="1"/>
          </p:cNvSpPr>
          <p:nvPr>
            <p:ph sz="quarter" idx="1"/>
          </p:nvPr>
        </p:nvSpPr>
        <p:spPr>
          <a:xfrm>
            <a:off x="457200" y="908720"/>
            <a:ext cx="8229600" cy="5248240"/>
          </a:xfrm>
        </p:spPr>
        <p:txBody>
          <a:bodyPr>
            <a:normAutofit fontScale="92500"/>
          </a:bodyPr>
          <a:lstStyle/>
          <a:p>
            <a:r>
              <a:rPr lang="pl-PL" dirty="0" smtClean="0"/>
              <a:t>Jedno z ciekawszych i szeroko komentowanych w świecie nauki badań, dotyczyło atrakcyjności długości nóg. W badaniu tym wykazano, iż proporcja długość nóg - wysokość ciała (LBR, </a:t>
            </a:r>
            <a:r>
              <a:rPr lang="pl-PL" dirty="0" err="1" smtClean="0"/>
              <a:t>legs</a:t>
            </a:r>
            <a:r>
              <a:rPr lang="pl-PL" dirty="0" smtClean="0"/>
              <a:t> to body </a:t>
            </a:r>
            <a:r>
              <a:rPr lang="pl-PL" dirty="0" err="1" smtClean="0"/>
              <a:t>ratio</a:t>
            </a:r>
            <a:r>
              <a:rPr lang="pl-PL" dirty="0" smtClean="0"/>
              <a:t>) wpływa na ocenę atrakcyjności męskich i kobiecych sylwetek.</a:t>
            </a:r>
          </a:p>
          <a:p>
            <a:r>
              <a:rPr lang="pl-PL" dirty="0" smtClean="0"/>
              <a:t>Zaprezentowane przez autorów wyniki świadczą o tym, iż nogi nawet nieznacznie krótsze od przeciętnych w populacji znacznie obniżają atrakcyjność prezentowanej sylwetki. U obydwu płci  najatrakcyjniejsze okazały się natomiast sylwetki z nogami wydłużonymi o 5%). Zaobserwowane preferencje były niezależne od płci i długości nóg badanych (mierzonych jako proporcja długości nóg do wysokości ciała).</a:t>
            </a:r>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Długość nóg a atrakcyjność</a:t>
            </a:r>
            <a:endParaRPr lang="pl-PL" dirty="0"/>
          </a:p>
        </p:txBody>
      </p:sp>
      <p:sp>
        <p:nvSpPr>
          <p:cNvPr id="3" name="Symbol zastępczy zawartości 2"/>
          <p:cNvSpPr>
            <a:spLocks noGrp="1"/>
          </p:cNvSpPr>
          <p:nvPr>
            <p:ph sz="quarter" idx="1"/>
          </p:nvPr>
        </p:nvSpPr>
        <p:spPr/>
        <p:txBody>
          <a:bodyPr>
            <a:normAutofit/>
          </a:bodyPr>
          <a:lstStyle/>
          <a:p>
            <a:r>
              <a:rPr lang="pl-PL" dirty="0" smtClean="0"/>
              <a:t>Atrakcyjność ta jest związana z informacyjną funkcją LBR. Wykazano, iż długość nóg może być sygnałem biologicznej jakości osobnika:</a:t>
            </a:r>
          </a:p>
          <a:p>
            <a:r>
              <a:rPr lang="pl-PL" dirty="0" smtClean="0"/>
              <a:t>1. Wyniki kilkunastu wiarygodnych badań pokazały, że, względna długość jest powiązana ze stanem zdrowia człowieka</a:t>
            </a:r>
            <a:r>
              <a:rPr lang="en-US" dirty="0" smtClean="0"/>
              <a:t>. </a:t>
            </a:r>
            <a:r>
              <a:rPr lang="pl-PL" dirty="0" smtClean="0"/>
              <a:t>Jak  sprawdzono, posiadanie krótkich nóg wiąże się na przykład z podwyższonym ryzykiem zapadania na chorobę wieńcową oraz na cukrzycę typu II. Z drugiej strony zbyt długie nogi też stają się nieatrakcyjne, ponieważ ich posiadanie także wiąże z chorobami genetycznymi i poważnymi dysfunkcjami organizmu. </a:t>
            </a:r>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normAutofit fontScale="92500" lnSpcReduction="10000"/>
          </a:bodyPr>
          <a:lstStyle/>
          <a:p>
            <a:r>
              <a:rPr lang="pl-PL" dirty="0" smtClean="0"/>
              <a:t>2. Niski wzrost może być związany z niedoborami pokarmowymi organizmu w wieku dojrzewania. Ze wszystkich komponentów wzrostu to właśnie długość nóg jest najwrażliwsza na wpływy środowiskowe, szczególnie w pierwszym okresie fazy dojrzewania (tzw. okres </a:t>
            </a:r>
            <a:r>
              <a:rPr lang="pl-PL" dirty="0" err="1" smtClean="0"/>
              <a:t>prepubertalny</a:t>
            </a:r>
            <a:r>
              <a:rPr lang="pl-PL" dirty="0" smtClean="0"/>
              <a:t>).  Ponadto różne zagrażające organizmowi czynniki (np. choroby) zdecydowanie mocniej hamują wzrostu nóg niż tułowia. To wyjaśniałoby, dlaczego długość nóg, jest dobrym wskaźnikiem społeczno-ekonomicznych warunków życia dzieci. A zatem długie nogi mogą sygnalizować osobnika, który posiada wystarczająco dobry genotyp, powalający na wydatkowanie energii na wzrost organizmu, także w niesprzyjających warunkach środowiskowych. </a:t>
            </a:r>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normAutofit/>
          </a:bodyPr>
          <a:lstStyle/>
          <a:p>
            <a:pPr>
              <a:buNone/>
            </a:pPr>
            <a:r>
              <a:rPr lang="pl-PL" dirty="0" smtClean="0"/>
              <a:t>3. Preferencje wobec stosunkowo długich nóg można też rozpatrywać w kontekście doboru naturalnego. Dwunożne bieganie jest zdolnością nabytą przez człowieka już kilka milionów lat temu i jest związane z ewolucyjnymi zmianami w budowie ludzkiego ciała. </a:t>
            </a:r>
          </a:p>
          <a:p>
            <a:pPr>
              <a:buNone/>
            </a:pPr>
            <a:r>
              <a:rPr lang="pl-PL" dirty="0" smtClean="0"/>
              <a:t>A jak wskazują wyniki badań to właśnie długie nogi są jednym z decydujących czynników ułatwiających ten bieg człowiekowi. Zatem długie nogi mogły być istotnym czynnikiem pozwalającym na ucieczkę przed przeciwnikiem, zdobycie pożywienia podczas polowania, a w konsekwencji zwiększały wartość przystosowawczą danego osobnika. </a:t>
            </a:r>
          </a:p>
          <a:p>
            <a:pPr>
              <a:buNone/>
            </a:pPr>
            <a:endParaRPr lang="pl-P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r>
              <a:rPr lang="pl-PL" dirty="0" smtClean="0"/>
              <a:t>4. Relatywna długość nóg mogła by być także sygnałem potencjału reprodukcyjnego kobiety. Wykazano, iż relatywna długość nóg u kobiety pozytywnie koreluje z masą urodzeniową jej dziecka. Masa ta, jest natomiast silnym predykatorem przeżywalności niemowląt. </a:t>
            </a:r>
          </a:p>
          <a:p>
            <a:r>
              <a:rPr lang="pl-PL" dirty="0" smtClean="0"/>
              <a:t>5. W kontekście faktu, iż proporcja LBR jest znacznie wyższa u dorosłych niż u dzieci, długość nóg można też rozpatrywać jako sygnał dojrzałości płciowej osobnika. </a:t>
            </a:r>
          </a:p>
          <a:p>
            <a:pPr>
              <a:buNone/>
            </a:pPr>
            <a:endParaRPr lang="pl-P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Rocznik 1921</a:t>
            </a:r>
            <a:endParaRPr lang="pl-PL"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0" y="1124744"/>
            <a:ext cx="4283967" cy="5400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27984" y="1124744"/>
            <a:ext cx="4716016" cy="544792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Dobór - koszty</a:t>
            </a:r>
            <a:endParaRPr lang="pl-PL" dirty="0"/>
          </a:p>
        </p:txBody>
      </p:sp>
      <p:sp>
        <p:nvSpPr>
          <p:cNvPr id="3" name="Symbol zastępczy zawartości 2"/>
          <p:cNvSpPr>
            <a:spLocks noGrp="1"/>
          </p:cNvSpPr>
          <p:nvPr>
            <p:ph sz="quarter" idx="1"/>
          </p:nvPr>
        </p:nvSpPr>
        <p:spPr/>
        <p:txBody>
          <a:bodyPr>
            <a:normAutofit/>
          </a:bodyPr>
          <a:lstStyle/>
          <a:p>
            <a:pPr>
              <a:buNone/>
            </a:pPr>
            <a:r>
              <a:rPr lang="pl-PL" dirty="0" smtClean="0"/>
              <a:t>Różnice wynikają z nierównych </a:t>
            </a:r>
            <a:r>
              <a:rPr lang="pl-PL" smtClean="0"/>
              <a:t>kosztów reprodukcyjnych dla </a:t>
            </a:r>
            <a:r>
              <a:rPr lang="pl-PL" dirty="0" smtClean="0"/>
              <a:t>obu płci. Mężczyźni mogą iść na ilość, a jeśli mają taką strategię, akceptują też partnerki o niskiej jakości biologicznej.</a:t>
            </a:r>
          </a:p>
          <a:p>
            <a:pPr>
              <a:buNone/>
            </a:pPr>
            <a:r>
              <a:rPr lang="pl-PL" dirty="0" smtClean="0"/>
              <a:t>W końcu to nie oni ponoszą koszty ciąży czy wychowania dziecka. Z punktu widzenia kobiety to zasadnicza różnica, bo ona, podejmując błędną decyzję o wyborze partnera, traci dużo więcej. Stąd większa selektywność i większa ostrożność kobiet, dla których bardzo ważne są także </a:t>
            </a:r>
            <a:r>
              <a:rPr lang="pl-PL" dirty="0" err="1" smtClean="0"/>
              <a:t>niegenetyczne</a:t>
            </a:r>
            <a:r>
              <a:rPr lang="pl-PL" dirty="0" smtClean="0"/>
              <a:t> zalety, tzn. status społeczny, zasoby ekonomiczne, zdolność do ich zdobywania.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Atrakcyjność fizyczna</a:t>
            </a:r>
            <a:endParaRPr lang="pl-PL" dirty="0"/>
          </a:p>
        </p:txBody>
      </p:sp>
      <p:sp>
        <p:nvSpPr>
          <p:cNvPr id="3" name="Symbol zastępczy zawartości 2"/>
          <p:cNvSpPr>
            <a:spLocks noGrp="1"/>
          </p:cNvSpPr>
          <p:nvPr>
            <p:ph sz="quarter" idx="1"/>
          </p:nvPr>
        </p:nvSpPr>
        <p:spPr/>
        <p:txBody>
          <a:bodyPr>
            <a:normAutofit lnSpcReduction="10000"/>
          </a:bodyPr>
          <a:lstStyle/>
          <a:p>
            <a:pPr>
              <a:buNone/>
            </a:pPr>
            <a:endParaRPr lang="pl-PL" dirty="0" smtClean="0"/>
          </a:p>
          <a:p>
            <a:pPr>
              <a:buNone/>
            </a:pPr>
            <a:r>
              <a:rPr lang="pl-PL" dirty="0" smtClean="0"/>
              <a:t>Na atrakcyjność fizyczną składają się: </a:t>
            </a:r>
          </a:p>
          <a:p>
            <a:pPr>
              <a:buNone/>
            </a:pPr>
            <a:r>
              <a:rPr lang="pl-PL" dirty="0" smtClean="0"/>
              <a:t> - twarz (jej kształt oraz wielkość, położenie i kształt jej elementów, a także stan skóry), </a:t>
            </a:r>
          </a:p>
          <a:p>
            <a:pPr>
              <a:buNone/>
            </a:pPr>
            <a:r>
              <a:rPr lang="pl-PL" dirty="0" smtClean="0"/>
              <a:t>- sylwetka (w tym: obwód w pasie, bioder, klatki piersiowej, wielkość piersi), </a:t>
            </a:r>
          </a:p>
          <a:p>
            <a:pPr>
              <a:buNone/>
            </a:pPr>
            <a:r>
              <a:rPr lang="pl-PL" dirty="0" smtClean="0"/>
              <a:t>- wysokość ciała (i długość nóg), </a:t>
            </a:r>
          </a:p>
          <a:p>
            <a:pPr>
              <a:buNone/>
            </a:pPr>
            <a:r>
              <a:rPr lang="pl-PL" dirty="0" smtClean="0"/>
              <a:t>- ręka (jej kształt i wygląd skóry), </a:t>
            </a:r>
          </a:p>
          <a:p>
            <a:pPr>
              <a:buNone/>
            </a:pPr>
            <a:r>
              <a:rPr lang="pl-PL" dirty="0" smtClean="0"/>
              <a:t>- głos (przede wszystkim jego wysokość), </a:t>
            </a:r>
          </a:p>
          <a:p>
            <a:pPr>
              <a:buNone/>
            </a:pPr>
            <a:r>
              <a:rPr lang="pl-PL" dirty="0" smtClean="0"/>
              <a:t>- zapach oraz cechy dynamiczne (ruchy głowy, mimika, chód, taniec).</a:t>
            </a: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1260376"/>
          </a:xfrm>
        </p:spPr>
        <p:txBody>
          <a:bodyPr>
            <a:noAutofit/>
          </a:bodyPr>
          <a:lstStyle/>
          <a:p>
            <a:r>
              <a:rPr lang="pl-PL" sz="2400" b="1" dirty="0" smtClean="0"/>
              <a:t>Mężczyzna powinien być tylko trochę ładniejszy od diabła, a kobieta trochę brzydsza od anioła???</a:t>
            </a:r>
            <a:endParaRPr lang="pl-PL" sz="2400" dirty="0"/>
          </a:p>
        </p:txBody>
      </p:sp>
      <p:sp>
        <p:nvSpPr>
          <p:cNvPr id="3" name="Symbol zastępczy zawartości 2"/>
          <p:cNvSpPr>
            <a:spLocks noGrp="1"/>
          </p:cNvSpPr>
          <p:nvPr>
            <p:ph sz="quarter" idx="1"/>
          </p:nvPr>
        </p:nvSpPr>
        <p:spPr>
          <a:xfrm>
            <a:off x="457200" y="1628800"/>
            <a:ext cx="8229600" cy="4968552"/>
          </a:xfrm>
        </p:spPr>
        <p:txBody>
          <a:bodyPr>
            <a:normAutofit lnSpcReduction="10000"/>
          </a:bodyPr>
          <a:lstStyle/>
          <a:p>
            <a:pPr algn="just">
              <a:buNone/>
            </a:pPr>
            <a:r>
              <a:rPr lang="pl-PL" sz="2000" dirty="0" smtClean="0"/>
              <a:t>Oczywiście lansuje się kobiecą urodę. Nie znaczy to jednak, że mężczyźni za każdym razem będą rezygnować z mniej atrakcyjnych kobiet. Bo po prostu wielu z nich nie stać na zdobycie najlepszych partnerek. Mogą mieć na przykład niski status społeczno- -ekonomiczny czy cechy osobowości, które kobietom się nie podobają. </a:t>
            </a:r>
          </a:p>
          <a:p>
            <a:pPr algn="just">
              <a:buNone/>
            </a:pPr>
            <a:r>
              <a:rPr lang="pl-PL" sz="2000" dirty="0" smtClean="0"/>
              <a:t>Koszty rywalizacji z innymi mężczyznami są bardzo duże i dlatego muszą poprzestać na partnerce o niższej jakości. </a:t>
            </a:r>
          </a:p>
          <a:p>
            <a:pPr algn="just">
              <a:buNone/>
            </a:pPr>
            <a:endParaRPr lang="pl-PL" sz="2000" b="1" dirty="0" smtClean="0">
              <a:solidFill>
                <a:srgbClr val="FF0000"/>
              </a:solidFill>
            </a:endParaRPr>
          </a:p>
          <a:p>
            <a:pPr algn="just">
              <a:buNone/>
            </a:pPr>
            <a:r>
              <a:rPr lang="pl-PL" sz="2000" b="1" dirty="0" smtClean="0">
                <a:solidFill>
                  <a:srgbClr val="FF0000"/>
                </a:solidFill>
              </a:rPr>
              <a:t>Ten efekt można zaobserwować w nocnych klubach, gdy mężczyzna zrobi dwa, trzy nieudane podejścia do kobiet atrakcyjnych i zaczyna obniżać swoje kryteria wyboru. No cóż, albo z kimś wyjdzie z tego klubu, albo czeka go samotny powrót do domu. Mężczyźni są mniej wybredni, a wielu nie miałoby szansy na przekazanie swoich genów, gdyby nie obniżyli wymagań.</a:t>
            </a:r>
            <a:endParaRPr lang="pl-PL" sz="20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Wyjątki</a:t>
            </a:r>
            <a:endParaRPr lang="pl-PL" dirty="0"/>
          </a:p>
        </p:txBody>
      </p:sp>
      <p:sp>
        <p:nvSpPr>
          <p:cNvPr id="3" name="Symbol zastępczy zawartości 2"/>
          <p:cNvSpPr>
            <a:spLocks noGrp="1"/>
          </p:cNvSpPr>
          <p:nvPr>
            <p:ph sz="quarter" idx="1"/>
          </p:nvPr>
        </p:nvSpPr>
        <p:spPr/>
        <p:txBody>
          <a:bodyPr>
            <a:normAutofit/>
          </a:bodyPr>
          <a:lstStyle/>
          <a:p>
            <a:pPr algn="just">
              <a:buNone/>
            </a:pPr>
            <a:r>
              <a:rPr lang="pl-PL" dirty="0" smtClean="0"/>
              <a:t>Zawsze jednak znajdą się tacy, którzy mają inne preferencje. Na przykład w Stanach Zjednoczonych są tzw. </a:t>
            </a:r>
            <a:r>
              <a:rPr lang="pl-PL" dirty="0" err="1" smtClean="0"/>
              <a:t>wypasacze</a:t>
            </a:r>
            <a:r>
              <a:rPr lang="pl-PL" dirty="0" smtClean="0"/>
              <a:t> (</a:t>
            </a:r>
            <a:r>
              <a:rPr lang="pl-PL" dirty="0" err="1" smtClean="0"/>
              <a:t>feedersi</a:t>
            </a:r>
            <a:r>
              <a:rPr lang="pl-PL" dirty="0" smtClean="0"/>
              <a:t>), chorzy na </a:t>
            </a:r>
            <a:r>
              <a:rPr lang="pl-PL" dirty="0" err="1" smtClean="0"/>
              <a:t>adipofilię</a:t>
            </a:r>
            <a:r>
              <a:rPr lang="pl-PL" dirty="0" smtClean="0"/>
              <a:t>. To mężczyźni, którzy uwielbiają kobiety o dużej masie ciała, nawet ważące ponad 200 </a:t>
            </a:r>
            <a:r>
              <a:rPr lang="pl-PL" dirty="0" err="1" smtClean="0"/>
              <a:t>kg</a:t>
            </a:r>
            <a:r>
              <a:rPr lang="pl-PL" dirty="0" smtClean="0"/>
              <a:t>. Szukają kobiet, które mają 100-120 kg, a ponieważ tym nie, łatwo znaleźć adoratora, więc cieszą się, że ktoś się nimi zainteresował.  </a:t>
            </a:r>
            <a:r>
              <a:rPr lang="pl-PL" dirty="0" err="1" smtClean="0"/>
              <a:t>Wypasacze</a:t>
            </a:r>
            <a:r>
              <a:rPr lang="pl-PL" dirty="0" smtClean="0"/>
              <a:t> dobrze karmią swoje partnerki, zostawiają w domu duże ilości chipsów czy hamburgerów i próbują je jeszcze bardziej utuczyć.</a:t>
            </a: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2200" b="1" dirty="0" smtClean="0"/>
              <a:t>Czy to prawda, że jeżeli kobieta chce dobrze wyjść za mąż, powinna odstawić pigułkę antykoncepcyjną?</a:t>
            </a:r>
            <a:r>
              <a:rPr lang="pl-PL" sz="2000" b="1" dirty="0" smtClean="0"/>
              <a:t/>
            </a:r>
            <a:br>
              <a:rPr lang="pl-PL" sz="2000" b="1" dirty="0" smtClean="0"/>
            </a:br>
            <a:endParaRPr lang="pl-PL" sz="2000" dirty="0"/>
          </a:p>
        </p:txBody>
      </p:sp>
      <p:sp>
        <p:nvSpPr>
          <p:cNvPr id="3" name="Symbol zastępczy zawartości 2"/>
          <p:cNvSpPr>
            <a:spLocks noGrp="1"/>
          </p:cNvSpPr>
          <p:nvPr>
            <p:ph sz="quarter" idx="1"/>
          </p:nvPr>
        </p:nvSpPr>
        <p:spPr/>
        <p:txBody>
          <a:bodyPr>
            <a:normAutofit fontScale="92500" lnSpcReduction="20000"/>
          </a:bodyPr>
          <a:lstStyle/>
          <a:p>
            <a:pPr>
              <a:buNone/>
            </a:pPr>
            <a:r>
              <a:rPr lang="pl-PL" dirty="0" smtClean="0"/>
              <a:t>Badania z pigułką dotyczą komunikacji węchowej. Te hormonalne środki antykoncepcyjne, które były badane, </a:t>
            </a:r>
            <a:r>
              <a:rPr lang="pl-PL" u="sng" dirty="0" smtClean="0"/>
              <a:t>zmieniały percepcje zapachu</a:t>
            </a:r>
            <a:r>
              <a:rPr lang="pl-PL" dirty="0" smtClean="0"/>
              <a:t> u kobiety, choć nie zmieniały oczywiście postrzegania wizualnych bodźców.</a:t>
            </a:r>
          </a:p>
          <a:p>
            <a:pPr>
              <a:buNone/>
            </a:pPr>
            <a:r>
              <a:rPr lang="pl-PL" dirty="0" smtClean="0"/>
              <a:t>Hipoteza o kompatybilności genowej zakłada, ze dobrze dobrany pod względem biologicznym partner powinien </a:t>
            </a:r>
            <a:r>
              <a:rPr lang="pl-PL" u="sng" dirty="0" smtClean="0"/>
              <a:t>mieć inne geny odpowiadające za zespół zgodności tkankowej. </a:t>
            </a:r>
            <a:r>
              <a:rPr lang="pl-PL" dirty="0" smtClean="0"/>
              <a:t>Dzięki takiemu doborowi dziecko będzie zdrowsze. </a:t>
            </a:r>
          </a:p>
          <a:p>
            <a:pPr>
              <a:buNone/>
            </a:pPr>
            <a:r>
              <a:rPr lang="pl-PL" dirty="0" smtClean="0"/>
              <a:t>Tymczasem kobietom stosującym pigułkę podobał sie zapach mężczyzn o podobnych genach zgodności tkankowej. Antykoncepcja hormonalna symuluje stan ciąży, a wtedy kobieta poszukuje raczej krewnych, rodziny, bo takie osoby dają wsparcie, a nie kompatybilnego z nią partnera seksualnego. </a:t>
            </a: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Tabletka antykoncepcyjna - konsekwencje</a:t>
            </a:r>
            <a:endParaRPr lang="pl-PL" dirty="0"/>
          </a:p>
        </p:txBody>
      </p:sp>
      <p:sp>
        <p:nvSpPr>
          <p:cNvPr id="3" name="Symbol zastępczy zawartości 2"/>
          <p:cNvSpPr>
            <a:spLocks noGrp="1"/>
          </p:cNvSpPr>
          <p:nvPr>
            <p:ph sz="quarter" idx="1"/>
          </p:nvPr>
        </p:nvSpPr>
        <p:spPr/>
        <p:txBody>
          <a:bodyPr>
            <a:normAutofit fontScale="92500"/>
          </a:bodyPr>
          <a:lstStyle/>
          <a:p>
            <a:pPr>
              <a:buNone/>
            </a:pPr>
            <a:endParaRPr lang="pl-PL" dirty="0" smtClean="0"/>
          </a:p>
          <a:p>
            <a:pPr>
              <a:buNone/>
            </a:pPr>
            <a:r>
              <a:rPr lang="pl-PL" dirty="0" smtClean="0"/>
              <a:t>Kobiety stosujące antykoncepcję hormonalną tracą zdolność wychwytywania subtelności zapachowych, które mogą informować o genetycznym dopasowaniu potencjalnego partnera. Kierują się innymi kryteriami, np. wizualnymi, rozsądkiem.</a:t>
            </a:r>
          </a:p>
          <a:p>
            <a:pPr>
              <a:buNone/>
            </a:pPr>
            <a:r>
              <a:rPr lang="pl-PL" dirty="0" smtClean="0"/>
              <a:t>Bywa, że w towarzystwie nawet niepozornej osoby zaczyna iskrzyć - to może być sprawa feromonów. </a:t>
            </a:r>
          </a:p>
          <a:p>
            <a:pPr>
              <a:buNone/>
            </a:pPr>
            <a:r>
              <a:rPr lang="pl-PL" dirty="0" smtClean="0"/>
              <a:t>Wiadomo, że pociągający wydaje nam się osobnik o zapachu wskazującym na jego odmienność genetyczną - według jednej z hipotez to może gwarantować lepsze zdrowie ewentualnego potomka.</a:t>
            </a: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Kobiecy skok w bok</a:t>
            </a:r>
            <a:endParaRPr lang="pl-PL" dirty="0"/>
          </a:p>
        </p:txBody>
      </p:sp>
      <p:sp>
        <p:nvSpPr>
          <p:cNvPr id="3" name="Symbol zastępczy zawartości 2"/>
          <p:cNvSpPr>
            <a:spLocks noGrp="1"/>
          </p:cNvSpPr>
          <p:nvPr>
            <p:ph sz="quarter" idx="1"/>
          </p:nvPr>
        </p:nvSpPr>
        <p:spPr/>
        <p:txBody>
          <a:bodyPr>
            <a:normAutofit fontScale="92500"/>
          </a:bodyPr>
          <a:lstStyle/>
          <a:p>
            <a:pPr>
              <a:buNone/>
            </a:pPr>
            <a:r>
              <a:rPr lang="pl-PL" dirty="0" smtClean="0"/>
              <a:t>Kilka miesięcy temu w "Gazecie" proszono panie o wypełnienie anonimowych ankiet dotyczących m.in. ojców ich dzieci.  W badaniu wzięło udział 1600 kobiet, z których część przyznała, że będąc w stałym związku, zdradziły partnera, a owocem tej zdrady było dziecko.</a:t>
            </a:r>
            <a:br>
              <a:rPr lang="pl-PL" dirty="0" smtClean="0"/>
            </a:br>
            <a:r>
              <a:rPr lang="pl-PL" dirty="0" smtClean="0"/>
              <a:t/>
            </a:r>
            <a:br>
              <a:rPr lang="pl-PL" dirty="0" smtClean="0"/>
            </a:br>
            <a:r>
              <a:rPr lang="pl-PL" dirty="0" smtClean="0"/>
              <a:t>Możliwe, że kobiety, które robią skok w bok czy angażują się w przelotne związki, </a:t>
            </a:r>
            <a:r>
              <a:rPr lang="pl-PL" u="sng" dirty="0" smtClean="0"/>
              <a:t>próbują, mniej lub bardziej świadomie, pozyskać lepsze geny dla potomstwa</a:t>
            </a:r>
            <a:r>
              <a:rPr lang="pl-PL" dirty="0" smtClean="0"/>
              <a:t>. </a:t>
            </a:r>
          </a:p>
          <a:p>
            <a:pPr>
              <a:buNone/>
            </a:pPr>
            <a:r>
              <a:rPr lang="pl-PL" dirty="0" smtClean="0"/>
              <a:t>Lepsze od tych, które ma stały partner - być może świetny opiekun, ale niekoniecznie najlepszy "dawca" dobrych genów. </a:t>
            </a:r>
            <a:endParaRPr lang="pl-P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czątek">
  <a:themeElements>
    <a:clrScheme name="Począte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ocząte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ocząte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339</TotalTime>
  <Words>2420</Words>
  <Application>Microsoft Office PowerPoint</Application>
  <PresentationFormat>Pokaz na ekranie (4:3)</PresentationFormat>
  <Paragraphs>106</Paragraphs>
  <Slides>28</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28</vt:i4>
      </vt:variant>
    </vt:vector>
  </HeadingPairs>
  <TitlesOfParts>
    <vt:vector size="35" baseType="lpstr">
      <vt:lpstr>Arial</vt:lpstr>
      <vt:lpstr>Bookman Old Style</vt:lpstr>
      <vt:lpstr>Calibri</vt:lpstr>
      <vt:lpstr>Gill Sans MT</vt:lpstr>
      <vt:lpstr>Wingdings</vt:lpstr>
      <vt:lpstr>Wingdings 3</vt:lpstr>
      <vt:lpstr>Początek</vt:lpstr>
      <vt:lpstr>Atrakcyjność fizyczna</vt:lpstr>
      <vt:lpstr>?</vt:lpstr>
      <vt:lpstr>Dobór - koszty</vt:lpstr>
      <vt:lpstr>Atrakcyjność fizyczna</vt:lpstr>
      <vt:lpstr>Mężczyzna powinien być tylko trochę ładniejszy od diabła, a kobieta trochę brzydsza od anioła???</vt:lpstr>
      <vt:lpstr>Wyjątki</vt:lpstr>
      <vt:lpstr>Czy to prawda, że jeżeli kobieta chce dobrze wyjść za mąż, powinna odstawić pigułkę antykoncepcyjną? </vt:lpstr>
      <vt:lpstr>Tabletka antykoncepcyjna - konsekwencje</vt:lpstr>
      <vt:lpstr>Kobiecy skok w bok</vt:lpstr>
      <vt:lpstr>Strategie polowania na męża w różnych środowiskach.</vt:lpstr>
      <vt:lpstr>Koncepcja Darwina  o wpływie doboru płciowego na istniejące standardy piękna (1871)</vt:lpstr>
      <vt:lpstr>BADANIA NAD KOBIECYM WHR  (STOSUNEK TALIA-BIODRA) JAKO PRZYKŁAD SŁUSZNOŚCI KONCEPCJI EWOLUCYJNYCH</vt:lpstr>
      <vt:lpstr>     Jak obliczyć WHR? </vt:lpstr>
      <vt:lpstr>WHR</vt:lpstr>
      <vt:lpstr>WHR</vt:lpstr>
      <vt:lpstr>WHR</vt:lpstr>
      <vt:lpstr>Atrakcyjność kobiet c.d.</vt:lpstr>
      <vt:lpstr>Ideał czy manipulacja?</vt:lpstr>
      <vt:lpstr>Prezentacja programu PowerPoint</vt:lpstr>
      <vt:lpstr>Atrakcyjność łysiny i zarostu</vt:lpstr>
      <vt:lpstr>Atrakcyjności zarostu</vt:lpstr>
      <vt:lpstr>Prezentacja programu PowerPoint</vt:lpstr>
      <vt:lpstr>Długość nóg a atrakcyjność</vt:lpstr>
      <vt:lpstr>Długość nóg a atrakcyjność</vt:lpstr>
      <vt:lpstr>Prezentacja programu PowerPoint</vt:lpstr>
      <vt:lpstr>Prezentacja programu PowerPoint</vt:lpstr>
      <vt:lpstr>Prezentacja programu PowerPoint</vt:lpstr>
      <vt:lpstr>Rocznik 1921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Atrakcyjność fizyczna</dc:title>
  <dc:creator>user</dc:creator>
  <cp:lastModifiedBy>SM</cp:lastModifiedBy>
  <cp:revision>10</cp:revision>
  <dcterms:created xsi:type="dcterms:W3CDTF">2018-04-23T16:03:58Z</dcterms:created>
  <dcterms:modified xsi:type="dcterms:W3CDTF">2020-04-16T17:21:11Z</dcterms:modified>
</cp:coreProperties>
</file>