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1" r:id="rId14"/>
    <p:sldId id="274" r:id="rId15"/>
    <p:sldId id="261" r:id="rId16"/>
    <p:sldId id="278" r:id="rId17"/>
    <p:sldId id="279" r:id="rId18"/>
    <p:sldId id="280" r:id="rId19"/>
    <p:sldId id="281" r:id="rId20"/>
    <p:sldId id="264" r:id="rId21"/>
    <p:sldId id="262" r:id="rId22"/>
    <p:sldId id="266" r:id="rId23"/>
    <p:sldId id="270" r:id="rId24"/>
    <p:sldId id="269" r:id="rId25"/>
    <p:sldId id="259" r:id="rId26"/>
    <p:sldId id="276" r:id="rId27"/>
    <p:sldId id="277" r:id="rId28"/>
    <p:sldId id="260" r:id="rId29"/>
    <p:sldId id="265" r:id="rId30"/>
    <p:sldId id="267" r:id="rId31"/>
    <p:sldId id="273" r:id="rId32"/>
    <p:sldId id="268" r:id="rId33"/>
    <p:sldId id="282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64FD6A7-3528-440A-857D-C345C30C6CA1}">
          <p14:sldIdLst>
            <p14:sldId id="256"/>
            <p14:sldId id="283"/>
            <p14:sldId id="257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1"/>
            <p14:sldId id="274"/>
            <p14:sldId id="261"/>
          </p14:sldIdLst>
        </p14:section>
        <p14:section name="Sekcja bez tytułu" id="{B7F7D94A-186D-47AC-A042-83D614D8260A}">
          <p14:sldIdLst>
            <p14:sldId id="278"/>
            <p14:sldId id="279"/>
            <p14:sldId id="280"/>
            <p14:sldId id="281"/>
            <p14:sldId id="264"/>
            <p14:sldId id="262"/>
            <p14:sldId id="266"/>
            <p14:sldId id="270"/>
            <p14:sldId id="269"/>
            <p14:sldId id="259"/>
            <p14:sldId id="276"/>
            <p14:sldId id="277"/>
            <p14:sldId id="260"/>
            <p14:sldId id="265"/>
            <p14:sldId id="267"/>
            <p14:sldId id="273"/>
            <p14:sldId id="26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9076149-84C1-4DC9-8AC6-0E64AC0D4F68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AE922E4-E2CE-4851-A075-B2C627F125D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ZBhyPiyeO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Zarządzanie sobą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39896" y="908720"/>
            <a:ext cx="5120640" cy="28128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Kobiety są z Wenus, mężczyźni są Marsa - różnice psychologiczne pomiędzy płciami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37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Empatia - 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Celem </a:t>
            </a:r>
            <a:r>
              <a:rPr lang="pl-PL" u="sng" dirty="0"/>
              <a:t>empatii działania </a:t>
            </a:r>
            <a:r>
              <a:rPr lang="pl-PL" dirty="0"/>
              <a:t>jest na ogół </a:t>
            </a:r>
            <a:r>
              <a:rPr lang="pl-PL" b="1" dirty="0"/>
              <a:t>zaspokojenie interesu osobistego lub grupowego</a:t>
            </a:r>
            <a:r>
              <a:rPr lang="pl-PL" dirty="0"/>
              <a:t> oraz zwiększanie skuteczności </a:t>
            </a:r>
            <a:r>
              <a:rPr lang="pl-PL" b="1" dirty="0"/>
              <a:t>wywierania bezpośredniego wpływu na postępowanie innych</a:t>
            </a:r>
            <a:r>
              <a:rPr lang="pl-PL" dirty="0" smtClean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u="sng" dirty="0" smtClean="0"/>
              <a:t>Empatia </a:t>
            </a:r>
            <a:r>
              <a:rPr lang="pl-PL" u="sng" dirty="0"/>
              <a:t>emocjonalna </a:t>
            </a:r>
            <a:r>
              <a:rPr lang="pl-PL" dirty="0"/>
              <a:t>jest bardziej prospołeczna i jej celem jest na ogół </a:t>
            </a:r>
            <a:r>
              <a:rPr lang="pl-PL" b="1" dirty="0"/>
              <a:t>pomaganie</a:t>
            </a:r>
            <a:r>
              <a:rPr lang="pl-PL" dirty="0"/>
              <a:t>,  chociaż może być również wykorzystywana do sprawniejszej manipulacji emocjami innej osoby.</a:t>
            </a:r>
          </a:p>
        </p:txBody>
      </p:sp>
    </p:spTree>
    <p:extLst>
      <p:ext uri="{BB962C8B-B14F-4D97-AF65-F5344CB8AC3E}">
        <p14:creationId xmlns:p14="http://schemas.microsoft.com/office/powerpoint/2010/main" val="12705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Konsekwencje </a:t>
            </a:r>
            <a:r>
              <a:rPr lang="pl-PL" sz="2800" dirty="0"/>
              <a:t>tłumienia i kanalizowania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męskiej </a:t>
            </a:r>
            <a:r>
              <a:rPr lang="pl-PL" sz="2800" dirty="0"/>
              <a:t>emocjonalności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764704"/>
            <a:ext cx="8595360" cy="6093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Chłopcy </a:t>
            </a:r>
            <a:r>
              <a:rPr lang="pl-PL" dirty="0"/>
              <a:t>uczą się negowania uczuć lęku i smutku, często są zawstydzeni i mało świadomi swoich uczuć. Mężczyźni dystansują się więc od własnego życia emocjonalnego i rozwija się u nich </a:t>
            </a:r>
            <a:r>
              <a:rPr lang="pl-PL" b="1" u="sng" dirty="0" err="1"/>
              <a:t>aleksytymia</a:t>
            </a:r>
            <a:r>
              <a:rPr lang="pl-PL" dirty="0"/>
              <a:t> – deficyt zdolności rozpoznawania uczuć i nazywania ich słowami</a:t>
            </a:r>
          </a:p>
          <a:p>
            <a:pPr marL="0" indent="0">
              <a:buNone/>
            </a:pPr>
            <a:r>
              <a:rPr lang="pl-PL" dirty="0"/>
              <a:t>Można wyróżnić kilka typowych reakcji mężczyzn na kontakt z emocjami, których treści i nasilenia nie umieją rozpoznać:</a:t>
            </a:r>
          </a:p>
          <a:p>
            <a:pPr marL="0" indent="0">
              <a:buNone/>
            </a:pPr>
            <a:r>
              <a:rPr lang="pl-PL" b="1" dirty="0" smtClean="0"/>
              <a:t>Dystrakcja</a:t>
            </a:r>
            <a:r>
              <a:rPr lang="pl-PL" dirty="0" smtClean="0"/>
              <a:t> </a:t>
            </a:r>
            <a:r>
              <a:rPr lang="pl-PL" dirty="0"/>
              <a:t>– automatyczne przesuwanie uwagi na coś innego niż odczuwane cieleśnie sygnały emocji</a:t>
            </a:r>
          </a:p>
          <a:p>
            <a:pPr marL="0" indent="0">
              <a:buNone/>
            </a:pPr>
            <a:r>
              <a:rPr lang="pl-PL" b="1" dirty="0" smtClean="0"/>
              <a:t>Eksplozje</a:t>
            </a:r>
            <a:r>
              <a:rPr lang="pl-PL" dirty="0" smtClean="0"/>
              <a:t> </a:t>
            </a:r>
            <a:r>
              <a:rPr lang="pl-PL" dirty="0"/>
              <a:t>– gdy nierozpoznane emocje narastają, nasilają się aż do momentu wybuchu gniewu.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Zamykanie </a:t>
            </a:r>
            <a:r>
              <a:rPr lang="pl-PL" b="1" dirty="0"/>
              <a:t>i tłumienie nie rozpoznawanych emocji</a:t>
            </a:r>
            <a:r>
              <a:rPr lang="pl-PL" dirty="0"/>
              <a:t>, zamrażanie uczuć prowadzące do tego, że mężczyzna nic nie czuje.</a:t>
            </a:r>
          </a:p>
          <a:p>
            <a:pPr marL="0" indent="0">
              <a:buNone/>
            </a:pPr>
            <a:r>
              <a:rPr lang="pl-PL" b="1" dirty="0" smtClean="0"/>
              <a:t>Niewerbalne </a:t>
            </a:r>
            <a:r>
              <a:rPr lang="pl-PL" b="1" dirty="0"/>
              <a:t>ujawnianie nie rozpoznawanych emocji</a:t>
            </a:r>
            <a:r>
              <a:rPr lang="pl-PL" dirty="0"/>
              <a:t>, które „wydostają się” na zewnątrz w gestach, intonacji głosu, wyrazie twarzy itd.</a:t>
            </a:r>
          </a:p>
          <a:p>
            <a:pPr marL="0" indent="0">
              <a:buNone/>
            </a:pPr>
            <a:r>
              <a:rPr lang="pl-PL" b="1" dirty="0" err="1" smtClean="0"/>
              <a:t>Somatyzacja</a:t>
            </a:r>
            <a:r>
              <a:rPr lang="pl-PL" dirty="0" smtClean="0"/>
              <a:t> </a:t>
            </a:r>
            <a:r>
              <a:rPr lang="pl-PL" dirty="0"/>
              <a:t>– doznawanie przykrych stanów somatycznych związanych z napięciem mięśniowymi wynikającym z hamowania i tłumienia stanów emocjonalnych</a:t>
            </a:r>
          </a:p>
        </p:txBody>
      </p:sp>
    </p:spTree>
    <p:extLst>
      <p:ext uri="{BB962C8B-B14F-4D97-AF65-F5344CB8AC3E}">
        <p14:creationId xmlns:p14="http://schemas.microsoft.com/office/powerpoint/2010/main" val="33978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pl-PL" dirty="0"/>
              <a:t>agresywna kanalizacja emocji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 mężczyzn dokonuje się często tzw. agresywna kanalizacja emocji , co </a:t>
            </a:r>
            <a:r>
              <a:rPr lang="pl-PL" dirty="0" smtClean="0"/>
              <a:t>oznacza, </a:t>
            </a:r>
            <a:r>
              <a:rPr lang="pl-PL" dirty="0"/>
              <a:t>że bardzo często </a:t>
            </a:r>
            <a:r>
              <a:rPr lang="pl-PL" b="1" dirty="0"/>
              <a:t>automatycznie zamieniają swoje miękkie i bezbronne emocje w reakcje gniewne.</a:t>
            </a:r>
            <a:r>
              <a:rPr lang="pl-PL" dirty="0"/>
              <a:t> Chłopcy uczą się reagować gniewem, wściekłością i rozdrażnieniem oraz wyrażać je agresywnie gdy pojawiają się np. wewnętrzne sygnały niepokoju, strachu, cierpienia, rozczarowania, wstydu czy smutku.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Doświadczanie </a:t>
            </a:r>
            <a:r>
              <a:rPr lang="pl-PL" dirty="0"/>
              <a:t>gniewu wypierającego „miękkie i bezbronne” uczucia jest bardzo atrakcyjne. </a:t>
            </a:r>
            <a:r>
              <a:rPr lang="pl-PL" b="1" dirty="0"/>
              <a:t>Przestraszona lub zaniepokojona poprzednio osoba, gdy staje się zagniewana czuje się mocniejsza, bardziej energiczna a wyrażanie gniewu bardzo często zwiększa intensywność wywierania przez nią wpływu na otoczenie</a:t>
            </a:r>
            <a:r>
              <a:rPr lang="pl-PL" dirty="0"/>
              <a:t>. Jej strach i niepokój zostaje ukryty, co chroni przed doświadczaniem wstydu i ujawnieniem bezradności.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INTERESUJĄCE: współcześnie </a:t>
            </a:r>
            <a:r>
              <a:rPr lang="pl-PL" b="1" dirty="0">
                <a:solidFill>
                  <a:srgbClr val="FF0000"/>
                </a:solidFill>
              </a:rPr>
              <a:t>coraz częściej obserwujemy, iż nie tylko młodzi mężczyźni ale także dziewczęta i młode kobiety uczą się takiego automatyczne zamieniania stanów lęku i niepokoju na reakcje gniewne i zachowania agresywne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Komunikacja między płciami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dirty="0"/>
              <a:t>Mężczyźn</a:t>
            </a:r>
            <a:r>
              <a:rPr lang="pl-PL" dirty="0"/>
              <a:t>i mówią mniej -  ich celem </a:t>
            </a:r>
            <a:r>
              <a:rPr lang="pl-PL" dirty="0" smtClean="0"/>
              <a:t>jest </a:t>
            </a:r>
            <a:r>
              <a:rPr lang="pl-PL" dirty="0"/>
              <a:t>wywieranie wpływu i ugruntowanie </a:t>
            </a:r>
            <a:r>
              <a:rPr lang="pl-PL" dirty="0" smtClean="0"/>
              <a:t>swojej </a:t>
            </a:r>
            <a:r>
              <a:rPr lang="pl-PL" dirty="0"/>
              <a:t>pozycji. Mężczyznom zależy na władzy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b="1" dirty="0"/>
              <a:t>Kobiet</a:t>
            </a:r>
            <a:r>
              <a:rPr lang="pl-PL" dirty="0"/>
              <a:t>y mówią więcej – ich celem jest nawiązanie łączności. Kobietom zależy na intymności.</a:t>
            </a:r>
          </a:p>
          <a:p>
            <a:r>
              <a:rPr lang="pl-PL" b="1" dirty="0" smtClean="0"/>
              <a:t>ALE</a:t>
            </a:r>
            <a:r>
              <a:rPr lang="pl-PL" b="1" dirty="0"/>
              <a:t>:</a:t>
            </a:r>
            <a:r>
              <a:rPr lang="pl-PL" dirty="0"/>
              <a:t> w grupie mieszanej (w której są </a:t>
            </a:r>
            <a:r>
              <a:rPr lang="pl-PL" dirty="0" smtClean="0"/>
              <a:t>mężczyźni</a:t>
            </a:r>
            <a:r>
              <a:rPr lang="pl-PL" dirty="0"/>
              <a:t>) kobiety mówią mniej.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328592" cy="30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Lakoff</a:t>
            </a:r>
            <a:r>
              <a:rPr lang="pl-PL" dirty="0"/>
              <a:t> twierdziła, że kobiety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częściej przepraszają w trakcie rozmowy (</a:t>
            </a:r>
            <a:r>
              <a:rPr lang="pl-PL" b="1" dirty="0"/>
              <a:t>Przepraszam, ale myślę, że…</a:t>
            </a:r>
            <a:r>
              <a:rPr lang="pl-PL" dirty="0"/>
              <a:t>);</a:t>
            </a:r>
          </a:p>
          <a:p>
            <a:r>
              <a:rPr lang="pl-PL" dirty="0"/>
              <a:t>stosują prośby niebezpośrednie i grzeczne polecenia (</a:t>
            </a:r>
            <a:r>
              <a:rPr lang="pl-PL" b="1" dirty="0"/>
              <a:t>Chce mi się pić zamiast Podaj mi wody</a:t>
            </a:r>
            <a:r>
              <a:rPr lang="pl-PL" dirty="0" smtClean="0"/>
              <a:t>);</a:t>
            </a:r>
            <a:endParaRPr lang="pl-PL" dirty="0"/>
          </a:p>
          <a:p>
            <a:r>
              <a:rPr lang="pl-PL" dirty="0"/>
              <a:t>zwykle rzadko używają wulgaryzmów i szorstkich słów;</a:t>
            </a:r>
          </a:p>
          <a:p>
            <a:r>
              <a:rPr lang="pl-PL" dirty="0"/>
              <a:t>są lepszymi słuchaczami (</a:t>
            </a:r>
            <a:r>
              <a:rPr lang="pl-PL" b="1" dirty="0"/>
              <a:t>zadają dodatkowe pytania</a:t>
            </a:r>
            <a:r>
              <a:rPr lang="pl-PL" dirty="0"/>
              <a:t>);</a:t>
            </a:r>
          </a:p>
          <a:p>
            <a:r>
              <a:rPr lang="pl-PL" dirty="0"/>
              <a:t>wykazują w rozmowie niepewność i podporządkowanie się zewnętrznej dominacji (</a:t>
            </a:r>
            <a:r>
              <a:rPr lang="pl-PL" b="1" dirty="0"/>
              <a:t>Nie wiem, czy można tak powiedzieć, ale…, Nie znam się na tym, ale…</a:t>
            </a:r>
            <a:r>
              <a:rPr lang="pl-PL" dirty="0"/>
              <a:t>);</a:t>
            </a:r>
          </a:p>
          <a:p>
            <a:r>
              <a:rPr lang="pl-PL" dirty="0"/>
              <a:t>używają wielu banalnych słów (</a:t>
            </a:r>
            <a:r>
              <a:rPr lang="pl-PL" b="1" dirty="0"/>
              <a:t>szczególnie przymiotników, jak cudowny, boski, niesamowity, itp</a:t>
            </a:r>
            <a:r>
              <a:rPr lang="pl-PL" dirty="0" smtClean="0"/>
              <a:t>.);</a:t>
            </a:r>
          </a:p>
          <a:p>
            <a:r>
              <a:rPr lang="pl-PL" dirty="0"/>
              <a:t>c</a:t>
            </a:r>
            <a:r>
              <a:rPr lang="pl-PL" dirty="0" smtClean="0"/>
              <a:t>zęściej używają czasu przeszłego;</a:t>
            </a:r>
            <a:endParaRPr lang="pl-PL" dirty="0"/>
          </a:p>
          <a:p>
            <a:r>
              <a:rPr lang="pl-PL" dirty="0"/>
              <a:t>bardziej dbają o poprawność języka i wymowy.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3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040560" cy="6480720"/>
          </a:xfrm>
        </p:spPr>
      </p:pic>
    </p:spTree>
    <p:extLst>
      <p:ext uri="{BB962C8B-B14F-4D97-AF65-F5344CB8AC3E}">
        <p14:creationId xmlns:p14="http://schemas.microsoft.com/office/powerpoint/2010/main" val="1574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</a:t>
            </a:r>
            <a:r>
              <a:rPr lang="pl-PL" dirty="0" smtClean="0"/>
              <a:t>łowniczek </a:t>
            </a:r>
            <a:r>
              <a:rPr lang="pl-PL" dirty="0"/>
              <a:t>przedstawiający meandry komunikacji-damsko męskiej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5047488"/>
          </a:xfrm>
        </p:spPr>
        <p:txBody>
          <a:bodyPr>
            <a:normAutofit/>
          </a:bodyPr>
          <a:lstStyle/>
          <a:p>
            <a:pPr marL="342900" indent="-342900"/>
            <a:r>
              <a:rPr lang="pl-PL" b="1" dirty="0"/>
              <a:t>W porządku (także dobrze, niech </a:t>
            </a:r>
            <a:r>
              <a:rPr lang="pl-PL" b="1" dirty="0" smtClean="0"/>
              <a:t>będzie)</a:t>
            </a:r>
          </a:p>
          <a:p>
            <a:pPr marL="0" indent="0">
              <a:buNone/>
            </a:pPr>
            <a:r>
              <a:rPr lang="pl-PL" dirty="0" smtClean="0"/>
              <a:t>Nie </a:t>
            </a:r>
            <a:r>
              <a:rPr lang="pl-PL" dirty="0"/>
              <a:t>rozumieją, że ani nie w porządku, ani nie dobrze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b="1" dirty="0"/>
              <a:t>5 minut</a:t>
            </a:r>
          </a:p>
          <a:p>
            <a:pPr marL="0" indent="0">
              <a:buNone/>
            </a:pPr>
            <a:r>
              <a:rPr lang="pl-PL" dirty="0" smtClean="0"/>
              <a:t>Ich </a:t>
            </a:r>
            <a:r>
              <a:rPr lang="pl-PL" dirty="0"/>
              <a:t>5 to tyle czasu, ile akurat </a:t>
            </a:r>
            <a:r>
              <a:rPr lang="pl-PL" dirty="0" smtClean="0"/>
              <a:t>potrzebują: </a:t>
            </a:r>
            <a:r>
              <a:rPr lang="pl-PL" dirty="0"/>
              <a:t>15, albo 45 minut, zależy od okoliczności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b="1" dirty="0"/>
              <a:t>Nic</a:t>
            </a:r>
          </a:p>
          <a:p>
            <a:pPr marL="0" indent="0">
              <a:buNone/>
            </a:pPr>
            <a:r>
              <a:rPr lang="pl-PL" dirty="0" smtClean="0"/>
              <a:t>Ich </a:t>
            </a:r>
            <a:r>
              <a:rPr lang="pl-PL" dirty="0"/>
              <a:t>nic działa, jak komenda wyłączająca myślenie i </a:t>
            </a:r>
            <a:r>
              <a:rPr lang="pl-PL" dirty="0" smtClean="0"/>
              <a:t>działanie u mężczyzn. Nic nie jest w porządku!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/>
            <a:r>
              <a:rPr lang="pl-PL" dirty="0" smtClean="0"/>
              <a:t>Skoro tak mówi to tak jest</a:t>
            </a:r>
          </a:p>
          <a:p>
            <a:pPr marL="342900" indent="-342900"/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dirty="0" smtClean="0"/>
              <a:t>Czas nie jest względny. 5 minut  </a:t>
            </a:r>
            <a:r>
              <a:rPr lang="pl-PL" dirty="0"/>
              <a:t>to </a:t>
            </a:r>
            <a:r>
              <a:rPr lang="pl-PL" dirty="0" smtClean="0"/>
              <a:t>5! </a:t>
            </a:r>
          </a:p>
          <a:p>
            <a:pPr marL="342900" indent="-342900"/>
            <a:endParaRPr lang="pl-PL" dirty="0"/>
          </a:p>
          <a:p>
            <a:pPr marL="342900" indent="-342900"/>
            <a:endParaRPr lang="pl-PL" dirty="0" smtClean="0"/>
          </a:p>
          <a:p>
            <a:pPr marL="342900" indent="-342900"/>
            <a:r>
              <a:rPr lang="pl-PL" dirty="0" smtClean="0"/>
              <a:t>Zatroszczył się. Spytał co jest! Jak NIC to NIC!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KOBIETY MÓWIĘ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smtClean="0"/>
              <a:t>MĘŻCZYŹNI SŁYSZĄ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0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r>
              <a:rPr lang="pl-PL" dirty="0" smtClean="0"/>
              <a:t>SŁOWNICZEK C.D.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276225" y="980728"/>
            <a:ext cx="4251960" cy="525548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Śmiało</a:t>
            </a:r>
          </a:p>
          <a:p>
            <a:pPr marL="0" indent="0">
              <a:buNone/>
            </a:pPr>
            <a:r>
              <a:rPr lang="pl-PL" dirty="0"/>
              <a:t>S</a:t>
            </a:r>
            <a:r>
              <a:rPr lang="pl-PL" dirty="0" smtClean="0"/>
              <a:t>posób </a:t>
            </a:r>
            <a:r>
              <a:rPr lang="pl-PL" dirty="0"/>
              <a:t>na oznajmienie dezaprobaty.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b="1" dirty="0"/>
              <a:t>Być może (także zastanowię się, zobaczymy)</a:t>
            </a:r>
          </a:p>
          <a:p>
            <a:pPr marL="0" indent="0">
              <a:buNone/>
            </a:pPr>
            <a:r>
              <a:rPr lang="pl-PL" dirty="0" smtClean="0"/>
              <a:t>Starają </a:t>
            </a:r>
            <a:r>
              <a:rPr lang="pl-PL" dirty="0"/>
              <a:t>się być delikatne i dyplomatyczne. Zamiast od razu rzucić stanowcze nie, </a:t>
            </a:r>
            <a:r>
              <a:rPr lang="pl-PL" dirty="0" smtClean="0"/>
              <a:t>próbują </a:t>
            </a:r>
            <a:r>
              <a:rPr lang="pl-PL" dirty="0"/>
              <a:t>taktownie dać </a:t>
            </a:r>
            <a:r>
              <a:rPr lang="pl-PL" dirty="0" smtClean="0"/>
              <a:t> </a:t>
            </a:r>
            <a:r>
              <a:rPr lang="pl-PL" dirty="0"/>
              <a:t>do zrozumienia, że pewne rzeczy nie wchodzą w rachubę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342900" indent="-342900"/>
            <a:r>
              <a:rPr lang="pl-PL" b="1" dirty="0"/>
              <a:t>Jesteś pewny? </a:t>
            </a:r>
          </a:p>
          <a:p>
            <a:pPr marL="0" indent="0">
              <a:buNone/>
            </a:pPr>
            <a:r>
              <a:rPr lang="pl-PL" dirty="0"/>
              <a:t>S</a:t>
            </a:r>
            <a:r>
              <a:rPr lang="pl-PL" dirty="0" smtClean="0"/>
              <a:t>ubtelna </a:t>
            </a:r>
            <a:r>
              <a:rPr lang="pl-PL" dirty="0"/>
              <a:t>wskazówka, </a:t>
            </a:r>
            <a:r>
              <a:rPr lang="pl-PL" dirty="0" smtClean="0"/>
              <a:t>którą próbują </a:t>
            </a:r>
            <a:r>
              <a:rPr lang="pl-PL" dirty="0"/>
              <a:t>dać </a:t>
            </a:r>
            <a:r>
              <a:rPr lang="pl-PL" dirty="0" smtClean="0"/>
              <a:t>do </a:t>
            </a:r>
            <a:r>
              <a:rPr lang="pl-PL" dirty="0"/>
              <a:t>zrozumienia, że </a:t>
            </a:r>
            <a:r>
              <a:rPr lang="pl-PL" dirty="0" smtClean="0"/>
              <a:t>oni brną </a:t>
            </a:r>
            <a:r>
              <a:rPr lang="pl-PL" dirty="0"/>
              <a:t>w ślepy zaułek. 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4"/>
          </p:nvPr>
        </p:nvSpPr>
        <p:spPr>
          <a:xfrm>
            <a:off x="4615815" y="980728"/>
            <a:ext cx="4251960" cy="5255480"/>
          </a:xfrm>
        </p:spPr>
        <p:txBody>
          <a:bodyPr/>
          <a:lstStyle/>
          <a:p>
            <a:r>
              <a:rPr lang="pl-PL" dirty="0" smtClean="0"/>
              <a:t>Kobiece </a:t>
            </a:r>
            <a:r>
              <a:rPr lang="pl-PL" dirty="0"/>
              <a:t>„śmiało” </a:t>
            </a:r>
            <a:r>
              <a:rPr lang="pl-PL" dirty="0" smtClean="0"/>
              <a:t>traktują </a:t>
            </a:r>
            <a:r>
              <a:rPr lang="pl-PL" dirty="0"/>
              <a:t>jak zielone </a:t>
            </a:r>
            <a:r>
              <a:rPr lang="pl-PL" dirty="0" smtClean="0"/>
              <a:t>światło, działaj!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Oni usłyszeli </a:t>
            </a:r>
            <a:r>
              <a:rPr lang="pl-PL" dirty="0"/>
              <a:t>tak.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Oni </a:t>
            </a:r>
            <a:r>
              <a:rPr lang="pl-PL" dirty="0"/>
              <a:t>zamiast wrzucić wsteczny, przeważnie jeszcze przyspieszają.</a:t>
            </a:r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r>
              <a:rPr lang="pl-PL" dirty="0"/>
              <a:t>SŁOWNICZEK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4251960" cy="5327488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pl-PL" b="1" dirty="0"/>
              <a:t>Urocze  i Interesujące</a:t>
            </a:r>
          </a:p>
          <a:p>
            <a:pPr marL="0" indent="0">
              <a:buNone/>
            </a:pPr>
            <a:r>
              <a:rPr lang="pl-PL" dirty="0" smtClean="0"/>
              <a:t>Chcą </a:t>
            </a:r>
            <a:r>
              <a:rPr lang="pl-PL" dirty="0"/>
              <a:t>z wyczuciem oznajmić im, że coś się Nam nie podoba. Krótko mówiąc łaskawie </a:t>
            </a:r>
            <a:r>
              <a:rPr lang="pl-PL" dirty="0" smtClean="0"/>
              <a:t>umożliwiają  im skorygowanie </a:t>
            </a:r>
            <a:r>
              <a:rPr lang="pl-PL" dirty="0"/>
              <a:t>ich własnych błędów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342900" indent="-342900"/>
            <a:r>
              <a:rPr lang="pl-PL" b="1" dirty="0"/>
              <a:t>Szkoda  i Przykro</a:t>
            </a:r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strzegają ich, że to </a:t>
            </a:r>
            <a:r>
              <a:rPr lang="pl-PL" dirty="0"/>
              <a:t>im będzie przykro. </a:t>
            </a:r>
            <a:r>
              <a:rPr lang="pl-PL" dirty="0" smtClean="0"/>
              <a:t>Tracą coś. Dają </a:t>
            </a:r>
            <a:r>
              <a:rPr lang="pl-PL" dirty="0"/>
              <a:t>im szansę </a:t>
            </a:r>
            <a:r>
              <a:rPr lang="pl-PL" dirty="0" smtClean="0"/>
              <a:t>poprawy.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342900" indent="-342900"/>
            <a:r>
              <a:rPr lang="pl-PL" b="1" dirty="0"/>
              <a:t>Już sobie poradziłam</a:t>
            </a:r>
          </a:p>
          <a:p>
            <a:pPr marL="0" indent="0">
              <a:buNone/>
            </a:pPr>
            <a:r>
              <a:rPr lang="pl-PL" dirty="0" smtClean="0"/>
              <a:t>Starają się nie </a:t>
            </a:r>
            <a:r>
              <a:rPr lang="pl-PL" dirty="0"/>
              <a:t>zaogniać sytuacji i nie robić scysji. Optymistycznie </a:t>
            </a:r>
            <a:r>
              <a:rPr lang="pl-PL" dirty="0" smtClean="0"/>
              <a:t>zakładają, </a:t>
            </a:r>
            <a:r>
              <a:rPr lang="pl-PL" dirty="0"/>
              <a:t>że może coś do nich dotrze i zrozumieją, co mają zrobić.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15815" y="908720"/>
            <a:ext cx="4251960" cy="5327488"/>
          </a:xfrm>
        </p:spPr>
        <p:txBody>
          <a:bodyPr/>
          <a:lstStyle/>
          <a:p>
            <a:r>
              <a:rPr lang="pl-PL" dirty="0"/>
              <a:t>N</a:t>
            </a:r>
            <a:r>
              <a:rPr lang="pl-PL" dirty="0" smtClean="0"/>
              <a:t>ie rozumieją kompletnie, </a:t>
            </a:r>
            <a:r>
              <a:rPr lang="pl-PL" dirty="0"/>
              <a:t>co </a:t>
            </a:r>
            <a:r>
              <a:rPr lang="pl-PL" dirty="0" smtClean="0"/>
              <a:t>one </a:t>
            </a:r>
            <a:r>
              <a:rPr lang="pl-PL" dirty="0"/>
              <a:t>do nich </a:t>
            </a:r>
            <a:r>
              <a:rPr lang="pl-PL" dirty="0" smtClean="0"/>
              <a:t>mówią.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Oni taktują to jako </a:t>
            </a:r>
            <a:r>
              <a:rPr lang="pl-PL" dirty="0" smtClean="0"/>
              <a:t>retoryczne </a:t>
            </a:r>
            <a:r>
              <a:rPr lang="pl-PL" dirty="0"/>
              <a:t>pytania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indent="-342900"/>
            <a:r>
              <a:rPr lang="pl-PL" dirty="0" smtClean="0"/>
              <a:t>Skoro sobie poradziły, to jest w porządku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2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19"/>
          </a:xfrm>
        </p:spPr>
        <p:txBody>
          <a:bodyPr/>
          <a:lstStyle/>
          <a:p>
            <a:r>
              <a:rPr lang="pl-PL" dirty="0"/>
              <a:t>SŁOWNICZEK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6225" y="836712"/>
            <a:ext cx="4251960" cy="1440160"/>
          </a:xfrm>
        </p:spPr>
        <p:txBody>
          <a:bodyPr/>
          <a:lstStyle/>
          <a:p>
            <a:r>
              <a:rPr lang="pl-PL" b="1" dirty="0"/>
              <a:t>Westchnięcie (gdy słów już brak</a:t>
            </a:r>
            <a:r>
              <a:rPr lang="pl-PL" b="1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Dezaprobata, załamanie rąk, pretekst do poważnej rozmowy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15815" y="836712"/>
            <a:ext cx="4251960" cy="1152128"/>
          </a:xfrm>
        </p:spPr>
        <p:txBody>
          <a:bodyPr/>
          <a:lstStyle/>
          <a:p>
            <a:r>
              <a:rPr lang="pl-PL" dirty="0" smtClean="0"/>
              <a:t>Nie zwracają na to uwagi. Po długim wzdychaniu pytają</a:t>
            </a:r>
            <a:r>
              <a:rPr lang="pl-PL" dirty="0"/>
              <a:t>: Słabo Ci?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60847"/>
            <a:ext cx="5472609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„ </a:t>
            </a:r>
            <a:r>
              <a:rPr lang="pl-PL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pl-PL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ężczyźni </a:t>
            </a:r>
            <a:r>
              <a:rPr lang="pl-PL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nie rozumieją kobiet, natomiast kobiety rozumieją </a:t>
            </a:r>
            <a:r>
              <a:rPr lang="pl-PL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mężczyzn, </a:t>
            </a:r>
            <a:r>
              <a:rPr lang="pl-PL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aż za dobrze..”.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092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C:\Users\Sabina\Desktop\1371076301_w56hl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13146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3024"/>
            <a:ext cx="6984776" cy="6858000"/>
          </a:xfrm>
        </p:spPr>
      </p:pic>
    </p:spTree>
    <p:extLst>
      <p:ext uri="{BB962C8B-B14F-4D97-AF65-F5344CB8AC3E}">
        <p14:creationId xmlns:p14="http://schemas.microsoft.com/office/powerpoint/2010/main" val="1128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44816" cy="6858000"/>
          </a:xfrm>
        </p:spPr>
      </p:pic>
    </p:spTree>
    <p:extLst>
      <p:ext uri="{BB962C8B-B14F-4D97-AF65-F5344CB8AC3E}">
        <p14:creationId xmlns:p14="http://schemas.microsoft.com/office/powerpoint/2010/main" val="42802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120680" cy="6669359"/>
          </a:xfrm>
        </p:spPr>
      </p:pic>
    </p:spTree>
    <p:extLst>
      <p:ext uri="{BB962C8B-B14F-4D97-AF65-F5344CB8AC3E}">
        <p14:creationId xmlns:p14="http://schemas.microsoft.com/office/powerpoint/2010/main" val="30592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472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 W BUDOWIE MÓZGU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Mózg </a:t>
            </a:r>
            <a:r>
              <a:rPr lang="pl-PL" dirty="0"/>
              <a:t>mężczyzn jest większy, ale nie ma to wpływu na inteligencję oraz sposób komunikowania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Faktem </a:t>
            </a:r>
            <a:r>
              <a:rPr lang="pl-PL" dirty="0"/>
              <a:t>jest specjalizacja półkul mózgowych (tzw. lateralizacja) / R. </a:t>
            </a:r>
            <a:r>
              <a:rPr lang="pl-PL" dirty="0" err="1" smtClean="0"/>
              <a:t>Ornstein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/>
              <a:t>Kobiety mają lepiej rozwiniętą prawą półkulę - intuicyjną, mężczyźni – lewą, logiczną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09634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746721"/>
          </a:xfrm>
        </p:spPr>
        <p:txBody>
          <a:bodyPr/>
          <a:lstStyle/>
          <a:p>
            <a:r>
              <a:rPr lang="pl-PL" dirty="0" smtClean="0"/>
              <a:t>RÓŻNICE W BUDOWIE MÓZGU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55272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64696" cy="6858000"/>
          </a:xfrm>
        </p:spPr>
      </p:pic>
    </p:spTree>
    <p:extLst>
      <p:ext uri="{BB962C8B-B14F-4D97-AF65-F5344CB8AC3E}">
        <p14:creationId xmlns:p14="http://schemas.microsoft.com/office/powerpoint/2010/main" val="1465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0"/>
            <a:ext cx="6480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   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pl-PL" dirty="0">
                <a:solidFill>
                  <a:schemeClr val="tx1"/>
                </a:solidFill>
                <a:hlinkClick r:id="rId2"/>
              </a:rPr>
              <a:t>://</a:t>
            </a:r>
            <a:r>
              <a:rPr lang="pl-PL" dirty="0" smtClean="0">
                <a:solidFill>
                  <a:schemeClr val="tx1"/>
                </a:solidFill>
                <a:hlinkClick r:id="rId2"/>
              </a:rPr>
              <a:t>www.youtube.com/watch?v=aZBhyPiyeOs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5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 w mózgu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 </a:t>
            </a:r>
            <a:r>
              <a:rPr lang="pl-PL" dirty="0" smtClean="0"/>
              <a:t>więcej </a:t>
            </a:r>
            <a:r>
              <a:rPr lang="pl-PL" dirty="0"/>
              <a:t>znaczy to co widzą, słyszą, </a:t>
            </a:r>
            <a:r>
              <a:rPr lang="pl-PL" dirty="0" smtClean="0"/>
              <a:t>odczuwają </a:t>
            </a:r>
          </a:p>
          <a:p>
            <a:r>
              <a:rPr lang="pl-PL" dirty="0"/>
              <a:t>c</a:t>
            </a:r>
            <a:r>
              <a:rPr lang="pl-PL" dirty="0" smtClean="0"/>
              <a:t>zęściej </a:t>
            </a:r>
            <a:r>
              <a:rPr lang="pl-PL" dirty="0"/>
              <a:t>niż panowie płaczą, a jest to spowodowane tym, że do mózgu kobiet dociera większa liczba sygnałów o zabarwieniu emocjonalnym, na które reagują mocniej </a:t>
            </a:r>
          </a:p>
          <a:p>
            <a:r>
              <a:rPr lang="pl-PL" dirty="0" smtClean="0"/>
              <a:t> do emocjonalnej </a:t>
            </a:r>
            <a:r>
              <a:rPr lang="pl-PL" dirty="0"/>
              <a:t>bliskości </a:t>
            </a:r>
            <a:r>
              <a:rPr lang="pl-PL" dirty="0" smtClean="0"/>
              <a:t>dążą </a:t>
            </a:r>
            <a:r>
              <a:rPr lang="pl-PL" dirty="0"/>
              <a:t>poprzez rozmowę i </a:t>
            </a:r>
            <a:r>
              <a:rPr lang="pl-PL" dirty="0" smtClean="0"/>
              <a:t>zwierzenia</a:t>
            </a:r>
          </a:p>
          <a:p>
            <a:r>
              <a:rPr lang="pl-PL" dirty="0" smtClean="0"/>
              <a:t>wyróżniają </a:t>
            </a:r>
            <a:r>
              <a:rPr lang="pl-PL" dirty="0"/>
              <a:t>się bogatszym słownictwem, lepszą pamięcią wzrokową i lepiej "wyczuwają" problemy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rzadziej rozmawiają </a:t>
            </a:r>
            <a:r>
              <a:rPr lang="pl-PL" dirty="0"/>
              <a:t>o </a:t>
            </a:r>
            <a:r>
              <a:rPr lang="pl-PL" dirty="0" smtClean="0"/>
              <a:t>uczuciach</a:t>
            </a:r>
          </a:p>
          <a:p>
            <a:r>
              <a:rPr lang="pl-PL" dirty="0"/>
              <a:t> </a:t>
            </a:r>
            <a:r>
              <a:rPr lang="pl-PL" dirty="0" smtClean="0"/>
              <a:t>mają </a:t>
            </a:r>
            <a:r>
              <a:rPr lang="pl-PL" dirty="0"/>
              <a:t>lepszą koordynację na linii </a:t>
            </a:r>
            <a:r>
              <a:rPr lang="pl-PL" dirty="0" smtClean="0"/>
              <a:t>ręka-oko</a:t>
            </a:r>
          </a:p>
          <a:p>
            <a:r>
              <a:rPr lang="pl-PL" dirty="0" smtClean="0"/>
              <a:t>mają </a:t>
            </a:r>
            <a:r>
              <a:rPr lang="pl-PL" dirty="0"/>
              <a:t>lepsze wyczucie perspektywy i myślenie </a:t>
            </a:r>
            <a:r>
              <a:rPr lang="pl-PL" dirty="0" smtClean="0"/>
              <a:t>abstrakcyjne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smtClean="0"/>
              <a:t>mają większą </a:t>
            </a:r>
            <a:r>
              <a:rPr lang="pl-PL" dirty="0"/>
              <a:t>pewność </a:t>
            </a:r>
            <a:r>
              <a:rPr lang="pl-PL" dirty="0" smtClean="0"/>
              <a:t>siebie</a:t>
            </a:r>
          </a:p>
          <a:p>
            <a:r>
              <a:rPr lang="pl-PL" dirty="0"/>
              <a:t>m</a:t>
            </a:r>
            <a:r>
              <a:rPr lang="pl-PL" dirty="0" smtClean="0"/>
              <a:t>ają większą agresję. </a:t>
            </a:r>
            <a:r>
              <a:rPr lang="pl-PL" dirty="0"/>
              <a:t>Mężczyźni, zdecydowanie częściej niż kobiety uprawiają sporty, w których bycie agresywnym jest niezbędne. Są to wszystkie rodzaje walk oraz gry zespołowe oparte na przewadze fizycznej i </a:t>
            </a:r>
            <a:r>
              <a:rPr lang="pl-PL" dirty="0" smtClean="0"/>
              <a:t>sile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KOBIETY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smtClean="0"/>
              <a:t>MĘŻCZYŹNI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7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2" grpId="0" build="p"/>
      <p:bldP spid="10" grpId="0" build="p"/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Różnice mózgu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5047488"/>
          </a:xfrm>
        </p:spPr>
        <p:txBody>
          <a:bodyPr>
            <a:normAutofit/>
          </a:bodyPr>
          <a:lstStyle/>
          <a:p>
            <a:r>
              <a:rPr lang="pl-PL" dirty="0" smtClean="0"/>
              <a:t>mózg </a:t>
            </a:r>
            <a:r>
              <a:rPr lang="pl-PL" dirty="0"/>
              <a:t>jest przystosowany do otrzymywania większego zasobu informacji zmysłowych i dostrzegania związków między </a:t>
            </a:r>
            <a:r>
              <a:rPr lang="pl-PL" dirty="0" smtClean="0"/>
              <a:t>nimi</a:t>
            </a:r>
          </a:p>
          <a:p>
            <a:r>
              <a:rPr lang="pl-PL" dirty="0" smtClean="0"/>
              <a:t> są </a:t>
            </a:r>
            <a:r>
              <a:rPr lang="pl-PL" dirty="0"/>
              <a:t>sprytniejsze i bardziej dokładne, zapamiętują też większą liczbę przypadkowych </a:t>
            </a:r>
            <a:r>
              <a:rPr lang="pl-PL" dirty="0" smtClean="0"/>
              <a:t>informacji</a:t>
            </a:r>
          </a:p>
          <a:p>
            <a:r>
              <a:rPr lang="pl-PL" dirty="0" smtClean="0"/>
              <a:t>są </a:t>
            </a:r>
            <a:r>
              <a:rPr lang="pl-PL" dirty="0"/>
              <a:t>empatyczne, bardziej dbają o atmosferę, </a:t>
            </a:r>
            <a:r>
              <a:rPr lang="pl-PL" dirty="0" smtClean="0"/>
              <a:t>a </a:t>
            </a:r>
            <a:r>
              <a:rPr lang="pl-PL" dirty="0"/>
              <a:t>nie wyłącznie o </a:t>
            </a:r>
            <a:r>
              <a:rPr lang="pl-PL" dirty="0" smtClean="0"/>
              <a:t>treść</a:t>
            </a:r>
          </a:p>
          <a:p>
            <a:r>
              <a:rPr lang="pl-PL" dirty="0"/>
              <a:t>zdecydowanie więcej czasu poświęcają swojej urodzie. Stosują diety, nakładają makijaż, modnie się ubierają. Wygląd jest istotnym elementem ich samooceny.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dirty="0"/>
              <a:t>lepsze  zapamiętywanie informacji, które tworzą spójną całość albo mają istotne znaczenie</a:t>
            </a:r>
          </a:p>
          <a:p>
            <a:r>
              <a:rPr lang="pl-PL" dirty="0"/>
              <a:t> w rozmowie skupiają się na faktach, liczbach, </a:t>
            </a:r>
            <a:r>
              <a:rPr lang="pl-PL" dirty="0" smtClean="0"/>
              <a:t>konkretach</a:t>
            </a:r>
          </a:p>
          <a:p>
            <a:r>
              <a:rPr lang="pl-PL" dirty="0" smtClean="0"/>
              <a:t>koncentrują </a:t>
            </a:r>
            <a:r>
              <a:rPr lang="pl-PL" dirty="0"/>
              <a:t>się na rozwiązywaniu problemów, skutecznym działaniu, efektach swojej </a:t>
            </a:r>
            <a:r>
              <a:rPr lang="pl-PL" dirty="0" smtClean="0"/>
              <a:t>pracy</a:t>
            </a:r>
          </a:p>
          <a:p>
            <a:r>
              <a:rPr lang="pl-PL" dirty="0"/>
              <a:t>mają lepszą opinię na temat swojego wyglądu, bardziej się sobie </a:t>
            </a:r>
            <a:r>
              <a:rPr lang="pl-PL" dirty="0" smtClean="0"/>
              <a:t>podobają</a:t>
            </a:r>
            <a:endParaRPr lang="pl-PL" dirty="0"/>
          </a:p>
          <a:p>
            <a:r>
              <a:rPr lang="pl-PL" dirty="0"/>
              <a:t>mężczyźni widzą siebie jako </a:t>
            </a:r>
            <a:r>
              <a:rPr lang="pl-PL" dirty="0" smtClean="0"/>
              <a:t>całość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KOBIETY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smtClean="0"/>
              <a:t>MĘZCZYŹNI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0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Mężczyźni są z Marsa, a kobiety z Wenus?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pl-PL" dirty="0" smtClean="0"/>
              <a:t>Badania profesor </a:t>
            </a:r>
            <a:r>
              <a:rPr lang="pl-PL" dirty="0"/>
              <a:t>Reis i </a:t>
            </a:r>
            <a:r>
              <a:rPr lang="pl-PL" dirty="0" smtClean="0"/>
              <a:t>Carothers</a:t>
            </a:r>
          </a:p>
          <a:p>
            <a:pPr marL="342900" indent="-342900"/>
            <a:r>
              <a:rPr lang="pl-PL" dirty="0" smtClean="0"/>
              <a:t>Stereotypy</a:t>
            </a:r>
          </a:p>
          <a:p>
            <a:pPr marL="342900" indent="-342900"/>
            <a:r>
              <a:rPr lang="pl-PL" dirty="0" smtClean="0"/>
              <a:t>Badania Szkoły Wyższej Psychologii Społecznej</a:t>
            </a:r>
          </a:p>
          <a:p>
            <a:pPr marL="342900" indent="-342900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2429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4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8964488" cy="64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pl-PL" dirty="0"/>
              <a:t>Specyfika męskiej emocjonalności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>
          <a:xfrm>
            <a:off x="274320" y="908721"/>
            <a:ext cx="8595360" cy="5949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Spośród różnych obszarów w których prowadzone są poszukiwania specyfiki emocjonalnej mężczyzn </a:t>
            </a:r>
            <a:r>
              <a:rPr lang="pl-PL" sz="2400" dirty="0" smtClean="0"/>
              <a:t>wybrałam </a:t>
            </a:r>
            <a:r>
              <a:rPr lang="pl-PL" sz="2400" dirty="0"/>
              <a:t>cztery, w obrębie których można wstępnie sformułować następujące przypuszczenia;</a:t>
            </a:r>
          </a:p>
          <a:p>
            <a:pPr marL="0" indent="0" algn="just">
              <a:buNone/>
            </a:pPr>
            <a:r>
              <a:rPr lang="pl-PL" sz="2400" dirty="0" smtClean="0"/>
              <a:t>1. Wydaje </a:t>
            </a:r>
            <a:r>
              <a:rPr lang="pl-PL" sz="2400" dirty="0"/>
              <a:t>się, że mężczyźni w porównaniu z kobietami borykają się z większymi </a:t>
            </a:r>
            <a:r>
              <a:rPr lang="pl-PL" sz="2400" b="1" dirty="0"/>
              <a:t>trudnościami w nazywaniu i rozumieniu własnych </a:t>
            </a:r>
            <a:r>
              <a:rPr lang="pl-PL" sz="2400" b="1" dirty="0" smtClean="0"/>
              <a:t>emocji</a:t>
            </a:r>
            <a:r>
              <a:rPr lang="pl-PL" sz="2400" dirty="0" smtClean="0"/>
              <a:t>.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2. Wydaje </a:t>
            </a:r>
            <a:r>
              <a:rPr lang="pl-PL" sz="2400" dirty="0"/>
              <a:t>się, ze w męskiej emocjonalności </a:t>
            </a:r>
            <a:r>
              <a:rPr lang="pl-PL" sz="2400" b="1" dirty="0"/>
              <a:t>dominuje tendencja do przeżywania gniewu i jego agresywnej </a:t>
            </a:r>
            <a:r>
              <a:rPr lang="pl-PL" sz="2400" b="1" dirty="0" smtClean="0"/>
              <a:t>ekspresji</a:t>
            </a:r>
            <a:r>
              <a:rPr lang="pl-PL" sz="2400" dirty="0" smtClean="0"/>
              <a:t>.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3. Wydaje </a:t>
            </a:r>
            <a:r>
              <a:rPr lang="pl-PL" sz="2400" dirty="0"/>
              <a:t>się, że istnieje </a:t>
            </a:r>
            <a:r>
              <a:rPr lang="pl-PL" sz="2400" b="1" dirty="0"/>
              <a:t>męska i kobieca specyfika oraz odmienność empatycznego stylu </a:t>
            </a:r>
            <a:r>
              <a:rPr lang="pl-PL" sz="2400" dirty="0"/>
              <a:t>rozumienia innych </a:t>
            </a:r>
            <a:r>
              <a:rPr lang="pl-PL" sz="2400" dirty="0" smtClean="0"/>
              <a:t>ludzi.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4. Wydaje </a:t>
            </a:r>
            <a:r>
              <a:rPr lang="pl-PL" sz="2400" dirty="0"/>
              <a:t>się, ze w męskiej emocjonalności </a:t>
            </a:r>
            <a:r>
              <a:rPr lang="pl-PL" sz="2400" b="1" dirty="0"/>
              <a:t>dominuje tendencja do tłumienia „miękkich i bezbronnych” emocji </a:t>
            </a:r>
            <a:r>
              <a:rPr lang="pl-PL" sz="2400" dirty="0"/>
              <a:t>oraz automatyzm przekształcania  ich w gniew lub w seksualne </a:t>
            </a:r>
            <a:r>
              <a:rPr lang="pl-PL" sz="2400" dirty="0" smtClean="0"/>
              <a:t>pobudzenia.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725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2008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74320" y="548681"/>
            <a:ext cx="8595360" cy="6192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</a:t>
            </a:r>
            <a:r>
              <a:rPr lang="pl-PL" dirty="0" smtClean="0"/>
              <a:t>arówno </a:t>
            </a:r>
            <a:r>
              <a:rPr lang="pl-PL" dirty="0"/>
              <a:t>badania jaki i uważne obserwacje wskazują, że </a:t>
            </a:r>
            <a:r>
              <a:rPr lang="pl-PL" b="1" dirty="0"/>
              <a:t>męskie niemowlęta są znacznie bardziej emocjonalne niż dziewczęce</a:t>
            </a:r>
            <a:r>
              <a:rPr lang="pl-PL" dirty="0"/>
              <a:t>. Mali chłopcy  są bardziej reaktywni i ekspresyjni, szybciej się pobudzają i łatwiej ulegają strachowi, częściej płaczą, mają niższą tolerancję na napięcie i frustracje, szybciej się denerwują, ich stany emocjonalne ulegają bardziej gwałtownym wahaniom.</a:t>
            </a:r>
          </a:p>
          <a:p>
            <a:pPr marL="0" indent="0">
              <a:buNone/>
            </a:pPr>
            <a:r>
              <a:rPr lang="pl-PL" dirty="0"/>
              <a:t>Nie ulega więc wątpliwości, że chłopcy rozpoczynają swoje życia jako istoty bardziej emocjonalne niż dziewczynki. Jednak ta sytuacja dość szybko się zmienia i </a:t>
            </a:r>
            <a:r>
              <a:rPr lang="pl-PL" b="1" dirty="0"/>
              <a:t>już w drugim półroczu życia można obserwować zmiany w tym zakresie</a:t>
            </a:r>
            <a:r>
              <a:rPr lang="pl-PL" dirty="0"/>
              <a:t>. </a:t>
            </a: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 smtClean="0"/>
              <a:t>typowe </a:t>
            </a:r>
            <a:r>
              <a:rPr lang="pl-PL" dirty="0"/>
              <a:t>formy socjalizacji i wychowania w ogromnym stopniu powodują, że chłopcy uczą się tłumić i eliminować </a:t>
            </a:r>
            <a:r>
              <a:rPr lang="pl-PL" dirty="0" smtClean="0"/>
              <a:t>emocje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dziewczynki </a:t>
            </a:r>
            <a:r>
              <a:rPr lang="pl-PL" dirty="0"/>
              <a:t>są zachęcane do kontaktowania się z emocjami i do ich wyrażania. </a:t>
            </a: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 smtClean="0"/>
              <a:t>W </a:t>
            </a:r>
            <a:r>
              <a:rPr lang="pl-PL" dirty="0"/>
              <a:t>trakcie procesów rozwojowych emocjonalność chłopców ulega stłumieniu i „kanalizowaniu</a:t>
            </a:r>
            <a:r>
              <a:rPr lang="pl-PL" dirty="0" smtClean="0"/>
              <a:t>”, </a:t>
            </a:r>
            <a:r>
              <a:rPr lang="pl-PL" dirty="0"/>
              <a:t>a emocjonalność dziewcząt jest pobudzana i rozwijana.</a:t>
            </a:r>
          </a:p>
        </p:txBody>
      </p:sp>
    </p:spTree>
    <p:extLst>
      <p:ext uri="{BB962C8B-B14F-4D97-AF65-F5344CB8AC3E}">
        <p14:creationId xmlns:p14="http://schemas.microsoft.com/office/powerpoint/2010/main" val="35875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 smtClean="0"/>
              <a:t>w </a:t>
            </a:r>
            <a:r>
              <a:rPr lang="pl-PL" dirty="0"/>
              <a:t>okresie wczesnego dzieciństwa na ogół wkładają więcej wysiłku w „zapanowanie” nad bardziej pobudzonymi emocjonalnie synami, bardziej kontrolują swoją ekspresję emocjonalną z troski by nie nastąpiło naruszenie kruchej równowagi emocjonalnej synka</a:t>
            </a:r>
            <a:r>
              <a:rPr lang="pl-PL" dirty="0" smtClean="0"/>
              <a:t>. 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w </a:t>
            </a:r>
            <a:r>
              <a:rPr lang="pl-PL" dirty="0"/>
              <a:t>relacjach z córkami, przeciwnie, ujawniają szerszą gamę i większą swobodę reakcji emocjonalnych . </a:t>
            </a: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 smtClean="0"/>
              <a:t>Matki </a:t>
            </a:r>
            <a:r>
              <a:rPr lang="pl-PL" dirty="0"/>
              <a:t>częściej posługują się emocjonalnymi słowami wobec córek niż synów- częściej mówią z córkami o </a:t>
            </a:r>
            <a:r>
              <a:rPr lang="pl-PL" dirty="0" smtClean="0"/>
              <a:t>smutku, </a:t>
            </a:r>
            <a:r>
              <a:rPr lang="pl-PL" dirty="0"/>
              <a:t>a z synami o gniewie. </a:t>
            </a:r>
            <a:endParaRPr lang="pl-PL" dirty="0" smtClean="0"/>
          </a:p>
          <a:p>
            <a:pPr marL="342900" indent="-342900">
              <a:buFontTx/>
              <a:buChar char="-"/>
            </a:pPr>
            <a:r>
              <a:rPr lang="pl-PL" dirty="0" smtClean="0"/>
              <a:t>Z </a:t>
            </a:r>
            <a:r>
              <a:rPr lang="pl-PL" dirty="0"/>
              <a:t>córkami częściej rozmawiają o doświadczaniu </a:t>
            </a:r>
            <a:r>
              <a:rPr lang="pl-PL" dirty="0" smtClean="0"/>
              <a:t>emocji, </a:t>
            </a:r>
            <a:r>
              <a:rPr lang="pl-PL" dirty="0"/>
              <a:t>a z synami o przyczynach i skutkach emocji – w ten sposób pomagają synom w kontrolowaniu ich emocji</a:t>
            </a:r>
          </a:p>
        </p:txBody>
      </p:sp>
    </p:spTree>
    <p:extLst>
      <p:ext uri="{BB962C8B-B14F-4D97-AF65-F5344CB8AC3E}">
        <p14:creationId xmlns:p14="http://schemas.microsoft.com/office/powerpoint/2010/main" val="12781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OJCOWIE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– </a:t>
            </a:r>
            <a:r>
              <a:rPr lang="pl-PL" dirty="0"/>
              <a:t>ich zainteresowanie dziećmi staje się bardziej aktywne pod koniec drugiego roku życia. </a:t>
            </a:r>
            <a:endParaRPr lang="pl-PL" dirty="0" smtClean="0"/>
          </a:p>
          <a:p>
            <a:pPr marL="342900" indent="-342900" algn="just">
              <a:buFontTx/>
              <a:buChar char="-"/>
            </a:pPr>
            <a:r>
              <a:rPr lang="pl-PL" dirty="0"/>
              <a:t>c</a:t>
            </a:r>
            <a:r>
              <a:rPr lang="pl-PL" dirty="0" smtClean="0"/>
              <a:t>zęściej </a:t>
            </a:r>
            <a:r>
              <a:rPr lang="pl-PL" dirty="0"/>
              <a:t>maja interakcje z synkami niż z córkami. </a:t>
            </a:r>
            <a:endParaRPr lang="pl-PL" dirty="0" smtClean="0"/>
          </a:p>
          <a:p>
            <a:pPr marL="342900" indent="-342900" algn="just">
              <a:buFontTx/>
              <a:buChar char="-"/>
            </a:pPr>
            <a:r>
              <a:rPr lang="pl-PL" dirty="0"/>
              <a:t>t</a:t>
            </a:r>
            <a:r>
              <a:rPr lang="pl-PL" dirty="0" smtClean="0"/>
              <a:t>rochę </a:t>
            </a:r>
            <a:r>
              <a:rPr lang="pl-PL" dirty="0"/>
              <a:t>później z synkami angażują się w różne formy „baraszkowania” fizycznego i werbalnego (mocowanie się, tarmoszenie) </a:t>
            </a:r>
            <a:endParaRPr lang="pl-PL" dirty="0" smtClean="0"/>
          </a:p>
          <a:p>
            <a:pPr marL="342900" indent="-342900" algn="just">
              <a:buFontTx/>
              <a:buChar char="-"/>
            </a:pPr>
            <a:r>
              <a:rPr lang="pl-PL" dirty="0" smtClean="0"/>
              <a:t>wobec </a:t>
            </a:r>
            <a:r>
              <a:rPr lang="pl-PL" dirty="0"/>
              <a:t>córek częściej ujawniają tendencje do mówienia o emocjach.</a:t>
            </a:r>
          </a:p>
        </p:txBody>
      </p:sp>
    </p:spTree>
    <p:extLst>
      <p:ext uri="{BB962C8B-B14F-4D97-AF65-F5344CB8AC3E}">
        <p14:creationId xmlns:p14="http://schemas.microsoft.com/office/powerpoint/2010/main" val="14216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GRUPY RÓWIEŚNICZE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– </a:t>
            </a:r>
            <a:r>
              <a:rPr lang="pl-PL" dirty="0"/>
              <a:t>także różnicują ze względu na płeć postawy i zachowania, które mogą mieć wpływ na kształtowanie emocjonalności</a:t>
            </a:r>
          </a:p>
          <a:p>
            <a:pPr marL="0" indent="0">
              <a:buNone/>
            </a:pPr>
            <a:r>
              <a:rPr lang="pl-PL" dirty="0" smtClean="0"/>
              <a:t>- Dziewczynki </a:t>
            </a:r>
            <a:r>
              <a:rPr lang="pl-PL" dirty="0"/>
              <a:t>na ogół bawią się w małych grupkach i są bardziej skoncentrowane na relacjach, emocjonalnych sekretach, uczą się rozumieć uczucia i je wyrażać</a:t>
            </a:r>
          </a:p>
          <a:p>
            <a:pPr marL="0" indent="0">
              <a:buNone/>
            </a:pPr>
            <a:r>
              <a:rPr lang="pl-PL" dirty="0" smtClean="0"/>
              <a:t>- Chłopcy </a:t>
            </a:r>
            <a:r>
              <a:rPr lang="pl-PL" dirty="0"/>
              <a:t>zazwyczaj przebywają w większych grupach  zajmują się grami i współzawodnictwem, rywalizują, uczą się bycia twardymi i nieczułymi</a:t>
            </a:r>
          </a:p>
        </p:txBody>
      </p:sp>
    </p:spTree>
    <p:extLst>
      <p:ext uri="{BB962C8B-B14F-4D97-AF65-F5344CB8AC3E}">
        <p14:creationId xmlns:p14="http://schemas.microsoft.com/office/powerpoint/2010/main" val="15833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Empatia emocjonalna</a:t>
            </a:r>
            <a:br>
              <a:rPr lang="pl-PL" dirty="0" smtClean="0"/>
            </a:br>
            <a:r>
              <a:rPr lang="pl-PL" dirty="0" smtClean="0"/>
              <a:t>Empatia działania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Dość często powtarzana jest opinia, że kobiety są bardziej empatyczne niż mężczyźni, z czego wnioskuje się o mniejszej zdolności mężczyzn do rozumienia innych ludzi.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Różnice </a:t>
            </a:r>
            <a:r>
              <a:rPr lang="pl-PL" dirty="0"/>
              <a:t>w zakresie empatii związane z płcią </a:t>
            </a:r>
            <a:r>
              <a:rPr lang="pl-PL" b="1" u="sng" dirty="0"/>
              <a:t>dotyczą bowiem w większym stopniu </a:t>
            </a:r>
            <a:r>
              <a:rPr lang="pl-PL" b="1" u="sng" dirty="0" smtClean="0"/>
              <a:t>treści, </a:t>
            </a:r>
            <a:r>
              <a:rPr lang="pl-PL" b="1" u="sng" dirty="0"/>
              <a:t>na których koncentrują </a:t>
            </a:r>
            <a:r>
              <a:rPr lang="pl-PL" dirty="0"/>
              <a:t>się kobiety i mężczyźni przy rozumieniu innych niż jakości tej empatii.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Wydaje </a:t>
            </a:r>
            <a:r>
              <a:rPr lang="pl-PL" dirty="0"/>
              <a:t>się, ze </a:t>
            </a:r>
            <a:r>
              <a:rPr lang="pl-PL" b="1" u="sng" dirty="0"/>
              <a:t>mężczyźni przede wszystkim rozwijają empatię akcji i działania</a:t>
            </a:r>
            <a:r>
              <a:rPr lang="pl-PL" dirty="0"/>
              <a:t>. Już w okresie dorastania chłopcy uczą się umiejętności spostrzegania różnych spraw z punktu widzenia drugiej osoby ale </a:t>
            </a:r>
            <a:r>
              <a:rPr lang="pl-PL" b="1" u="sng" dirty="0"/>
              <a:t>koncentrują się na przewidywaniu jej czynów </a:t>
            </a:r>
            <a:r>
              <a:rPr lang="pl-PL" dirty="0"/>
              <a:t>czyli tego, co ona może zrobić 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Kontrastuje </a:t>
            </a:r>
            <a:r>
              <a:rPr lang="pl-PL" dirty="0"/>
              <a:t>to z </a:t>
            </a:r>
            <a:r>
              <a:rPr lang="pl-PL" b="1" u="sng" dirty="0"/>
              <a:t>empatią emocjonalną </a:t>
            </a:r>
            <a:r>
              <a:rPr lang="pl-PL" dirty="0"/>
              <a:t>u dziewcząt, w której chodzi o zrozumienie i przewidywania emocji drugiej osoby.</a:t>
            </a:r>
          </a:p>
        </p:txBody>
      </p:sp>
    </p:spTree>
    <p:extLst>
      <p:ext uri="{BB962C8B-B14F-4D97-AF65-F5344CB8AC3E}">
        <p14:creationId xmlns:p14="http://schemas.microsoft.com/office/powerpoint/2010/main" val="29839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513</TotalTime>
  <Words>1817</Words>
  <Application>Microsoft Office PowerPoint</Application>
  <PresentationFormat>Pokaz na ekranie (4:3)</PresentationFormat>
  <Paragraphs>178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Candara</vt:lpstr>
      <vt:lpstr>Tahoma</vt:lpstr>
      <vt:lpstr>Times New Roman</vt:lpstr>
      <vt:lpstr>Tunga</vt:lpstr>
      <vt:lpstr>Wingdings</vt:lpstr>
      <vt:lpstr>Soho</vt:lpstr>
      <vt:lpstr>Kobiety są z Wenus, mężczyźni są Marsa - różnice psychologiczne pomiędzy płciami</vt:lpstr>
      <vt:lpstr></vt:lpstr>
      <vt:lpstr>Prezentacja programu PowerPoint</vt:lpstr>
      <vt:lpstr>Specyfika męskiej emocjonalności</vt:lpstr>
      <vt:lpstr>Prezentacja programu PowerPoint</vt:lpstr>
      <vt:lpstr>MATKI</vt:lpstr>
      <vt:lpstr>OJCOWIE</vt:lpstr>
      <vt:lpstr>GRUPY RÓWIEŚNICZE </vt:lpstr>
      <vt:lpstr>Empatia emocjonalna Empatia działania</vt:lpstr>
      <vt:lpstr>Empatia - cel</vt:lpstr>
      <vt:lpstr> Konsekwencje tłumienia i kanalizowania  męskiej emocjonalności </vt:lpstr>
      <vt:lpstr>agresywna kanalizacja emocji </vt:lpstr>
      <vt:lpstr>Komunikacja między płciami</vt:lpstr>
      <vt:lpstr>Lakoff twierdziła, że kobiety:</vt:lpstr>
      <vt:lpstr>Prezentacja programu PowerPoint</vt:lpstr>
      <vt:lpstr>Słowniczek przedstawiający meandry komunikacji-damsko męskiej</vt:lpstr>
      <vt:lpstr>SŁOWNICZEK C.D.</vt:lpstr>
      <vt:lpstr>SŁOWNICZEK C.D.</vt:lpstr>
      <vt:lpstr>SŁOWNICZEK C.D.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RÓŻNICE W BUDOWIE MÓZGU</vt:lpstr>
      <vt:lpstr>RÓŻNICE W BUDOWIE MÓZGU C.D.</vt:lpstr>
      <vt:lpstr>Prezentacja programu PowerPoint</vt:lpstr>
      <vt:lpstr>Prezentacja programu PowerPoint</vt:lpstr>
      <vt:lpstr>Różnice w mózgu</vt:lpstr>
      <vt:lpstr>Różnice mózgu C.D.</vt:lpstr>
      <vt:lpstr>Mężczyźni są z Marsa, a kobiety z Wenus?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Kobiety są z Wenus, mężczyźni są Marsa - różnice psychologiczne pomiędzy płciami</dc:title>
  <dc:creator>Sabina Zalewska</dc:creator>
  <cp:lastModifiedBy>SM</cp:lastModifiedBy>
  <cp:revision>34</cp:revision>
  <dcterms:created xsi:type="dcterms:W3CDTF">2014-01-17T15:36:17Z</dcterms:created>
  <dcterms:modified xsi:type="dcterms:W3CDTF">2020-04-16T17:18:52Z</dcterms:modified>
</cp:coreProperties>
</file>