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2" r:id="rId7"/>
    <p:sldId id="275" r:id="rId8"/>
    <p:sldId id="261" r:id="rId9"/>
    <p:sldId id="262" r:id="rId10"/>
    <p:sldId id="274" r:id="rId11"/>
    <p:sldId id="263" r:id="rId12"/>
    <p:sldId id="264" r:id="rId13"/>
    <p:sldId id="265" r:id="rId14"/>
    <p:sldId id="266" r:id="rId15"/>
    <p:sldId id="273" r:id="rId16"/>
    <p:sldId id="267" r:id="rId17"/>
    <p:sldId id="268" r:id="rId18"/>
    <p:sldId id="269" r:id="rId19"/>
    <p:sldId id="270"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l-PL" smtClean="0"/>
              <a:t>Kliknij, aby edytować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3/23/2020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3/23/2020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3/23/2020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chor="ct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3/23/2020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l-PL" smtClean="0"/>
              <a:t>Kliknij, aby edytować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3E5059C3-6A89-4494-99FF-5A4D6FFD50EB}" type="datetimeFigureOut">
              <a:rPr lang="en-US" dirty="0"/>
              <a:t>3/23/2020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3/23/2020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2609285" y="2851331"/>
            <a:ext cx="3893623" cy="3071434"/>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Content Placeholder 5"/>
          <p:cNvSpPr>
            <a:spLocks noGrp="1"/>
          </p:cNvSpPr>
          <p:nvPr>
            <p:ph sz="quarter" idx="4"/>
          </p:nvPr>
        </p:nvSpPr>
        <p:spPr>
          <a:xfrm>
            <a:off x="6666635" y="2851331"/>
            <a:ext cx="3899798" cy="3071434"/>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3/23/2020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3/23/2020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3/23/2020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l-PL" smtClean="0"/>
              <a:t>Kliknij, aby edytować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37D525BB-DA17-4BA0-B3C8-3AC3ABC827E6}" type="datetimeFigureOut">
              <a:rPr lang="en-US" dirty="0"/>
              <a:t>3/23/2020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B16C4C9A-3960-41CF-A4E9-2A8FB932454B}" type="datetimeFigureOut">
              <a:rPr lang="en-US" dirty="0"/>
              <a:t>3/23/2020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3/23/2020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Mechanizmy obronne EGO</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37389106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a:t>
            </a:r>
            <a:endParaRPr lang="pl-PL" dirty="0"/>
          </a:p>
        </p:txBody>
      </p:sp>
      <p:sp>
        <p:nvSpPr>
          <p:cNvPr id="3" name="Symbol zastępczy zawartości 2"/>
          <p:cNvSpPr>
            <a:spLocks noGrp="1"/>
          </p:cNvSpPr>
          <p:nvPr>
            <p:ph idx="1"/>
          </p:nvPr>
        </p:nvSpPr>
        <p:spPr>
          <a:xfrm>
            <a:off x="2773599" y="1501421"/>
            <a:ext cx="7796540" cy="5068711"/>
          </a:xfrm>
        </p:spPr>
        <p:txBody>
          <a:bodyPr>
            <a:normAutofit fontScale="85000" lnSpcReduction="20000"/>
          </a:bodyPr>
          <a:lstStyle/>
          <a:p>
            <a:r>
              <a:rPr lang="pl-PL" dirty="0" smtClean="0"/>
              <a:t>Projekcja</a:t>
            </a:r>
          </a:p>
          <a:p>
            <a:r>
              <a:rPr lang="pl-PL" dirty="0" smtClean="0"/>
              <a:t>Przykład</a:t>
            </a:r>
            <a:r>
              <a:rPr lang="pl-PL" dirty="0"/>
              <a:t>: 1. Matka krzyczy na dziecko. Sądzi, że dziecko jest wyjątkowo agresywne. W rzeczywistości sama jest agresywna. 2. Kobieta, której zaloty są odrzucane, odbiera zachowanie mężczyzn jako molestowanie seksualne.</a:t>
            </a:r>
          </a:p>
          <a:p>
            <a:pPr marL="0" indent="0">
              <a:buNone/>
            </a:pPr>
            <a:endParaRPr lang="pl-PL" dirty="0"/>
          </a:p>
          <a:p>
            <a:r>
              <a:rPr lang="pl-PL" dirty="0" smtClean="0"/>
              <a:t>Przemieszczenie </a:t>
            </a:r>
            <a:r>
              <a:rPr lang="pl-PL" dirty="0"/>
              <a:t>umożliwia ekspresję tego uczucia wobec „bezpieczniejszego obiektu” jak rówieśnik, ktoś z rodzeństwa lub nawet zabawka.</a:t>
            </a:r>
          </a:p>
          <a:p>
            <a:endParaRPr lang="pl-PL" dirty="0"/>
          </a:p>
          <a:p>
            <a:r>
              <a:rPr lang="pl-PL" dirty="0"/>
              <a:t>Przykład: Mąż wszczyna z żoną kłótnię po tym, jak skrytykował go zwierzchnik w pracy. </a:t>
            </a:r>
          </a:p>
          <a:p>
            <a:r>
              <a:rPr lang="pl-PL" dirty="0"/>
              <a:t>Córka odczuwa silną złość wobec matki, ale swoją agresję przenosi na kogoś innego ze swojego otoczenia, np. na swoją koleżankę.</a:t>
            </a:r>
          </a:p>
        </p:txBody>
      </p:sp>
    </p:spTree>
    <p:extLst>
      <p:ext uri="{BB962C8B-B14F-4D97-AF65-F5344CB8AC3E}">
        <p14:creationId xmlns:p14="http://schemas.microsoft.com/office/powerpoint/2010/main" val="1142425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Formowanie reakcji</a:t>
            </a:r>
            <a:br>
              <a:rPr lang="pl-PL" dirty="0"/>
            </a:br>
            <a:endParaRPr lang="pl-PL" dirty="0"/>
          </a:p>
        </p:txBody>
      </p:sp>
      <p:sp>
        <p:nvSpPr>
          <p:cNvPr id="3" name="Symbol zastępczy zawartości 2"/>
          <p:cNvSpPr>
            <a:spLocks noGrp="1"/>
          </p:cNvSpPr>
          <p:nvPr>
            <p:ph idx="1"/>
          </p:nvPr>
        </p:nvSpPr>
        <p:spPr/>
        <p:txBody>
          <a:bodyPr>
            <a:normAutofit fontScale="92500"/>
          </a:bodyPr>
          <a:lstStyle/>
          <a:p>
            <a:r>
              <a:rPr lang="pl-PL" dirty="0" smtClean="0"/>
              <a:t>Uwzględnia </a:t>
            </a:r>
            <a:r>
              <a:rPr lang="pl-PL" dirty="0"/>
              <a:t>zachowanie się w sposób diametralnie przeciwny wobec uczuć, które osoba wypiera. Na przykład rodzic, który wypiera uczucie urazy czy odrzucenia wobec dziecka, może się jawić jako niezwykle, wręcz nadmiernie szczodry i zatroskany dobrem swojej pociechy</a:t>
            </a:r>
            <a:r>
              <a:rPr lang="pl-PL" dirty="0" smtClean="0"/>
              <a:t>.</a:t>
            </a:r>
          </a:p>
          <a:p>
            <a:r>
              <a:rPr lang="pl-PL" dirty="0" smtClean="0"/>
              <a:t>Przykład</a:t>
            </a:r>
          </a:p>
          <a:p>
            <a:r>
              <a:rPr lang="pl-PL" dirty="0" smtClean="0"/>
              <a:t>Wylewnie </a:t>
            </a:r>
            <a:r>
              <a:rPr lang="pl-PL" dirty="0"/>
              <a:t>gratulujemy koledze sukcesu, którego mu zazdrościmy. </a:t>
            </a:r>
            <a:endParaRPr lang="pl-PL" dirty="0" smtClean="0"/>
          </a:p>
          <a:p>
            <a:r>
              <a:rPr lang="pl-PL" dirty="0" smtClean="0"/>
              <a:t>Osoba </a:t>
            </a:r>
            <a:r>
              <a:rPr lang="pl-PL" dirty="0"/>
              <a:t>oglądająca pornografię staje na czele komitetu do jej </a:t>
            </a:r>
            <a:r>
              <a:rPr lang="pl-PL" dirty="0" smtClean="0"/>
              <a:t>zwalczania.</a:t>
            </a:r>
            <a:endParaRPr lang="pl-PL" dirty="0"/>
          </a:p>
          <a:p>
            <a:endParaRPr lang="pl-PL" dirty="0"/>
          </a:p>
          <a:p>
            <a:endParaRPr lang="pl-PL" dirty="0"/>
          </a:p>
        </p:txBody>
      </p:sp>
    </p:spTree>
    <p:extLst>
      <p:ext uri="{BB962C8B-B14F-4D97-AF65-F5344CB8AC3E}">
        <p14:creationId xmlns:p14="http://schemas.microsoft.com/office/powerpoint/2010/main" val="2031199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Regresja i fiksacja</a:t>
            </a:r>
            <a:br>
              <a:rPr lang="pl-PL" dirty="0"/>
            </a:b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Są </a:t>
            </a:r>
            <a:r>
              <a:rPr lang="pl-PL" dirty="0"/>
              <a:t>związane z trudnościami rozwojowymi dziecka. W przypadku regresji, dziecko stające wobec konfliktowej sytuacji może zachować się w sposób charakterystyczny dla wcześniejszej fazy rozwoju (np. ssanie kciuka, moczenie się), próbując w ten sposób odzyskać poczucie bezpieczeństwa, które towarzyszyło mu we wcześniejszym okresie. W przypadku fiksacji dziecko „odmawia” dalszych kroków rozwojowych, ponieważ w pewien sposób rozwój został skojarzony z lękiem</a:t>
            </a:r>
            <a:r>
              <a:rPr lang="pl-PL" dirty="0" smtClean="0"/>
              <a:t>.</a:t>
            </a:r>
          </a:p>
          <a:p>
            <a:r>
              <a:rPr lang="pl-PL" dirty="0"/>
              <a:t>Przykłady: Dorosły reaguje płaczem, wdaje się w bójki, niszczy swoją własność, zachowuje się, lub ubiera infantylnie, posługuje się słownictwem oraz wymową typową dla małych dzieci.</a:t>
            </a:r>
          </a:p>
          <a:p>
            <a:endParaRPr lang="pl-PL" dirty="0"/>
          </a:p>
        </p:txBody>
      </p:sp>
    </p:spTree>
    <p:extLst>
      <p:ext uri="{BB962C8B-B14F-4D97-AF65-F5344CB8AC3E}">
        <p14:creationId xmlns:p14="http://schemas.microsoft.com/office/powerpoint/2010/main" val="2587039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Identyfikacja</a:t>
            </a:r>
            <a:br>
              <a:rPr lang="pl-PL" dirty="0"/>
            </a:b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Jest </a:t>
            </a:r>
            <a:r>
              <a:rPr lang="pl-PL" dirty="0"/>
              <a:t>podstawowym elementem rozwoju człowieka i ważną część procesu uczenia się, może także służyć jako psychologiczny mechanizm obronny. „Przybierając” cechy kogoś innego, osoba może ośmielić się na zachowanie, które postrzega jako jej niedozwolone, jednak akceptowalne dla osoby z którą się identyfikuje. Przykładem jest tzw. identyfikacja z agresorem, gdzie np. dziecko, które doświadczyło nadużycia może nadużywać inne osoby. </a:t>
            </a:r>
            <a:endParaRPr lang="pl-PL" dirty="0" smtClean="0"/>
          </a:p>
          <a:p>
            <a:r>
              <a:rPr lang="pl-PL" dirty="0"/>
              <a:t>Przykład: Los poskąpił komuś upragnionej pozycji zawodowej i dlatego szczególnie usilnie pragnie, by zyskały ją jego dzieci. Identyfikuje się z nimi w zakresie ich kariery zawodowej, toteż niepowodzenia odbiera jak własne porażki, natomiast sukcesy – i tu właśnie dochodzi do głosu identyfikacja jako mechanizm obronny – traktuje jak własne.</a:t>
            </a:r>
          </a:p>
          <a:p>
            <a:endParaRPr lang="pl-PL" dirty="0"/>
          </a:p>
        </p:txBody>
      </p:sp>
    </p:spTree>
    <p:extLst>
      <p:ext uri="{BB962C8B-B14F-4D97-AF65-F5344CB8AC3E}">
        <p14:creationId xmlns:p14="http://schemas.microsoft.com/office/powerpoint/2010/main" val="257926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Racjonalizacja</a:t>
            </a:r>
            <a:br>
              <a:rPr lang="pl-PL" dirty="0"/>
            </a:br>
            <a:endParaRPr lang="pl-PL" dirty="0"/>
          </a:p>
        </p:txBody>
      </p:sp>
      <p:sp>
        <p:nvSpPr>
          <p:cNvPr id="3" name="Symbol zastępczy zawartości 2"/>
          <p:cNvSpPr>
            <a:spLocks noGrp="1"/>
          </p:cNvSpPr>
          <p:nvPr>
            <p:ph idx="1"/>
          </p:nvPr>
        </p:nvSpPr>
        <p:spPr/>
        <p:txBody>
          <a:bodyPr/>
          <a:lstStyle/>
          <a:p>
            <a:r>
              <a:rPr lang="pl-PL" dirty="0" smtClean="0"/>
              <a:t>Przejawia </a:t>
            </a:r>
            <a:r>
              <a:rPr lang="pl-PL" dirty="0"/>
              <a:t>się w zaprzeczaniu motywom działania (własnego lub innych) przy pomocy uzasadnienia, które wydaje się być bardziej logiczne lub łatwiej akceptowane społecznie niż własne impulsy. Przykładem racjonalizacji może być stwierdzenie „nie szkodzi, że nie zostałem zaproszony na urodziny, i tak miałem inne plany”. </a:t>
            </a:r>
          </a:p>
        </p:txBody>
      </p:sp>
    </p:spTree>
    <p:extLst>
      <p:ext uri="{BB962C8B-B14F-4D97-AF65-F5344CB8AC3E}">
        <p14:creationId xmlns:p14="http://schemas.microsoft.com/office/powerpoint/2010/main" val="1677390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a:t>
            </a:r>
            <a:r>
              <a:rPr lang="pl-PL" dirty="0" err="1" smtClean="0"/>
              <a:t>raconalizacji</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a:t>Powiedzmy, że znalazłem twój portfel z większą sumą pieniędzy. W portfelu jest także twoje nazwisko i adres, bardzo wyraźnie wydrukowane. Zaczynam myśleć o tym wszystkim, co mógłbym kupić za twoje pieniądze. To wszystko wygląda tak „kusząco”. A im bardziej macham marchewką przed nosem wygłodniałego królika moich pragnień, tym bardziej jej chcę. Moja zdolność poznania – mój umysł – zaproponowała mojej woli wybór: zatrzymać pieniądze lub je zwrócić. Przypuśćmy, że wybiorę niemoralne dobro: zatrzymam twój portfel z pieniędzmi.</a:t>
            </a:r>
          </a:p>
          <a:p>
            <a:endParaRPr lang="pl-PL" dirty="0"/>
          </a:p>
          <a:p>
            <a:r>
              <a:rPr lang="pl-PL" dirty="0"/>
              <a:t>W takim wypadku moja wola nakazuje mojemu umysłowi racjonalizację całej sprawy. Muszę sprawić, aby to, co wcześniej zdawało się złe, teraz wydawało się równie dobre. Tak więc mój umysł posłusznie myśli o odbieraniu bogatym i dawaniu biednym. „Ty oczywiście jesteś bogaty, a ja jestem biedny”. Wreszcie proces racjonalizacji dobiega końca, a ja jestem… Robin Hoodem, który zabiera bogatym, aby dawać biednym. Wszyscy jesteśmy zdolni do tego rodzaju racjonalizacji, do takiego oszukiwania samego siebie. W większości wypadków powinniśmy porozmawiać o tych swoich prywatnych racjonalizacjach z osobą, której moralnemu kompasowi możemy zaufać.</a:t>
            </a:r>
          </a:p>
        </p:txBody>
      </p:sp>
    </p:spTree>
    <p:extLst>
      <p:ext uri="{BB962C8B-B14F-4D97-AF65-F5344CB8AC3E}">
        <p14:creationId xmlns:p14="http://schemas.microsoft.com/office/powerpoint/2010/main" val="3891405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Izolacja</a:t>
            </a:r>
            <a:br>
              <a:rPr lang="pl-PL" dirty="0"/>
            </a:br>
            <a:endParaRPr lang="pl-PL" dirty="0"/>
          </a:p>
        </p:txBody>
      </p:sp>
      <p:sp>
        <p:nvSpPr>
          <p:cNvPr id="3" name="Symbol zastępczy zawartości 2"/>
          <p:cNvSpPr>
            <a:spLocks noGrp="1"/>
          </p:cNvSpPr>
          <p:nvPr>
            <p:ph idx="1"/>
          </p:nvPr>
        </p:nvSpPr>
        <p:spPr/>
        <p:txBody>
          <a:bodyPr/>
          <a:lstStyle/>
          <a:p>
            <a:r>
              <a:rPr lang="pl-PL" dirty="0" smtClean="0"/>
              <a:t>Odnosi </a:t>
            </a:r>
            <a:r>
              <a:rPr lang="pl-PL" dirty="0"/>
              <a:t>się do oddzielenia pewnego własnego doświadczenia w taki sposób, że staje się ono rozłączne od towarzyszących mu uczuć. Dzięki temu doświadczenie staje się dostępne świadomości bez konieczności przeżywania bolesnych uczuć. Ktoś może np. opowiadać pewną dramatyczną historię z własnego życia zupełnie obojętnie, tak jakby przydarzyła się komuś innemu lub była scenariuszem filmowym.</a:t>
            </a:r>
          </a:p>
          <a:p>
            <a:endParaRPr lang="pl-PL" dirty="0"/>
          </a:p>
        </p:txBody>
      </p:sp>
    </p:spTree>
    <p:extLst>
      <p:ext uri="{BB962C8B-B14F-4D97-AF65-F5344CB8AC3E}">
        <p14:creationId xmlns:p14="http://schemas.microsoft.com/office/powerpoint/2010/main" val="2473641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Sublimacja</a:t>
            </a:r>
            <a:br>
              <a:rPr lang="pl-PL" dirty="0"/>
            </a:br>
            <a:endParaRPr lang="pl-PL" dirty="0"/>
          </a:p>
        </p:txBody>
      </p:sp>
      <p:sp>
        <p:nvSpPr>
          <p:cNvPr id="3" name="Symbol zastępczy zawartości 2"/>
          <p:cNvSpPr>
            <a:spLocks noGrp="1"/>
          </p:cNvSpPr>
          <p:nvPr>
            <p:ph idx="1"/>
          </p:nvPr>
        </p:nvSpPr>
        <p:spPr/>
        <p:txBody>
          <a:bodyPr>
            <a:normAutofit fontScale="92500"/>
          </a:bodyPr>
          <a:lstStyle/>
          <a:p>
            <a:r>
              <a:rPr lang="pl-PL" dirty="0" smtClean="0"/>
              <a:t>Jeden </a:t>
            </a:r>
            <a:r>
              <a:rPr lang="pl-PL" dirty="0"/>
              <a:t>ze zdrowszych mechanizmów obronnych, oznacza skierowanie energii związanej z nieakceptowanym impulsem na taki, który jest bardziej akceptowany społecznie. Tym sposobem energia seksualna lub związana z agresją może znaleźć ujście np. w sporcie lub w kreatywnej pasji. Niechciane uczucia mogą też ulec sublimacji w zachowania altruistyczne, z których osoba może czerpać przyjemność w pomaganiu innym. Podobnymi, również mocno pozytywnymi mechanizmami obronnymi są kompensacja, uwzględniająca podejmowanie ponadprzeciętnych starań by pokonać poczucie niższości oraz stosowanie humoru (żartu, ironii) jako sposobu radzenia sobie z trudnościami.</a:t>
            </a:r>
          </a:p>
        </p:txBody>
      </p:sp>
    </p:spTree>
    <p:extLst>
      <p:ext uri="{BB962C8B-B14F-4D97-AF65-F5344CB8AC3E}">
        <p14:creationId xmlns:p14="http://schemas.microsoft.com/office/powerpoint/2010/main" val="2712363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Odkładanie wszystkiego na później</a:t>
            </a:r>
            <a:endParaRPr lang="pl-PL" dirty="0"/>
          </a:p>
        </p:txBody>
      </p:sp>
      <p:sp>
        <p:nvSpPr>
          <p:cNvPr id="3" name="Symbol zastępczy zawartości 2"/>
          <p:cNvSpPr>
            <a:spLocks noGrp="1"/>
          </p:cNvSpPr>
          <p:nvPr>
            <p:ph idx="1"/>
          </p:nvPr>
        </p:nvSpPr>
        <p:spPr/>
        <p:txBody>
          <a:bodyPr/>
          <a:lstStyle/>
          <a:p>
            <a:r>
              <a:rPr lang="pl-PL" dirty="0"/>
              <a:t>Prokrastynacja w psychologii to patologiczna tendencja do nieustannego przekładania pewnych czynności na później, ujawniającą się w różnych dziedzinach życia. Bywa nazywana „syndromem studenta”. </a:t>
            </a:r>
            <a:r>
              <a:rPr lang="pl-PL" dirty="0" err="1"/>
              <a:t>Prokrastynator</a:t>
            </a:r>
            <a:r>
              <a:rPr lang="pl-PL" dirty="0"/>
              <a:t> ma problemy z zabraniem się do pracy i odkłada jej wykonanie, zwłaszcza wtedy, gdy nie widzi natychmiastowych efektów. Prokrastynacja najczęściej pozostaje nierozpoznana, a </a:t>
            </a:r>
            <a:r>
              <a:rPr lang="pl-PL" dirty="0" err="1"/>
              <a:t>prokrastynatorów</a:t>
            </a:r>
            <a:r>
              <a:rPr lang="pl-PL" dirty="0"/>
              <a:t> uważa się za leni, przypisując im brak siły woli i ambicji. Dopiero niedawno uznano, że faktycznie jest ona zaburzeniem psychologicznym.</a:t>
            </a:r>
          </a:p>
        </p:txBody>
      </p:sp>
    </p:spTree>
    <p:extLst>
      <p:ext uri="{BB962C8B-B14F-4D97-AF65-F5344CB8AC3E}">
        <p14:creationId xmlns:p14="http://schemas.microsoft.com/office/powerpoint/2010/main" val="510036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Prokrastynacja</a:t>
            </a:r>
            <a:endParaRPr lang="pl-PL" dirty="0"/>
          </a:p>
        </p:txBody>
      </p:sp>
      <p:sp>
        <p:nvSpPr>
          <p:cNvPr id="3" name="Symbol zastępczy zawartości 2"/>
          <p:cNvSpPr>
            <a:spLocks noGrp="1"/>
          </p:cNvSpPr>
          <p:nvPr>
            <p:ph idx="1"/>
          </p:nvPr>
        </p:nvSpPr>
        <p:spPr/>
        <p:txBody>
          <a:bodyPr/>
          <a:lstStyle/>
          <a:p>
            <a:r>
              <a:rPr lang="pl-PL" dirty="0"/>
              <a:t>Większość osób dotkniętych prokrastynacją to ofiary perfekcjonizmu. Jako że perfekcję osiąga się zwykle metodą prób i błędów, a perfekcjonista nie dopuszcza myśli o błędach, pogrąża się w tym paradoksie, nie robiąc nic. Tymczasem bycie </a:t>
            </a:r>
            <a:r>
              <a:rPr lang="pl-PL" dirty="0" err="1"/>
              <a:t>odwlekaczem</a:t>
            </a:r>
            <a:r>
              <a:rPr lang="pl-PL" dirty="0"/>
              <a:t> nie oznacza nierobienia niczego. Wręcz przeciwnie, osoba taka z zapałem wykonuje inne zajęcia, nie mające związku z problematycznym zadaniem. Na przykład przeszukuje </a:t>
            </a:r>
            <a:r>
              <a:rPr lang="pl-PL" dirty="0" err="1"/>
              <a:t>internet</a:t>
            </a:r>
            <a:r>
              <a:rPr lang="pl-PL" dirty="0"/>
              <a:t>, rozpraszając przy tym swoją uwagę zamiast koncentrować ją na zadaniu.</a:t>
            </a:r>
          </a:p>
        </p:txBody>
      </p:sp>
    </p:spTree>
    <p:extLst>
      <p:ext uri="{BB962C8B-B14F-4D97-AF65-F5344CB8AC3E}">
        <p14:creationId xmlns:p14="http://schemas.microsoft.com/office/powerpoint/2010/main" val="3652007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Obrona EGO</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Psychologiczne mechanizmy obronne, zwane także mechanizmami obronnymi ego (lub obronami ego), najprościej można określić jako zwykle nieświadome sposoby unikania i redukowania potencjalnie zagrażających nam uczuć jak strach czy lęk. </a:t>
            </a:r>
            <a:endParaRPr lang="pl-PL" dirty="0" smtClean="0"/>
          </a:p>
          <a:p>
            <a:pPr algn="just"/>
            <a:r>
              <a:rPr lang="pl-PL" b="1" dirty="0"/>
              <a:t>Strach</a:t>
            </a:r>
            <a:r>
              <a:rPr lang="pl-PL" dirty="0"/>
              <a:t> pojawia się u człowieka w obliczu realnego, namacalnego zagrożenia. O </a:t>
            </a:r>
            <a:r>
              <a:rPr lang="pl-PL" b="1" dirty="0"/>
              <a:t>lęku</a:t>
            </a:r>
            <a:r>
              <a:rPr lang="pl-PL" dirty="0"/>
              <a:t> mówimy wtedy, gdy ma on charakter irracjonalny i wynika z wyobrażonego sobie przez nas zagrożenia czy niebezpieczeństwa.</a:t>
            </a:r>
            <a:endParaRPr lang="pl-PL" dirty="0" smtClean="0"/>
          </a:p>
          <a:p>
            <a:pPr algn="just"/>
            <a:r>
              <a:rPr lang="pl-PL" dirty="0" smtClean="0"/>
              <a:t>Mechanizmy obronne z </a:t>
            </a:r>
            <a:r>
              <a:rPr lang="pl-PL" dirty="0"/>
              <a:t>jednej strony są one niezbędne dla utrzymania równowagi psychicznej, a z drugiej – gdy są stosowanie w sposób nadmierny i nieadekwatny – mogą być źródłem problemów psychicznych.</a:t>
            </a:r>
          </a:p>
        </p:txBody>
      </p:sp>
    </p:spTree>
    <p:extLst>
      <p:ext uri="{BB962C8B-B14F-4D97-AF65-F5344CB8AC3E}">
        <p14:creationId xmlns:p14="http://schemas.microsoft.com/office/powerpoint/2010/main" val="3439321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Cel</a:t>
            </a:r>
            <a:endParaRPr lang="pl-PL" dirty="0"/>
          </a:p>
        </p:txBody>
      </p:sp>
      <p:sp>
        <p:nvSpPr>
          <p:cNvPr id="3" name="Symbol zastępczy zawartości 2"/>
          <p:cNvSpPr>
            <a:spLocks noGrp="1"/>
          </p:cNvSpPr>
          <p:nvPr>
            <p:ph idx="1"/>
          </p:nvPr>
        </p:nvSpPr>
        <p:spPr>
          <a:xfrm>
            <a:off x="2773599" y="1219201"/>
            <a:ext cx="7796540" cy="5520266"/>
          </a:xfrm>
        </p:spPr>
        <p:txBody>
          <a:bodyPr>
            <a:normAutofit fontScale="77500" lnSpcReduction="20000"/>
          </a:bodyPr>
          <a:lstStyle/>
          <a:p>
            <a:r>
              <a:rPr lang="pl-PL" dirty="0"/>
              <a:t>uniknięcie frustracji (przekładane zadanie nie jest tak przyjemne jak to, które wykonujemy, a kara za niewykonanie danego zadania wydaje się bardzo odległa względem natychmiastowej przyjemności, jaką daje zrobienie czegoś innego); chodzi o to, by uwypuklić pozytywne, choć krótkotrwałe, konsekwencje odkładania i uchronić się od złych emocji</a:t>
            </a:r>
          </a:p>
          <a:p>
            <a:r>
              <a:rPr lang="pl-PL" dirty="0"/>
              <a:t>ochronę poczucia własnej wartości: dla </a:t>
            </a:r>
            <a:r>
              <a:rPr lang="pl-PL" dirty="0" err="1"/>
              <a:t>prokrastynatora</a:t>
            </a:r>
            <a:r>
              <a:rPr lang="pl-PL" dirty="0"/>
              <a:t> porażka jest podważeniem jego wartości. Tak więc, im mniejsze są szanse na to, że odniesie sukces, tym dłużej zwleka. Ponadto, jako że są to perfekcjoniści, prawdopodobieństwo, że nie sprostają własnym wymaganiom jest duże. W rezultacie prokrastynacja prowadzi do „nieudolności” (np. niewystarczające przygotowanie się do egzaminu) dostarczającej wymówek, gdy oczekiwania nie są spełnione. Mówiąc ogólnie, zawsze można sobie tłumaczyć, że gdybyśmy się bardziej przyłożyli, odnieślibyśmy sukces, choć może być to złudne, nigdy się tego nie dowiemy, a poczucie własnej wartości nie obniży się. Niestety, w końcu ulega ono pogorszeniu, gdyż zadania nigdy nie są ukończone.</a:t>
            </a:r>
          </a:p>
          <a:p>
            <a:r>
              <a:rPr lang="pl-PL" dirty="0"/>
              <a:t>sprzeciwienie się innym przez zachowanie pasywno-agresywne. Na prośby odpowiadamy „dobrze”, ale jest to tylko puste słowo.</a:t>
            </a:r>
          </a:p>
          <a:p>
            <a:r>
              <a:rPr lang="pl-PL" dirty="0" smtClean="0"/>
              <a:t>osiągnięcie </a:t>
            </a:r>
            <a:r>
              <a:rPr lang="pl-PL" dirty="0"/>
              <a:t>złudnej świadomości większej mobilizacji do sprostania trudnemu wyzwaniu później lub przeświadczenie, że ma to zostać wykonane perfekcyjnie.</a:t>
            </a:r>
          </a:p>
          <a:p>
            <a:endParaRPr lang="pl-PL" dirty="0"/>
          </a:p>
        </p:txBody>
      </p:sp>
    </p:spTree>
    <p:extLst>
      <p:ext uri="{BB962C8B-B14F-4D97-AF65-F5344CB8AC3E}">
        <p14:creationId xmlns:p14="http://schemas.microsoft.com/office/powerpoint/2010/main" val="3603766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Obrona EGO</a:t>
            </a:r>
            <a:endParaRPr lang="pl-PL"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Pozwalają zmniejszyć </a:t>
            </a:r>
            <a:r>
              <a:rPr lang="pl-PL" dirty="0"/>
              <a:t>nasilenie „negatywnych” emocji bez zmieniania sytuacji, która je wywołuje, często poprzez nieznaczne zniekształcenie odbioru sytuacji. Choć dzięki temu pomagają radzić sobie ze stresem, rodzą też ryzyko: redukcja napięcia może być na tyle atrakcyjna, że stosowanie mechanizmów obronnych może się utrwalać i wchodzić w nawyk. Mogą też rodzić cierpienie, jeśli są dla danej osoby podstawowym sposobem radzenia sobie z problemami. Jeśli np. dziecko nadmiernie polega na mechanizmach obronnych, może to skutkować izolowaniem się od innych oraz zniekształconym postrzeganiem otoczenia. Może też powodować tłumienie umiejętności angażowania się w nowe doświadczenia i uczenia się z nich.</a:t>
            </a:r>
          </a:p>
        </p:txBody>
      </p:sp>
    </p:spTree>
    <p:extLst>
      <p:ext uri="{BB962C8B-B14F-4D97-AF65-F5344CB8AC3E}">
        <p14:creationId xmlns:p14="http://schemas.microsoft.com/office/powerpoint/2010/main" val="136640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Wybrane mechanizmy obronne EGO</a:t>
            </a:r>
            <a:endParaRPr lang="pl-PL" dirty="0"/>
          </a:p>
        </p:txBody>
      </p:sp>
      <p:sp>
        <p:nvSpPr>
          <p:cNvPr id="3" name="Symbol zastępczy zawartości 2"/>
          <p:cNvSpPr>
            <a:spLocks noGrp="1"/>
          </p:cNvSpPr>
          <p:nvPr>
            <p:ph idx="1"/>
          </p:nvPr>
        </p:nvSpPr>
        <p:spPr/>
        <p:txBody>
          <a:bodyPr>
            <a:normAutofit/>
          </a:bodyPr>
          <a:lstStyle/>
          <a:p>
            <a:r>
              <a:rPr lang="pl-PL" dirty="0" smtClean="0"/>
              <a:t>zaprzeczanie, wyparcie, tłumienie, projekcja, przemieszczenie, formowanie reakcji, regresja, fiksacja, identyfikacja, introjekcja, racjonalizacja, izolacja, sublimacja, kompensacja, humor </a:t>
            </a:r>
            <a:r>
              <a:rPr lang="pl-PL" dirty="0"/>
              <a:t>(żart, ironia</a:t>
            </a:r>
            <a:r>
              <a:rPr lang="pl-PL" dirty="0" smtClean="0"/>
              <a:t>)</a:t>
            </a:r>
            <a:endParaRPr lang="pl-PL" dirty="0"/>
          </a:p>
          <a:p>
            <a:endParaRPr lang="pl-PL" dirty="0"/>
          </a:p>
        </p:txBody>
      </p:sp>
    </p:spTree>
    <p:extLst>
      <p:ext uri="{BB962C8B-B14F-4D97-AF65-F5344CB8AC3E}">
        <p14:creationId xmlns:p14="http://schemas.microsoft.com/office/powerpoint/2010/main" val="340640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Zaprzeczanie i wyparcie</a:t>
            </a:r>
            <a:br>
              <a:rPr lang="pl-PL" dirty="0"/>
            </a:br>
            <a:endParaRPr lang="pl-PL" dirty="0"/>
          </a:p>
        </p:txBody>
      </p:sp>
      <p:sp>
        <p:nvSpPr>
          <p:cNvPr id="3" name="Symbol zastępczy zawartości 2"/>
          <p:cNvSpPr>
            <a:spLocks noGrp="1"/>
          </p:cNvSpPr>
          <p:nvPr>
            <p:ph idx="1"/>
          </p:nvPr>
        </p:nvSpPr>
        <p:spPr>
          <a:xfrm>
            <a:off x="2773599" y="1535289"/>
            <a:ext cx="7796540" cy="4514655"/>
          </a:xfrm>
        </p:spPr>
        <p:txBody>
          <a:bodyPr>
            <a:normAutofit fontScale="70000" lnSpcReduction="20000"/>
          </a:bodyPr>
          <a:lstStyle/>
          <a:p>
            <a:r>
              <a:rPr lang="pl-PL" dirty="0" smtClean="0"/>
              <a:t>Zarówno </a:t>
            </a:r>
            <a:r>
              <a:rPr lang="pl-PL" dirty="0"/>
              <a:t>zaprzeczanie jak wyparcie zniekształcają rzeczywistość „ukrywając wydarzenia przed świadomością”. </a:t>
            </a:r>
            <a:endParaRPr lang="pl-PL" dirty="0" smtClean="0"/>
          </a:p>
          <a:p>
            <a:r>
              <a:rPr lang="pl-PL" dirty="0" smtClean="0"/>
              <a:t>W </a:t>
            </a:r>
            <a:r>
              <a:rPr lang="pl-PL" dirty="0"/>
              <a:t>przypadku </a:t>
            </a:r>
            <a:r>
              <a:rPr lang="pl-PL" b="1" dirty="0"/>
              <a:t>zaprzeczania</a:t>
            </a:r>
            <a:r>
              <a:rPr lang="pl-PL" dirty="0"/>
              <a:t> nieprzyjemne fakty są ignorowane, realistyczna interpretacja tego co się dzieje zostaje zastąpiona łagodniejszą, choć nietrafną. Zaprzeczanie może dotyczyć zarówno uczuć jak i faktów. W przypadku dzieci pewien stopień zaprzeczania jest normalnym zjawiskiem. Na przykład jeśli dziecko dowiaduje się, że rodzice się rozwodzą, może zaprzeczać temu faktowi i/lub zaprzeczać martwieniu się taką sytuacją. Zaprzeczanie bywa pomocne w przypadku sytuacji zagrażających życiu czy w innych ekstremalnych okolicznościach. Mechanizm ten pozwala na stopniowe oswajanie się z trudną sytuacją. Jednak po pewnym czasie potrzebne jest uznanie obecności bolesnych uczuć, aby uniknąć pojawienia się dalszych problemów natury psychologicznej czy emocjonalnej.</a:t>
            </a:r>
          </a:p>
          <a:p>
            <a:endParaRPr lang="pl-PL" dirty="0"/>
          </a:p>
          <a:p>
            <a:r>
              <a:rPr lang="pl-PL" dirty="0"/>
              <a:t>W przypadku </a:t>
            </a:r>
            <a:r>
              <a:rPr lang="pl-PL" b="1" dirty="0"/>
              <a:t>wyparcia</a:t>
            </a:r>
            <a:r>
              <a:rPr lang="pl-PL" dirty="0"/>
              <a:t>, bolesne uczucia są początkowo uświadomione, a następnie zapomniane. Są jednak nadal przechowywane w nieświadomości, skąd, w pewnych warunkach, można je „odzyskać”. Wyparcie może przyjmować postać od chwilowych luk w pamięci po całkowitą amnezję (niepamięć) w przypadku bardzo bolesnych doświadczeń.</a:t>
            </a:r>
          </a:p>
          <a:p>
            <a:endParaRPr lang="pl-PL" dirty="0"/>
          </a:p>
        </p:txBody>
      </p:sp>
    </p:spTree>
    <p:extLst>
      <p:ext uri="{BB962C8B-B14F-4D97-AF65-F5344CB8AC3E}">
        <p14:creationId xmlns:p14="http://schemas.microsoft.com/office/powerpoint/2010/main" val="323975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Przykład wyparcia </a:t>
            </a:r>
            <a:endParaRPr lang="pl-PL" dirty="0"/>
          </a:p>
        </p:txBody>
      </p:sp>
      <p:sp>
        <p:nvSpPr>
          <p:cNvPr id="3" name="Symbol zastępczy zawartości 2"/>
          <p:cNvSpPr>
            <a:spLocks noGrp="1"/>
          </p:cNvSpPr>
          <p:nvPr>
            <p:ph idx="1"/>
          </p:nvPr>
        </p:nvSpPr>
        <p:spPr>
          <a:xfrm>
            <a:off x="2773599" y="1095021"/>
            <a:ext cx="8165334" cy="5441245"/>
          </a:xfrm>
        </p:spPr>
        <p:txBody>
          <a:bodyPr>
            <a:normAutofit fontScale="77500" lnSpcReduction="20000"/>
          </a:bodyPr>
          <a:lstStyle/>
          <a:p>
            <a:pPr algn="just"/>
            <a:r>
              <a:rPr lang="pl-PL" dirty="0" smtClean="0"/>
              <a:t>Przypuśćmy</a:t>
            </a:r>
            <a:r>
              <a:rPr lang="pl-PL" dirty="0"/>
              <a:t>, że czułem niechęć do swojej matki. Moja matka często zapewniała mnie, że już kiedyś otarła się o śmierć, dając mi życie. Lecz moje uczucia w stosunku do niej były wciąż negatywne. Próbowałem podzielić się tą niechęcią z przyjaciółmi z dzieciństwa. Oni jednak powiedzieli mi z widoczną przyganą, że muszę być niewdzięcznikiem. Do niechęci w stosunku do matki doszedł teraz wstyd za takie uczucie. Wprost nie mogłem żyć z tym „wstydliwym” uczuciem. Więc zepchnąłem swoją niechęć w głąb nieświadomości. Ukryłem ją w piwnicy mojej psychiki. W rezultacie usunąłem uczucie wstydu. Było to właściwe posunięcie obronne, jednakże będzie ono miało wiele negatywnych skutków w moim późniejszym życiu. W rzeczywistości w procesie tak zwanej reakcji upozorowanej </a:t>
            </a:r>
            <a:r>
              <a:rPr lang="pl-PL" dirty="0" smtClean="0"/>
              <a:t> </a:t>
            </a:r>
            <a:r>
              <a:rPr lang="pl-PL" dirty="0"/>
              <a:t>zacząłem myśleć o swojej matce jako o świętej. Ta reakcja została we mnie zaprogramowana. Owa kompensacja wkrótce przeszła w „</a:t>
            </a:r>
            <a:r>
              <a:rPr lang="pl-PL" dirty="0" err="1"/>
              <a:t>nadkompensację</a:t>
            </a:r>
            <a:r>
              <a:rPr lang="pl-PL" dirty="0"/>
              <a:t>”. Tak więc uprawiałem kult jej osoby lub pamięci o niej odległy od rzeczywistości. To przesadne uwielbienie uniemożliwiało wynurzenie się mojej pogrzebanej niechęci na powierzchnię i rozpoznanie jej. Nie byłem świadomy swojej niechęci do matki, choć była ona we mnie bardzo żywa. Wciąż wywierała wpływ na mnie i na moje zachowanie. Skrywana, wybuchała płomieniem w najmniej odpowiednich sytuacjach i była kierowana do najmniej odpowiednich osób. Większość z nich stanowiły zwykle kobiety. Gdy dawałem upust swojej niechęci do nich, nigdy nie przyszło mi na myśl, że była to prawdziwa – lecz zamaskowana – niechęć do mojej matki. Prawda jest taka, że moja matka stała się soczewką, przez którą patrzyłem na inne kobiety.</a:t>
            </a:r>
          </a:p>
        </p:txBody>
      </p:sp>
    </p:spTree>
    <p:extLst>
      <p:ext uri="{BB962C8B-B14F-4D97-AF65-F5344CB8AC3E}">
        <p14:creationId xmlns:p14="http://schemas.microsoft.com/office/powerpoint/2010/main" val="1362448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przykłady zaprzeczenia</a:t>
            </a:r>
            <a:endParaRPr lang="pl-PL" dirty="0"/>
          </a:p>
        </p:txBody>
      </p:sp>
      <p:sp>
        <p:nvSpPr>
          <p:cNvPr id="3" name="Symbol zastępczy zawartości 2"/>
          <p:cNvSpPr>
            <a:spLocks noGrp="1"/>
          </p:cNvSpPr>
          <p:nvPr>
            <p:ph idx="1"/>
          </p:nvPr>
        </p:nvSpPr>
        <p:spPr/>
        <p:txBody>
          <a:bodyPr>
            <a:normAutofit lnSpcReduction="10000"/>
          </a:bodyPr>
          <a:lstStyle/>
          <a:p>
            <a:r>
              <a:rPr lang="pl-PL" dirty="0"/>
              <a:t>Przykłady:</a:t>
            </a:r>
          </a:p>
          <a:p>
            <a:r>
              <a:rPr lang="pl-PL" dirty="0"/>
              <a:t>Alkoholik, który twierdzi, że nie jest uzależniony, bo może w każdej chwili przestać.</a:t>
            </a:r>
          </a:p>
          <a:p>
            <a:r>
              <a:rPr lang="pl-PL" dirty="0"/>
              <a:t>Rodzic, który nie wierzy w śmierć dziecka i wciąż czeka na jego powrót do domu.</a:t>
            </a:r>
          </a:p>
          <a:p>
            <a:r>
              <a:rPr lang="pl-PL" dirty="0"/>
              <a:t>Osoba cierpiąca na nieuleczalną chorobę, twierdząca, że jest zdrowa.</a:t>
            </a:r>
          </a:p>
          <a:p>
            <a:r>
              <a:rPr lang="pl-PL" dirty="0"/>
              <a:t>Przekonanie, że pomimo palenia papierosów nie zachoruje się na raka płuc ani na zawał serca „Mnie się to nie zdarzy”.</a:t>
            </a:r>
          </a:p>
        </p:txBody>
      </p:sp>
    </p:spTree>
    <p:extLst>
      <p:ext uri="{BB962C8B-B14F-4D97-AF65-F5344CB8AC3E}">
        <p14:creationId xmlns:p14="http://schemas.microsoft.com/office/powerpoint/2010/main" val="63461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Tłumienie</a:t>
            </a:r>
            <a:br>
              <a:rPr lang="pl-PL" dirty="0"/>
            </a:b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Jest </a:t>
            </a:r>
            <a:r>
              <a:rPr lang="pl-PL" dirty="0"/>
              <a:t>mechanizmem obronnym powiązanym z poprzednimi. W tym przypadku nieprzyjemne („niepożądane”) uczucia są świadomie tłumione na skutej dobrowolnej decyzji by o nich nie myśleć. Tym samym tłumienie różni się od poprzednich mechanizmów, ponieważ przykre uczucia są wciąż dostępne, jednak z wyboru </a:t>
            </a:r>
            <a:r>
              <a:rPr lang="pl-PL" dirty="0" smtClean="0"/>
              <a:t>ignorowane.</a:t>
            </a:r>
          </a:p>
          <a:p>
            <a:r>
              <a:rPr lang="pl-PL" dirty="0"/>
              <a:t>T</a:t>
            </a:r>
            <a:r>
              <a:rPr lang="pl-PL" dirty="0" smtClean="0"/>
              <a:t>łumienie </a:t>
            </a:r>
            <a:r>
              <a:rPr lang="pl-PL" dirty="0"/>
              <a:t>to świadoma decyzja by zamienić nieprzyjemne myśli na przyjemniejsze. Tłumienie uważa się za jeden ze zdrowszych i bardziej dojrzałych mechanizmów obronnych</a:t>
            </a:r>
            <a:r>
              <a:rPr lang="pl-PL" dirty="0" smtClean="0"/>
              <a:t>.</a:t>
            </a:r>
          </a:p>
          <a:p>
            <a:r>
              <a:rPr lang="pl-PL" dirty="0"/>
              <a:t>Ten dojrzały mechanizm obronny obrazuje postawa, która wyraża stwierdzenie „Pomyślę o tym jutro” i pamiętanie, aby pomyśleć o tym jutro.</a:t>
            </a:r>
          </a:p>
          <a:p>
            <a:endParaRPr lang="pl-PL" dirty="0"/>
          </a:p>
        </p:txBody>
      </p:sp>
    </p:spTree>
    <p:extLst>
      <p:ext uri="{BB962C8B-B14F-4D97-AF65-F5344CB8AC3E}">
        <p14:creationId xmlns:p14="http://schemas.microsoft.com/office/powerpoint/2010/main" val="3864440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Projekcja i przemieszczenie</a:t>
            </a:r>
            <a:br>
              <a:rPr lang="pl-PL" dirty="0"/>
            </a:b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smtClean="0"/>
              <a:t>Pozwalają </a:t>
            </a:r>
            <a:r>
              <a:rPr lang="pl-PL" dirty="0"/>
              <a:t>uznać obecność rodzących lęk uczuć, jednak przelewają je na inne źródło lub obiekt. W projekcji nieprzyjemne („niepożądane”) uczucia są w sposób nieświadomy przypisywane innej osobie lub osobom. Np. zirytowana osoba przypuszcza, że inni złoszczą się na nią; osoba krytyczna wobec innych wierzy, że to oni są krytyczni wobec niej. Małe dzieci szczególnie często stosują projekcję, ponieważ nie ukształtowały jeszcze jasno psychologicznych granic między sobą i innymi.</a:t>
            </a:r>
          </a:p>
          <a:p>
            <a:endParaRPr lang="pl-PL" dirty="0"/>
          </a:p>
          <a:p>
            <a:r>
              <a:rPr lang="pl-PL" dirty="0"/>
              <a:t>W przemieszczeniu gniew (lub inne uczucie) jest początkowo odczuwany wobec osoby, wobec której trudno go bezpiecznie wyrazić (np. dziecko gniewa się na rodzica). Przemieszczenie umożliwia ekspresję tego uczucia wobec „bezpieczniejszego obiektu” jak rówieśnik, ktoś z rodzeństwa lub nawet zabawka.</a:t>
            </a:r>
          </a:p>
          <a:p>
            <a:endParaRPr lang="pl-PL" dirty="0"/>
          </a:p>
        </p:txBody>
      </p:sp>
    </p:spTree>
    <p:extLst>
      <p:ext uri="{BB962C8B-B14F-4D97-AF65-F5344CB8AC3E}">
        <p14:creationId xmlns:p14="http://schemas.microsoft.com/office/powerpoint/2010/main" val="29483487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81</TotalTime>
  <Words>2222</Words>
  <Application>Microsoft Office PowerPoint</Application>
  <PresentationFormat>Panoramiczny</PresentationFormat>
  <Paragraphs>68</Paragraphs>
  <Slides>20</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MS Shell Dlg 2</vt:lpstr>
      <vt:lpstr>Wingdings</vt:lpstr>
      <vt:lpstr>Wingdings 3</vt:lpstr>
      <vt:lpstr>Madison</vt:lpstr>
      <vt:lpstr>Mechanizmy obronne EGO</vt:lpstr>
      <vt:lpstr>Obrona EGO</vt:lpstr>
      <vt:lpstr>Obrona EGO</vt:lpstr>
      <vt:lpstr>Wybrane mechanizmy obronne EGO</vt:lpstr>
      <vt:lpstr>Zaprzeczanie i wyparcie </vt:lpstr>
      <vt:lpstr>Przykład wyparcia </vt:lpstr>
      <vt:lpstr>Inne przykłady zaprzeczenia</vt:lpstr>
      <vt:lpstr>Tłumienie </vt:lpstr>
      <vt:lpstr>Projekcja i przemieszczenie </vt:lpstr>
      <vt:lpstr>Przykład</vt:lpstr>
      <vt:lpstr>Formowanie reakcji </vt:lpstr>
      <vt:lpstr>Regresja i fiksacja </vt:lpstr>
      <vt:lpstr>Identyfikacja </vt:lpstr>
      <vt:lpstr>Racjonalizacja </vt:lpstr>
      <vt:lpstr>Przykład raconalizacji</vt:lpstr>
      <vt:lpstr>Izolacja </vt:lpstr>
      <vt:lpstr>Sublimacja </vt:lpstr>
      <vt:lpstr>Odkładanie wszystkiego na później</vt:lpstr>
      <vt:lpstr>Prokrastynacja</vt:lpstr>
      <vt:lpstr>Cel</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Mechanizmy obronne EGO</dc:title>
  <dc:creator>SM</dc:creator>
  <cp:lastModifiedBy>SM</cp:lastModifiedBy>
  <cp:revision>10</cp:revision>
  <dcterms:created xsi:type="dcterms:W3CDTF">2019-01-09T09:37:59Z</dcterms:created>
  <dcterms:modified xsi:type="dcterms:W3CDTF">2020-03-23T14:58:55Z</dcterms:modified>
</cp:coreProperties>
</file>