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56" r:id="rId4"/>
    <p:sldId id="265" r:id="rId5"/>
    <p:sldId id="266" r:id="rId6"/>
    <p:sldId id="257" r:id="rId7"/>
    <p:sldId id="262" r:id="rId8"/>
    <p:sldId id="258" r:id="rId9"/>
    <p:sldId id="260" r:id="rId10"/>
    <p:sldId id="259" r:id="rId11"/>
    <p:sldId id="264" r:id="rId12"/>
    <p:sldId id="267"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2020-05-04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Modele zarządzania relacjami</a:t>
            </a:r>
            <a:br>
              <a:rPr lang="pl-PL" dirty="0" smtClean="0"/>
            </a:br>
            <a:r>
              <a:rPr lang="pl-PL" sz="2400" dirty="0" smtClean="0"/>
              <a:t>autor dr Dariusz Stankiewicz</a:t>
            </a:r>
            <a:endParaRPr lang="pl-PL" sz="2400" dirty="0"/>
          </a:p>
        </p:txBody>
      </p:sp>
      <p:sp>
        <p:nvSpPr>
          <p:cNvPr id="3" name="Podtytuł 2"/>
          <p:cNvSpPr>
            <a:spLocks noGrp="1"/>
          </p:cNvSpPr>
          <p:nvPr>
            <p:ph type="subTitle" idx="1"/>
          </p:nvPr>
        </p:nvSpPr>
        <p:spPr/>
        <p:txBody>
          <a:bodyPr/>
          <a:lstStyle/>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55000" lnSpcReduction="20000"/>
          </a:bodyPr>
          <a:lstStyle/>
          <a:p>
            <a:pPr>
              <a:buNone/>
            </a:pPr>
            <a:r>
              <a:rPr lang="pl-PL" dirty="0" smtClean="0"/>
              <a:t> Nieco inną klasyfikację zarządzania relacjami przedstawia A. Koźmiński. Wymienia wśród nich:</a:t>
            </a:r>
          </a:p>
          <a:p>
            <a:r>
              <a:rPr lang="en-US" dirty="0" err="1" smtClean="0"/>
              <a:t>zarz</a:t>
            </a:r>
            <a:r>
              <a:rPr lang="pl-PL" dirty="0" err="1" smtClean="0"/>
              <a:t>ądzanie</a:t>
            </a:r>
            <a:r>
              <a:rPr lang="pl-PL" dirty="0" smtClean="0"/>
              <a:t> przez motywowanie - odnosi się do działań i decyzji mających na celu mobilizację do bardziej wytężonej pracy, wysiłku i rozwoju, co przełoży się na wyniki firmy,</a:t>
            </a:r>
          </a:p>
          <a:p>
            <a:pPr algn="just"/>
            <a:r>
              <a:rPr lang="en-US" dirty="0" err="1" smtClean="0"/>
              <a:t>zarz</a:t>
            </a:r>
            <a:r>
              <a:rPr lang="pl-PL" dirty="0" err="1" smtClean="0"/>
              <a:t>ądzanie</a:t>
            </a:r>
            <a:r>
              <a:rPr lang="pl-PL" dirty="0" smtClean="0"/>
              <a:t> przez komunikowanie - opiera się na informowaniu o celach i planach, ale również o istniejących lub pojawiających się zagrożeniach i problemach. Wpływa to na poczucie lojalności i wytwarzanie więzi pomiędzy podmiotami,</a:t>
            </a:r>
          </a:p>
          <a:p>
            <a:r>
              <a:rPr lang="en-US" dirty="0" err="1" smtClean="0"/>
              <a:t>zarz</a:t>
            </a:r>
            <a:r>
              <a:rPr lang="pl-PL" dirty="0" err="1" smtClean="0"/>
              <a:t>ądzanie</a:t>
            </a:r>
            <a:r>
              <a:rPr lang="pl-PL" dirty="0" smtClean="0"/>
              <a:t> przez konflikt - opiera się na kierowaniu konfliktami w taki sposób, by utrzymane były na względnie stałym, optymalnym poziomie.</a:t>
            </a:r>
          </a:p>
          <a:p>
            <a:pPr algn="just">
              <a:buNone/>
            </a:pPr>
            <a:r>
              <a:rPr lang="pl-PL" dirty="0" smtClean="0"/>
              <a:t> Często model ten powoduje obniżenie wydajności firmy poprzez skupianie się na interesach pojedynczych jednostek. Może prowadzić do spadku zaangażowania poszczególnych podmiotów w realizację celów. </a:t>
            </a:r>
          </a:p>
          <a:p>
            <a:r>
              <a:rPr lang="en-US" dirty="0" smtClean="0"/>
              <a:t>	</a:t>
            </a:r>
            <a:r>
              <a:rPr lang="en-US" dirty="0" err="1" smtClean="0"/>
              <a:t>Autor</a:t>
            </a:r>
            <a:r>
              <a:rPr lang="en-US" dirty="0" smtClean="0"/>
              <a:t> </a:t>
            </a:r>
            <a:r>
              <a:rPr lang="pl-PL" dirty="0" smtClean="0"/>
              <a:t> </a:t>
            </a:r>
            <a:r>
              <a:rPr lang="en-US" dirty="0" err="1" smtClean="0"/>
              <a:t>zauwa</a:t>
            </a:r>
            <a:r>
              <a:rPr lang="pl-PL" dirty="0" err="1" smtClean="0"/>
              <a:t>ża</a:t>
            </a:r>
            <a:r>
              <a:rPr lang="pl-PL" dirty="0" smtClean="0"/>
              <a:t>, że relacje wewnętrzne i zewnętrzne w przedsiębiorstwie mają złożony charakter. Zależne są od zaangażowania ludzi tworzących daną relację oraz ich wysiłku. Relacje te mogą być wzmacniane poprzez umiejętne stosowanie powyższych metod. Jednak ich nadużywanie może prowadzić do rozluźnienia więzi łączących podmioty i stagnacji. </a:t>
            </a:r>
          </a:p>
          <a:p>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Wnioski końcowe</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sz="2400" dirty="0" smtClean="0"/>
              <a:t>- zarządzanie na przestrzeni lat zmieniało swoje oblicze, ewoluowało od zarządzania nakazowego, reprezentowanego przez szkołę klasyczną , poprzez szkołę behawioralną w kierunku podejścia współczesnego, wymagającego umiejętnego budowania relacji(np. </a:t>
            </a:r>
            <a:r>
              <a:rPr lang="pl-PL" sz="2400" dirty="0" err="1" smtClean="0"/>
              <a:t>outsoucing</a:t>
            </a:r>
            <a:r>
              <a:rPr lang="pl-PL" sz="2400" dirty="0" smtClean="0"/>
              <a:t>, </a:t>
            </a:r>
            <a:r>
              <a:rPr lang="pl-PL" sz="2400" dirty="0" err="1" smtClean="0"/>
              <a:t>benchmarking</a:t>
            </a:r>
            <a:r>
              <a:rPr lang="pl-PL" sz="2400" dirty="0" smtClean="0"/>
              <a:t>)</a:t>
            </a:r>
          </a:p>
          <a:p>
            <a:pPr algn="just"/>
            <a:r>
              <a:rPr lang="pl-PL" sz="2400" dirty="0" smtClean="0"/>
              <a:t>- nauka o zarządzaniu poszukuje modeli  biznesowych pozwalających na odnoszenie sukcesów  w tym modeli zarządzania zmianami czy relacjami</a:t>
            </a:r>
          </a:p>
          <a:p>
            <a:pPr algn="just"/>
            <a:r>
              <a:rPr lang="pl-PL" sz="2400" dirty="0" smtClean="0"/>
              <a:t>Pośród istniejących modeli zarządzania relacjami na uwagę zasługują  model zarządzania sieciowego i  model zarządzania wiedzą</a:t>
            </a:r>
          </a:p>
          <a:p>
            <a:pPr algn="just">
              <a:buNone/>
            </a:pPr>
            <a:r>
              <a:rPr lang="pl-PL" sz="2400" dirty="0" smtClean="0"/>
              <a:t>Literatura: Koźmiński, Latusek-Jurczak, Relacje międzyorganizacyjne w naukach o zarządzaniu Lambert, Problemy zarządzania, Jamka, Czynnik ludzki we współczesnym przedsiębiorstwie: zasób czy kapitał?</a:t>
            </a:r>
            <a:endParaRPr lang="pl-PL"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Plan prezentacji</a:t>
            </a:r>
            <a:endParaRPr lang="pl-PL" dirty="0"/>
          </a:p>
        </p:txBody>
      </p:sp>
      <p:sp>
        <p:nvSpPr>
          <p:cNvPr id="3" name="Symbol zastępczy zawartości 2"/>
          <p:cNvSpPr>
            <a:spLocks noGrp="1"/>
          </p:cNvSpPr>
          <p:nvPr>
            <p:ph idx="1"/>
          </p:nvPr>
        </p:nvSpPr>
        <p:spPr/>
        <p:txBody>
          <a:bodyPr/>
          <a:lstStyle/>
          <a:p>
            <a:r>
              <a:rPr lang="pl-PL" dirty="0" smtClean="0"/>
              <a:t>1. Zarządzanie – różne punkty widzenia</a:t>
            </a:r>
          </a:p>
          <a:p>
            <a:r>
              <a:rPr lang="pl-PL" dirty="0" smtClean="0"/>
              <a:t>2. Cechy dobrego modelu biznesowego</a:t>
            </a:r>
          </a:p>
          <a:p>
            <a:r>
              <a:rPr lang="pl-PL" dirty="0" smtClean="0"/>
              <a:t>3. Modele zarządzania relacjami</a:t>
            </a:r>
          </a:p>
          <a:p>
            <a:r>
              <a:rPr lang="pl-PL" dirty="0" smtClean="0"/>
              <a:t>4. Wnioski końcowe</a:t>
            </a: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pPr algn="just"/>
            <a:r>
              <a:rPr lang="pl-PL" sz="2400" b="1" i="1" dirty="0" smtClean="0"/>
              <a:t/>
            </a:r>
            <a:br>
              <a:rPr lang="pl-PL" sz="2400" b="1" i="1" dirty="0" smtClean="0"/>
            </a:br>
            <a:r>
              <a:rPr lang="pl-PL" sz="2400" b="1" i="1" dirty="0" smtClean="0"/>
              <a:t/>
            </a:r>
            <a:br>
              <a:rPr lang="pl-PL" sz="2400" b="1" i="1" dirty="0" smtClean="0"/>
            </a:br>
            <a:r>
              <a:rPr lang="en-US" sz="2400" dirty="0" smtClean="0"/>
              <a:t> </a:t>
            </a:r>
            <a:r>
              <a:rPr lang="en-US" sz="2400" dirty="0" err="1" smtClean="0"/>
              <a:t>Termin</a:t>
            </a:r>
            <a:r>
              <a:rPr lang="en-US" sz="2400" dirty="0" smtClean="0"/>
              <a:t> "</a:t>
            </a:r>
            <a:r>
              <a:rPr lang="en-US" sz="2400" dirty="0" err="1" smtClean="0"/>
              <a:t>zarz</a:t>
            </a:r>
            <a:r>
              <a:rPr lang="pl-PL" sz="2400" dirty="0" err="1" smtClean="0"/>
              <a:t>ądzanie</a:t>
            </a:r>
            <a:r>
              <a:rPr lang="pl-PL" sz="2400" dirty="0" smtClean="0"/>
              <a:t>" jest różnie definiowany, ale nie wątpliwie odnosi się do posiadania władzy, niezależnie od jej charakteru. (szkoła klasyczna, behawioralna, podejście współczesne to różne zapatrywania na istotę zarządzania).Wiąże się z wywieraniem wpływu i możliwością decydowania. Umożliwia wywieranie wpływu na jednostki, grupy społeczne czy organizacje</a:t>
            </a:r>
            <a:br>
              <a:rPr lang="pl-PL" sz="2400" dirty="0" smtClean="0"/>
            </a:br>
            <a:r>
              <a:rPr lang="pl-PL" sz="2400" dirty="0" smtClean="0"/>
              <a:t>.</a:t>
            </a:r>
            <a:br>
              <a:rPr lang="pl-PL" sz="2400" dirty="0" smtClean="0"/>
            </a:br>
            <a:r>
              <a:rPr lang="en-US" sz="2400" dirty="0" smtClean="0"/>
              <a:t>	</a:t>
            </a:r>
            <a:r>
              <a:rPr lang="en-US" sz="2400" dirty="0" err="1" smtClean="0"/>
              <a:t>Poj</a:t>
            </a:r>
            <a:r>
              <a:rPr lang="pl-PL" sz="2400" dirty="0" err="1" smtClean="0"/>
              <a:t>ęcie</a:t>
            </a:r>
            <a:r>
              <a:rPr lang="pl-PL" sz="2400" dirty="0" smtClean="0"/>
              <a:t> to pojawiło się na początku XX wieku i odnosiło się głównie do produkcji przemysłowej. Było określane jako "racjonalne działania prowadzące  do uzyskania zysku". Wiązało się ono zatem z naukowym zarządzaniem i zarządzaniem administracyjnym oraz dotyczyło skuteczności działania. Oznacza to, ze przesłanki skłaniające do podejmowania decyzji powinny  być weryfikowalne i racjonalne. </a:t>
            </a:r>
            <a:endParaRPr lang="pl-PL" sz="2400" dirty="0"/>
          </a:p>
        </p:txBody>
      </p:sp>
      <p:sp>
        <p:nvSpPr>
          <p:cNvPr id="3" name="Podtytuł 2"/>
          <p:cNvSpPr>
            <a:spLocks noGrp="1"/>
          </p:cNvSpPr>
          <p:nvPr>
            <p:ph type="subTitle" idx="1"/>
          </p:nvPr>
        </p:nvSpPr>
        <p:spPr>
          <a:xfrm flipH="1">
            <a:off x="1285852" y="3886200"/>
            <a:ext cx="85748" cy="1328750"/>
          </a:xfrm>
        </p:spPr>
        <p:txBody>
          <a:bodyPr/>
          <a:lstStyle/>
          <a:p>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2225" y="-701675"/>
            <a:ext cx="9097963" cy="8280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070975" cy="77819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7500" lnSpcReduction="20000"/>
          </a:bodyPr>
          <a:lstStyle/>
          <a:p>
            <a:pPr algn="just"/>
            <a:r>
              <a:rPr lang="en-US" dirty="0" err="1" smtClean="0"/>
              <a:t>Zarz</a:t>
            </a:r>
            <a:r>
              <a:rPr lang="pl-PL" dirty="0" err="1" smtClean="0"/>
              <a:t>ądzanie</a:t>
            </a:r>
            <a:r>
              <a:rPr lang="pl-PL" dirty="0" smtClean="0"/>
              <a:t> może być   sztuką, procesem, który polega na łączeniu różnych elementów i zasobów w taki sposób, by osiągnąć zaplanowany cel. Warto dodać, że zarządzanie obejmuje także stosunki z innymi podmiotami, które pozwolą na realizację zamierzeń. </a:t>
            </a:r>
          </a:p>
          <a:p>
            <a:pPr algn="just"/>
            <a:r>
              <a:rPr lang="en-US" dirty="0" smtClean="0"/>
              <a:t>	</a:t>
            </a:r>
            <a:r>
              <a:rPr lang="en-US" dirty="0" err="1" smtClean="0"/>
              <a:t>Odnosi</a:t>
            </a:r>
            <a:r>
              <a:rPr lang="en-US" dirty="0" smtClean="0"/>
              <a:t> </a:t>
            </a:r>
            <a:r>
              <a:rPr lang="en-US" dirty="0" err="1" smtClean="0"/>
              <a:t>si</a:t>
            </a:r>
            <a:r>
              <a:rPr lang="pl-PL" dirty="0" smtClean="0"/>
              <a:t>ę  do relacji wewnętrznych i zewnętrznych w przedsiębiorstwie. Przedmiotem podjętej analizy są kontakty przedsiębiorstwa z jego otoczeniem, czyli klientami, kontrahentami, rynkiem i konkurencją. </a:t>
            </a:r>
          </a:p>
          <a:p>
            <a:pPr algn="just"/>
            <a:r>
              <a:rPr lang="pl-PL" dirty="0" smtClean="0"/>
              <a:t>Koncepcja zarządzania relacjami wymaga  poszukiwania rozwiązań  modelowych, pozwalających na zrozumienie istoty problemu oraz podjęcie działań praktycznych, sposobu tworzenia wartości dla </a:t>
            </a:r>
            <a:r>
              <a:rPr lang="pl-PL" dirty="0" err="1" smtClean="0"/>
              <a:t>interesariuszy</a:t>
            </a:r>
            <a:endParaRPr lang="pl-PL"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1026" name="Picture 2"/>
          <p:cNvPicPr>
            <a:picLocks noGrp="1" noChangeAspect="1" noChangeArrowheads="1"/>
          </p:cNvPicPr>
          <p:nvPr>
            <p:ph idx="1"/>
          </p:nvPr>
        </p:nvPicPr>
        <p:blipFill>
          <a:blip r:embed="rId2"/>
          <a:srcRect/>
          <a:stretch>
            <a:fillRect/>
          </a:stretch>
        </p:blipFill>
        <p:spPr bwMode="auto">
          <a:xfrm>
            <a:off x="1508757" y="1600200"/>
            <a:ext cx="6126486"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0" y="1600200"/>
            <a:ext cx="8229600" cy="4525963"/>
          </a:xfrm>
        </p:spPr>
        <p:txBody>
          <a:bodyPr>
            <a:noAutofit/>
          </a:bodyPr>
          <a:lstStyle/>
          <a:p>
            <a:pPr>
              <a:buNone/>
            </a:pPr>
            <a:r>
              <a:rPr lang="en-US" sz="1800" dirty="0" err="1" smtClean="0"/>
              <a:t>Wraz</a:t>
            </a:r>
            <a:r>
              <a:rPr lang="en-US" sz="1800" dirty="0" smtClean="0"/>
              <a:t> z </a:t>
            </a:r>
            <a:r>
              <a:rPr lang="en-US" sz="1800" dirty="0" err="1" smtClean="0"/>
              <a:t>pojawieniem</a:t>
            </a:r>
            <a:r>
              <a:rPr lang="en-US" sz="1800" dirty="0" smtClean="0"/>
              <a:t> </a:t>
            </a:r>
            <a:r>
              <a:rPr lang="en-US" sz="1800" dirty="0" err="1" smtClean="0"/>
              <a:t>si</a:t>
            </a:r>
            <a:r>
              <a:rPr lang="pl-PL" sz="1800" dirty="0" smtClean="0"/>
              <a:t>ę koncepcji zarządzania relacjami, pojawiły się trzy zasadnicze modele zarządzania nimi. Zalicza się do nich:</a:t>
            </a:r>
          </a:p>
          <a:p>
            <a:r>
              <a:rPr lang="en-US" sz="1800" dirty="0" err="1" smtClean="0"/>
              <a:t>zarz</a:t>
            </a:r>
            <a:r>
              <a:rPr lang="pl-PL" sz="1800" dirty="0" err="1" smtClean="0"/>
              <a:t>ądzanie</a:t>
            </a:r>
            <a:r>
              <a:rPr lang="pl-PL" sz="1800" dirty="0" smtClean="0"/>
              <a:t> sieciowe - sprzyja logicznemu grupowaniu zadań i zasobów przez organizacje tworzące sieć. Umożliwia zwiększanie synergii, podnoszenie konkurencyjności i przedsiębiorczości. Zarządzanie to polega na działaniu "akcja - reakcja", a więc jest rezultatem różnego typu negocjacji, przetargów czy też licytacji. Cechuje je elastyczność i wysoka dynamika zmian,</a:t>
            </a:r>
          </a:p>
          <a:p>
            <a:r>
              <a:rPr lang="en-US" sz="1800" dirty="0" err="1" smtClean="0"/>
              <a:t>zarz</a:t>
            </a:r>
            <a:r>
              <a:rPr lang="pl-PL" sz="1800" dirty="0" err="1" smtClean="0"/>
              <a:t>ądzanie</a:t>
            </a:r>
            <a:r>
              <a:rPr lang="pl-PL" sz="1800" dirty="0" smtClean="0"/>
              <a:t> wiedzą - kładzie ono nacisk na poszukiwanie szans rozwojowych i możliwości. Bazuje na elastyczności, intuicji, ciekawości, kreatywności i poszukiwaniu innowacji,</a:t>
            </a:r>
          </a:p>
          <a:p>
            <a:r>
              <a:rPr lang="en-US" sz="1800" dirty="0" smtClean="0"/>
              <a:t>foresight - </a:t>
            </a:r>
            <a:r>
              <a:rPr lang="en-US" sz="1800" dirty="0" err="1" smtClean="0"/>
              <a:t>zak</a:t>
            </a:r>
            <a:r>
              <a:rPr lang="pl-PL" sz="1800" dirty="0" smtClean="0"/>
              <a:t>łada ukierunkowanie świadomości decydentów na bezpośrednie podejmowanie decyzji. Zakład rozwój poprzez mobilizację do kolektywnych, zbiorowych działań. Jego ideę stanowi wizja, którą organizacje pragną zrealizować. Model ten bazuje na przewidywaniu. </a:t>
            </a:r>
          </a:p>
          <a:p>
            <a:r>
              <a:rPr lang="en-US" sz="1800" dirty="0" smtClean="0"/>
              <a:t>	</a:t>
            </a:r>
            <a:r>
              <a:rPr lang="en-US" sz="1800" dirty="0" err="1" smtClean="0"/>
              <a:t>Koncepcje</a:t>
            </a:r>
            <a:r>
              <a:rPr lang="en-US" sz="1800" dirty="0" smtClean="0"/>
              <a:t> to </a:t>
            </a:r>
            <a:r>
              <a:rPr lang="en-US" sz="1800" dirty="0" err="1" smtClean="0"/>
              <a:t>odnosz</a:t>
            </a:r>
            <a:r>
              <a:rPr lang="pl-PL" sz="1800" dirty="0" smtClean="0"/>
              <a:t>ą się do określonych zadań, celów oraz decyzji. Opierają się one na koncepcji innowacji i przedsiębiorczości.</a:t>
            </a:r>
            <a:endParaRPr lang="pl-PL"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85000" lnSpcReduction="10000"/>
          </a:bodyPr>
          <a:lstStyle/>
          <a:p>
            <a:r>
              <a:rPr lang="pl-PL" dirty="0" err="1" smtClean="0"/>
              <a:t>Foresight</a:t>
            </a:r>
            <a:r>
              <a:rPr lang="pl-PL" dirty="0" smtClean="0"/>
              <a:t> –dalekowzroczność, przezorność </a:t>
            </a:r>
            <a:r>
              <a:rPr lang="pl-PL" dirty="0" err="1" smtClean="0"/>
              <a:t>ang</a:t>
            </a:r>
            <a:r>
              <a:rPr lang="pl-PL" dirty="0" smtClean="0"/>
              <a:t>)</a:t>
            </a:r>
          </a:p>
          <a:p>
            <a:pPr algn="just">
              <a:buNone/>
            </a:pPr>
            <a:r>
              <a:rPr lang="pl-PL" dirty="0" smtClean="0"/>
              <a:t>Metoda prognozowania związana z dyskusją nad przyszłością w gronie przedstawicieli przemysłu, mediów, organizacji, chodzi o uświadomienie perspektyw i przygotowanie do zmian</a:t>
            </a:r>
          </a:p>
          <a:p>
            <a:pPr algn="just">
              <a:buNone/>
            </a:pPr>
            <a:r>
              <a:rPr lang="pl-PL" dirty="0" smtClean="0"/>
              <a:t>Przewidywanie strategiczne – możliwość przewidywania i oceniania przyszłych zdarzeń okresie długo lub średnioterminowym(unikanie zagrożeń, wykorzystywanie szans, narzędzie planowania przyszłości, wskazywanie alternatywnych ścieżek rozwoju (Encyklopedia Zarządzania)</a:t>
            </a:r>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471</Words>
  <PresentationFormat>Pokaz na ekranie (4:3)</PresentationFormat>
  <Paragraphs>30</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Motyw pakietu Office</vt:lpstr>
      <vt:lpstr>Modele zarządzania relacjami autor dr Dariusz Stankiewicz</vt:lpstr>
      <vt:lpstr>Plan prezentacji</vt:lpstr>
      <vt:lpstr>   Termin "zarządzanie" jest różnie definiowany, ale nie wątpliwie odnosi się do posiadania władzy, niezależnie od jej charakteru. (szkoła klasyczna, behawioralna, podejście współczesne to różne zapatrywania na istotę zarządzania).Wiąże się z wywieraniem wpływu i możliwością decydowania. Umożliwia wywieranie wpływu na jednostki, grupy społeczne czy organizacje .  Pojęcie to pojawiło się na początku XX wieku i odnosiło się głównie do produkcji przemysłowej. Było określane jako "racjonalne działania prowadzące  do uzyskania zysku". Wiązało się ono zatem z naukowym zarządzaniem i zarządzaniem administracyjnym oraz dotyczyło skuteczności działania. Oznacza to, ze przesłanki skłaniające do podejmowania decyzji powinny  być weryfikowalne i racjonalne. </vt:lpstr>
      <vt:lpstr>Slajd 4</vt:lpstr>
      <vt:lpstr>Slajd 5</vt:lpstr>
      <vt:lpstr>Slajd 6</vt:lpstr>
      <vt:lpstr>Slajd 7</vt:lpstr>
      <vt:lpstr>Slajd 8</vt:lpstr>
      <vt:lpstr>Slajd 9</vt:lpstr>
      <vt:lpstr>Slajd 10</vt:lpstr>
      <vt:lpstr>Wnioski końcowe</vt:lpstr>
      <vt:lpstr>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Modele zarządzania relacjami    Termin "zarządzanie" jest różnie definiowany, ale nie wątpliwie odnosi się do posiadania władzy, niezależnie od jej charakteru. Wiąże się z wywieraniem wpływu i możliwością decydowania. Umożliwia wywieranie wpływu na jednostki, grupy społeczne czy organizacje.  Pojęcie to pojawiło się na początku XX wieku i odnosiło się głównie do produkcji przemysłowej. Było określane jako "racjonalne działania prowadzące  do uzyskania zysku". Wiązało się ono zatem z naukowym zarządzaniem i zarządzaniem administracyjnym oraz dotyczyło skutecznością działania. Oznacza to, ze przesłanki skłaniające do podejmowania decyzji powinny  być weryfikowalne i racjonalne. </dc:title>
  <dc:creator>dorota</dc:creator>
  <cp:lastModifiedBy>dorota</cp:lastModifiedBy>
  <cp:revision>19</cp:revision>
  <dcterms:created xsi:type="dcterms:W3CDTF">2020-02-21T12:22:32Z</dcterms:created>
  <dcterms:modified xsi:type="dcterms:W3CDTF">2020-05-04T08:37:26Z</dcterms:modified>
</cp:coreProperties>
</file>