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4" r:id="rId5"/>
    <p:sldId id="260" r:id="rId6"/>
    <p:sldId id="263" r:id="rId7"/>
    <p:sldId id="261" r:id="rId8"/>
    <p:sldId id="266" r:id="rId9"/>
    <p:sldId id="262" r:id="rId10"/>
    <p:sldId id="265" r:id="rId11"/>
    <p:sldId id="257" r:id="rId12"/>
    <p:sldId id="267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0C49C9-BD13-472E-B632-85BC12EFC68C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353D536B-E194-4B21-9E18-BC53D9F3314C}">
      <dgm:prSet phldrT="[Tekst]" phldr="1"/>
      <dgm:spPr/>
      <dgm:t>
        <a:bodyPr/>
        <a:lstStyle/>
        <a:p>
          <a:endParaRPr lang="pl-PL"/>
        </a:p>
      </dgm:t>
    </dgm:pt>
    <dgm:pt modelId="{FD3A827C-2AA6-4A49-900D-63C72CB6E852}" type="parTrans" cxnId="{83A7AF0C-C197-42AF-9D80-AD899C787031}">
      <dgm:prSet/>
      <dgm:spPr/>
      <dgm:t>
        <a:bodyPr/>
        <a:lstStyle/>
        <a:p>
          <a:endParaRPr lang="pl-PL"/>
        </a:p>
      </dgm:t>
    </dgm:pt>
    <dgm:pt modelId="{002C0018-BC9B-4D62-81D1-B1D3D738FDBD}" type="sibTrans" cxnId="{83A7AF0C-C197-42AF-9D80-AD899C787031}">
      <dgm:prSet/>
      <dgm:spPr/>
      <dgm:t>
        <a:bodyPr/>
        <a:lstStyle/>
        <a:p>
          <a:endParaRPr lang="pl-PL"/>
        </a:p>
      </dgm:t>
    </dgm:pt>
    <dgm:pt modelId="{9495BDF8-619E-45C9-B046-C214DCB7B466}">
      <dgm:prSet phldrT="[Tekst]"/>
      <dgm:spPr/>
      <dgm:t>
        <a:bodyPr/>
        <a:lstStyle/>
        <a:p>
          <a:r>
            <a:rPr lang="pl-PL" dirty="0" smtClean="0"/>
            <a:t>Definiowanie misji i wizji przedsiębiorstwa</a:t>
          </a:r>
          <a:endParaRPr lang="pl-PL" dirty="0"/>
        </a:p>
      </dgm:t>
    </dgm:pt>
    <dgm:pt modelId="{E8B0260E-0600-460B-82D7-7203F74026BC}" type="parTrans" cxnId="{5536C81E-534C-4623-9CB6-9247D1F9FB63}">
      <dgm:prSet/>
      <dgm:spPr/>
      <dgm:t>
        <a:bodyPr/>
        <a:lstStyle/>
        <a:p>
          <a:endParaRPr lang="pl-PL"/>
        </a:p>
      </dgm:t>
    </dgm:pt>
    <dgm:pt modelId="{FC5656C2-84F4-4B2C-88A3-BBBD352ADDD0}" type="sibTrans" cxnId="{5536C81E-534C-4623-9CB6-9247D1F9FB63}">
      <dgm:prSet/>
      <dgm:spPr/>
      <dgm:t>
        <a:bodyPr/>
        <a:lstStyle/>
        <a:p>
          <a:endParaRPr lang="pl-PL"/>
        </a:p>
      </dgm:t>
    </dgm:pt>
    <dgm:pt modelId="{F1294A62-CA98-40EB-A4A0-E92E0DBDDCD1}">
      <dgm:prSet phldrT="[Tekst]" phldr="1"/>
      <dgm:spPr/>
      <dgm:t>
        <a:bodyPr/>
        <a:lstStyle/>
        <a:p>
          <a:endParaRPr lang="pl-PL"/>
        </a:p>
      </dgm:t>
    </dgm:pt>
    <dgm:pt modelId="{032BA2F3-C085-4F99-B9D9-82BD1CFFE545}" type="parTrans" cxnId="{5F0CB9A2-0342-43DC-8CDC-24B23AB587E2}">
      <dgm:prSet/>
      <dgm:spPr/>
      <dgm:t>
        <a:bodyPr/>
        <a:lstStyle/>
        <a:p>
          <a:endParaRPr lang="pl-PL"/>
        </a:p>
      </dgm:t>
    </dgm:pt>
    <dgm:pt modelId="{6FA6A736-CD51-4783-B651-E4D846499C32}" type="sibTrans" cxnId="{5F0CB9A2-0342-43DC-8CDC-24B23AB587E2}">
      <dgm:prSet/>
      <dgm:spPr/>
      <dgm:t>
        <a:bodyPr/>
        <a:lstStyle/>
        <a:p>
          <a:endParaRPr lang="pl-PL"/>
        </a:p>
      </dgm:t>
    </dgm:pt>
    <dgm:pt modelId="{004018E8-B090-49DE-9D2C-864DF21CB64F}">
      <dgm:prSet phldrT="[Tekst]" phldr="1"/>
      <dgm:spPr/>
      <dgm:t>
        <a:bodyPr/>
        <a:lstStyle/>
        <a:p>
          <a:endParaRPr lang="pl-PL"/>
        </a:p>
      </dgm:t>
    </dgm:pt>
    <dgm:pt modelId="{EEB801F3-E243-4ABC-BE30-44FE1F4C9D1F}" type="parTrans" cxnId="{0C3ADE03-87DE-4E93-A6BC-C843A9028CE6}">
      <dgm:prSet/>
      <dgm:spPr/>
      <dgm:t>
        <a:bodyPr/>
        <a:lstStyle/>
        <a:p>
          <a:endParaRPr lang="pl-PL"/>
        </a:p>
      </dgm:t>
    </dgm:pt>
    <dgm:pt modelId="{ED65A72D-957D-4C09-A6D4-94C4FE815FEF}" type="sibTrans" cxnId="{0C3ADE03-87DE-4E93-A6BC-C843A9028CE6}">
      <dgm:prSet/>
      <dgm:spPr/>
      <dgm:t>
        <a:bodyPr/>
        <a:lstStyle/>
        <a:p>
          <a:endParaRPr lang="pl-PL"/>
        </a:p>
      </dgm:t>
    </dgm:pt>
    <dgm:pt modelId="{107EA327-F789-45D9-8056-848A1764C41C}">
      <dgm:prSet phldrT="[Tekst]"/>
      <dgm:spPr/>
      <dgm:t>
        <a:bodyPr/>
        <a:lstStyle/>
        <a:p>
          <a:r>
            <a:rPr lang="pl-PL" dirty="0" smtClean="0"/>
            <a:t>Analiza strategiczna przedsiębiorstwa SWOT, analiza otoczenia wewnętrznego i zewnętrznego </a:t>
          </a:r>
          <a:r>
            <a:rPr lang="pl-PL" dirty="0" err="1" smtClean="0"/>
            <a:t>przedsiębirostwa</a:t>
          </a:r>
          <a:endParaRPr lang="pl-PL" dirty="0"/>
        </a:p>
      </dgm:t>
    </dgm:pt>
    <dgm:pt modelId="{B1281C22-DCA9-4596-AC4E-51D344CB8B6F}" type="parTrans" cxnId="{A70AC56E-383D-4EB2-9829-79E8B5883C30}">
      <dgm:prSet/>
      <dgm:spPr/>
      <dgm:t>
        <a:bodyPr/>
        <a:lstStyle/>
        <a:p>
          <a:endParaRPr lang="pl-PL"/>
        </a:p>
      </dgm:t>
    </dgm:pt>
    <dgm:pt modelId="{3B1E3B05-CD67-4039-B0FF-7A4CEFB3E15E}" type="sibTrans" cxnId="{A70AC56E-383D-4EB2-9829-79E8B5883C30}">
      <dgm:prSet/>
      <dgm:spPr/>
      <dgm:t>
        <a:bodyPr/>
        <a:lstStyle/>
        <a:p>
          <a:endParaRPr lang="pl-PL"/>
        </a:p>
      </dgm:t>
    </dgm:pt>
    <dgm:pt modelId="{F63A3A38-3158-4C0B-920E-D2145FE1B800}">
      <dgm:prSet phldrT="[Tekst]" phldr="1"/>
      <dgm:spPr/>
      <dgm:t>
        <a:bodyPr/>
        <a:lstStyle/>
        <a:p>
          <a:endParaRPr lang="pl-PL"/>
        </a:p>
      </dgm:t>
    </dgm:pt>
    <dgm:pt modelId="{D8F8607B-9490-4AE9-896E-BFDA0D876AE0}" type="parTrans" cxnId="{BA45B554-A995-4515-B741-4C6F6E5E8C2A}">
      <dgm:prSet/>
      <dgm:spPr/>
      <dgm:t>
        <a:bodyPr/>
        <a:lstStyle/>
        <a:p>
          <a:endParaRPr lang="pl-PL"/>
        </a:p>
      </dgm:t>
    </dgm:pt>
    <dgm:pt modelId="{03CCEEF1-D39C-4060-BB4D-C41DA2EBF896}" type="sibTrans" cxnId="{BA45B554-A995-4515-B741-4C6F6E5E8C2A}">
      <dgm:prSet/>
      <dgm:spPr/>
      <dgm:t>
        <a:bodyPr/>
        <a:lstStyle/>
        <a:p>
          <a:endParaRPr lang="pl-PL"/>
        </a:p>
      </dgm:t>
    </dgm:pt>
    <dgm:pt modelId="{A1438638-749B-411F-9EE7-81C15E1B1A0C}">
      <dgm:prSet phldrT="[Tekst]" phldr="1"/>
      <dgm:spPr/>
      <dgm:t>
        <a:bodyPr/>
        <a:lstStyle/>
        <a:p>
          <a:endParaRPr lang="pl-PL"/>
        </a:p>
      </dgm:t>
    </dgm:pt>
    <dgm:pt modelId="{A6748328-7668-48F0-A7EA-BAD6534F175F}" type="parTrans" cxnId="{416A1ABD-DCA4-4E32-902F-F9CAC00A80E6}">
      <dgm:prSet/>
      <dgm:spPr/>
      <dgm:t>
        <a:bodyPr/>
        <a:lstStyle/>
        <a:p>
          <a:endParaRPr lang="pl-PL"/>
        </a:p>
      </dgm:t>
    </dgm:pt>
    <dgm:pt modelId="{1ABB7B61-9D9C-4A96-870A-DC51D68BA6C9}" type="sibTrans" cxnId="{416A1ABD-DCA4-4E32-902F-F9CAC00A80E6}">
      <dgm:prSet/>
      <dgm:spPr/>
      <dgm:t>
        <a:bodyPr/>
        <a:lstStyle/>
        <a:p>
          <a:endParaRPr lang="pl-PL"/>
        </a:p>
      </dgm:t>
    </dgm:pt>
    <dgm:pt modelId="{4561D429-8513-4A45-BCFE-D0928B646D59}">
      <dgm:prSet phldrT="[Tekst]"/>
      <dgm:spPr/>
      <dgm:t>
        <a:bodyPr/>
        <a:lstStyle/>
        <a:p>
          <a:r>
            <a:rPr lang="pl-PL" dirty="0" smtClean="0"/>
            <a:t>Określenie celów strategicznych</a:t>
          </a:r>
          <a:endParaRPr lang="pl-PL" dirty="0"/>
        </a:p>
      </dgm:t>
    </dgm:pt>
    <dgm:pt modelId="{85E903E6-F994-41E3-9974-71A47FE3A98A}" type="parTrans" cxnId="{8DCC67A5-8268-42D2-96C2-6EEE84647CDA}">
      <dgm:prSet/>
      <dgm:spPr/>
      <dgm:t>
        <a:bodyPr/>
        <a:lstStyle/>
        <a:p>
          <a:endParaRPr lang="pl-PL"/>
        </a:p>
      </dgm:t>
    </dgm:pt>
    <dgm:pt modelId="{31B3C9B5-1438-4C55-BD82-F231C343DF67}" type="sibTrans" cxnId="{8DCC67A5-8268-42D2-96C2-6EEE84647CDA}">
      <dgm:prSet/>
      <dgm:spPr/>
      <dgm:t>
        <a:bodyPr/>
        <a:lstStyle/>
        <a:p>
          <a:endParaRPr lang="pl-PL"/>
        </a:p>
      </dgm:t>
    </dgm:pt>
    <dgm:pt modelId="{C7155EED-B7F9-4ACA-BF0F-98EE6CA9D828}">
      <dgm:prSet phldrT="[Tekst]"/>
      <dgm:spPr/>
      <dgm:t>
        <a:bodyPr/>
        <a:lstStyle/>
        <a:p>
          <a:r>
            <a:rPr lang="pl-PL" dirty="0" smtClean="0"/>
            <a:t>Wybór działań strategicznych</a:t>
          </a:r>
          <a:endParaRPr lang="pl-PL" dirty="0"/>
        </a:p>
      </dgm:t>
    </dgm:pt>
    <dgm:pt modelId="{02880BC8-0110-4B50-BD5F-98163FCA6EE0}" type="parTrans" cxnId="{1560336A-5CF3-46B7-ACE5-C2C8801F72AD}">
      <dgm:prSet/>
      <dgm:spPr/>
      <dgm:t>
        <a:bodyPr/>
        <a:lstStyle/>
        <a:p>
          <a:endParaRPr lang="pl-PL"/>
        </a:p>
      </dgm:t>
    </dgm:pt>
    <dgm:pt modelId="{15ECF40A-3FF2-4FC6-9937-16245DEA739B}" type="sibTrans" cxnId="{1560336A-5CF3-46B7-ACE5-C2C8801F72AD}">
      <dgm:prSet/>
      <dgm:spPr/>
      <dgm:t>
        <a:bodyPr/>
        <a:lstStyle/>
        <a:p>
          <a:endParaRPr lang="pl-PL"/>
        </a:p>
      </dgm:t>
    </dgm:pt>
    <dgm:pt modelId="{41D7F7B3-F597-4DFF-9A46-3FBE74011281}">
      <dgm:prSet/>
      <dgm:spPr/>
      <dgm:t>
        <a:bodyPr/>
        <a:lstStyle/>
        <a:p>
          <a:endParaRPr lang="pl-PL"/>
        </a:p>
      </dgm:t>
    </dgm:pt>
    <dgm:pt modelId="{D5966F15-F99B-44A5-A7D8-24B10ECF13C7}" type="parTrans" cxnId="{60E19479-4B6D-4FD8-9565-24FB8E67F5B3}">
      <dgm:prSet/>
      <dgm:spPr/>
    </dgm:pt>
    <dgm:pt modelId="{36F572B8-463B-4E2E-85A3-9D3346F71267}" type="sibTrans" cxnId="{60E19479-4B6D-4FD8-9565-24FB8E67F5B3}">
      <dgm:prSet/>
      <dgm:spPr/>
    </dgm:pt>
    <dgm:pt modelId="{528B32BC-04DF-469D-878F-2DB213C2C71E}">
      <dgm:prSet/>
      <dgm:spPr/>
      <dgm:t>
        <a:bodyPr/>
        <a:lstStyle/>
        <a:p>
          <a:r>
            <a:rPr lang="pl-PL" dirty="0" smtClean="0"/>
            <a:t>Tworzenie planów taktycznych i operacyjnych(programy, procesy i procedury)</a:t>
          </a:r>
          <a:endParaRPr lang="pl-PL" dirty="0"/>
        </a:p>
      </dgm:t>
    </dgm:pt>
    <dgm:pt modelId="{F142DA0E-9A41-4CAB-BC59-A0B1EC018BEB}" type="parTrans" cxnId="{8D779D96-C1A1-4AE5-94E3-FF50BF0EA3FB}">
      <dgm:prSet/>
      <dgm:spPr/>
    </dgm:pt>
    <dgm:pt modelId="{4F172363-3DE8-4D40-B0D9-C43CE4095A3C}" type="sibTrans" cxnId="{8D779D96-C1A1-4AE5-94E3-FF50BF0EA3FB}">
      <dgm:prSet/>
      <dgm:spPr/>
    </dgm:pt>
    <dgm:pt modelId="{904B6229-1040-4DA2-86D7-6CDF884FDBF1}">
      <dgm:prSet/>
      <dgm:spPr/>
      <dgm:t>
        <a:bodyPr/>
        <a:lstStyle/>
        <a:p>
          <a:endParaRPr lang="pl-PL"/>
        </a:p>
      </dgm:t>
    </dgm:pt>
    <dgm:pt modelId="{A36A7873-BBA9-413B-99CC-396C43C031B8}" type="parTrans" cxnId="{C2FAED4F-A17B-4061-ABF7-139C53456DA4}">
      <dgm:prSet/>
      <dgm:spPr/>
    </dgm:pt>
    <dgm:pt modelId="{F81FF672-7018-4B36-8966-E8EE0EA23A72}" type="sibTrans" cxnId="{C2FAED4F-A17B-4061-ABF7-139C53456DA4}">
      <dgm:prSet/>
      <dgm:spPr/>
    </dgm:pt>
    <dgm:pt modelId="{D731B8C9-EC08-42E4-BFFC-A94D3E8C987D}">
      <dgm:prSet/>
      <dgm:spPr/>
      <dgm:t>
        <a:bodyPr/>
        <a:lstStyle/>
        <a:p>
          <a:r>
            <a:rPr lang="pl-PL" dirty="0" smtClean="0"/>
            <a:t>Opracowanie systemów kontroli i oceny wdrażania i realizacji strategii</a:t>
          </a:r>
          <a:endParaRPr lang="pl-PL" dirty="0"/>
        </a:p>
      </dgm:t>
    </dgm:pt>
    <dgm:pt modelId="{667230F7-D90A-4B07-A326-49FD1DD9E6A4}" type="parTrans" cxnId="{8427FCCF-37E8-4DA8-AE2D-C6DCC5A27F40}">
      <dgm:prSet/>
      <dgm:spPr/>
    </dgm:pt>
    <dgm:pt modelId="{EC124EB0-EBD8-4AA1-9577-E864393C881E}" type="sibTrans" cxnId="{8427FCCF-37E8-4DA8-AE2D-C6DCC5A27F40}">
      <dgm:prSet/>
      <dgm:spPr/>
    </dgm:pt>
    <dgm:pt modelId="{04715158-8F64-40AE-BD3B-D13228F38DCE}" type="pres">
      <dgm:prSet presAssocID="{790C49C9-BD13-472E-B632-85BC12EFC68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5C0F89F0-2FCE-422E-B07D-6037BCBEAB98}" type="pres">
      <dgm:prSet presAssocID="{353D536B-E194-4B21-9E18-BC53D9F3314C}" presName="composite" presStyleCnt="0"/>
      <dgm:spPr/>
    </dgm:pt>
    <dgm:pt modelId="{CF0BFE66-50DC-403A-BE51-40C62E60C581}" type="pres">
      <dgm:prSet presAssocID="{353D536B-E194-4B21-9E18-BC53D9F3314C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40AADD3-A8AF-47D0-8693-D83B3333D14A}" type="pres">
      <dgm:prSet presAssocID="{353D536B-E194-4B21-9E18-BC53D9F3314C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CF70972-4C2A-43C3-A530-7E09E4CEFF73}" type="pres">
      <dgm:prSet presAssocID="{002C0018-BC9B-4D62-81D1-B1D3D738FDBD}" presName="sp" presStyleCnt="0"/>
      <dgm:spPr/>
    </dgm:pt>
    <dgm:pt modelId="{31FB3F33-3B91-4651-968B-574AE69F3924}" type="pres">
      <dgm:prSet presAssocID="{004018E8-B090-49DE-9D2C-864DF21CB64F}" presName="composite" presStyleCnt="0"/>
      <dgm:spPr/>
    </dgm:pt>
    <dgm:pt modelId="{6D8BB467-9A6F-4914-B79C-3ABDE646BEB8}" type="pres">
      <dgm:prSet presAssocID="{004018E8-B090-49DE-9D2C-864DF21CB64F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608C200-E3C8-420D-997A-66BBDC2E5E0E}" type="pres">
      <dgm:prSet presAssocID="{004018E8-B090-49DE-9D2C-864DF21CB64F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59CED01-ADC6-429A-AF3E-5DEFA650A4BF}" type="pres">
      <dgm:prSet presAssocID="{ED65A72D-957D-4C09-A6D4-94C4FE815FEF}" presName="sp" presStyleCnt="0"/>
      <dgm:spPr/>
    </dgm:pt>
    <dgm:pt modelId="{4831F9BF-FA08-4EE2-8EC4-AF2774CFD100}" type="pres">
      <dgm:prSet presAssocID="{A1438638-749B-411F-9EE7-81C15E1B1A0C}" presName="composite" presStyleCnt="0"/>
      <dgm:spPr/>
    </dgm:pt>
    <dgm:pt modelId="{78042812-47E1-43FB-84AA-1FAEE8669E5C}" type="pres">
      <dgm:prSet presAssocID="{A1438638-749B-411F-9EE7-81C15E1B1A0C}" presName="parentText" presStyleLbl="alignNode1" presStyleIdx="2" presStyleCnt="5" custLinFactNeighborX="-606" custLinFactNeighborY="-702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3A68EA5-536D-44B7-9F57-91E355BF287C}" type="pres">
      <dgm:prSet presAssocID="{A1438638-749B-411F-9EE7-81C15E1B1A0C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DC3EDDA-20FA-4933-9657-92EB2D3AE2E8}" type="pres">
      <dgm:prSet presAssocID="{1ABB7B61-9D9C-4A96-870A-DC51D68BA6C9}" presName="sp" presStyleCnt="0"/>
      <dgm:spPr/>
    </dgm:pt>
    <dgm:pt modelId="{35F62563-3D28-45D2-A189-4CC1E96DF439}" type="pres">
      <dgm:prSet presAssocID="{41D7F7B3-F597-4DFF-9A46-3FBE74011281}" presName="composite" presStyleCnt="0"/>
      <dgm:spPr/>
    </dgm:pt>
    <dgm:pt modelId="{F82A1F03-D4DB-487D-B619-82993119171E}" type="pres">
      <dgm:prSet presAssocID="{41D7F7B3-F597-4DFF-9A46-3FBE74011281}" presName="parentText" presStyleLbl="alignNode1" presStyleIdx="3" presStyleCnt="5" custLinFactNeighborX="-799" custLinFactNeighborY="-1321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C1C62DC-61D5-4925-8517-5380D40F2644}" type="pres">
      <dgm:prSet presAssocID="{41D7F7B3-F597-4DFF-9A46-3FBE74011281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217F5BD-62BC-43A3-98DE-2869E3903854}" type="pres">
      <dgm:prSet presAssocID="{36F572B8-463B-4E2E-85A3-9D3346F71267}" presName="sp" presStyleCnt="0"/>
      <dgm:spPr/>
    </dgm:pt>
    <dgm:pt modelId="{FA5AFDB5-2F8E-41B0-9598-877927639FF1}" type="pres">
      <dgm:prSet presAssocID="{904B6229-1040-4DA2-86D7-6CDF884FDBF1}" presName="composite" presStyleCnt="0"/>
      <dgm:spPr/>
    </dgm:pt>
    <dgm:pt modelId="{85A3757E-924D-4B22-92BE-A2F240B494C2}" type="pres">
      <dgm:prSet presAssocID="{904B6229-1040-4DA2-86D7-6CDF884FDBF1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C4AF6E6-65B2-42BC-876B-0E66D0D3430C}" type="pres">
      <dgm:prSet presAssocID="{904B6229-1040-4DA2-86D7-6CDF884FDBF1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5F0CB9A2-0342-43DC-8CDC-24B23AB587E2}" srcId="{353D536B-E194-4B21-9E18-BC53D9F3314C}" destId="{F1294A62-CA98-40EB-A4A0-E92E0DBDDCD1}" srcOrd="1" destOrd="0" parTransId="{032BA2F3-C085-4F99-B9D9-82BD1CFFE545}" sibTransId="{6FA6A736-CD51-4783-B651-E4D846499C32}"/>
    <dgm:cxn modelId="{B46A63F7-3509-4E49-8AC1-C13057E7528D}" type="presOf" srcId="{4561D429-8513-4A45-BCFE-D0928B646D59}" destId="{63A68EA5-536D-44B7-9F57-91E355BF287C}" srcOrd="0" destOrd="0" presId="urn:microsoft.com/office/officeart/2005/8/layout/chevron2"/>
    <dgm:cxn modelId="{8D779D96-C1A1-4AE5-94E3-FF50BF0EA3FB}" srcId="{41D7F7B3-F597-4DFF-9A46-3FBE74011281}" destId="{528B32BC-04DF-469D-878F-2DB213C2C71E}" srcOrd="0" destOrd="0" parTransId="{F142DA0E-9A41-4CAB-BC59-A0B1EC018BEB}" sibTransId="{4F172363-3DE8-4D40-B0D9-C43CE4095A3C}"/>
    <dgm:cxn modelId="{45C2981C-8397-43F4-9269-D8A7DA7827D7}" type="presOf" srcId="{004018E8-B090-49DE-9D2C-864DF21CB64F}" destId="{6D8BB467-9A6F-4914-B79C-3ABDE646BEB8}" srcOrd="0" destOrd="0" presId="urn:microsoft.com/office/officeart/2005/8/layout/chevron2"/>
    <dgm:cxn modelId="{BB6661E5-A62C-4FC0-96FC-D5B9484A9B4C}" type="presOf" srcId="{C7155EED-B7F9-4ACA-BF0F-98EE6CA9D828}" destId="{63A68EA5-536D-44B7-9F57-91E355BF287C}" srcOrd="0" destOrd="1" presId="urn:microsoft.com/office/officeart/2005/8/layout/chevron2"/>
    <dgm:cxn modelId="{C54A25B8-6E41-4B49-911B-FCC5EE6E8FF2}" type="presOf" srcId="{904B6229-1040-4DA2-86D7-6CDF884FDBF1}" destId="{85A3757E-924D-4B22-92BE-A2F240B494C2}" srcOrd="0" destOrd="0" presId="urn:microsoft.com/office/officeart/2005/8/layout/chevron2"/>
    <dgm:cxn modelId="{416A1ABD-DCA4-4E32-902F-F9CAC00A80E6}" srcId="{790C49C9-BD13-472E-B632-85BC12EFC68C}" destId="{A1438638-749B-411F-9EE7-81C15E1B1A0C}" srcOrd="2" destOrd="0" parTransId="{A6748328-7668-48F0-A7EA-BAD6534F175F}" sibTransId="{1ABB7B61-9D9C-4A96-870A-DC51D68BA6C9}"/>
    <dgm:cxn modelId="{4B2CEA07-37E4-4C1D-98FF-DAAEAA6BD6A0}" type="presOf" srcId="{41D7F7B3-F597-4DFF-9A46-3FBE74011281}" destId="{F82A1F03-D4DB-487D-B619-82993119171E}" srcOrd="0" destOrd="0" presId="urn:microsoft.com/office/officeart/2005/8/layout/chevron2"/>
    <dgm:cxn modelId="{D1BC083A-5FA5-4B18-AB58-E1612FA2E582}" type="presOf" srcId="{F63A3A38-3158-4C0B-920E-D2145FE1B800}" destId="{4608C200-E3C8-420D-997A-66BBDC2E5E0E}" srcOrd="0" destOrd="1" presId="urn:microsoft.com/office/officeart/2005/8/layout/chevron2"/>
    <dgm:cxn modelId="{1560336A-5CF3-46B7-ACE5-C2C8801F72AD}" srcId="{A1438638-749B-411F-9EE7-81C15E1B1A0C}" destId="{C7155EED-B7F9-4ACA-BF0F-98EE6CA9D828}" srcOrd="1" destOrd="0" parTransId="{02880BC8-0110-4B50-BD5F-98163FCA6EE0}" sibTransId="{15ECF40A-3FF2-4FC6-9937-16245DEA739B}"/>
    <dgm:cxn modelId="{8DCC67A5-8268-42D2-96C2-6EEE84647CDA}" srcId="{A1438638-749B-411F-9EE7-81C15E1B1A0C}" destId="{4561D429-8513-4A45-BCFE-D0928B646D59}" srcOrd="0" destOrd="0" parTransId="{85E903E6-F994-41E3-9974-71A47FE3A98A}" sibTransId="{31B3C9B5-1438-4C55-BD82-F231C343DF67}"/>
    <dgm:cxn modelId="{83A7AF0C-C197-42AF-9D80-AD899C787031}" srcId="{790C49C9-BD13-472E-B632-85BC12EFC68C}" destId="{353D536B-E194-4B21-9E18-BC53D9F3314C}" srcOrd="0" destOrd="0" parTransId="{FD3A827C-2AA6-4A49-900D-63C72CB6E852}" sibTransId="{002C0018-BC9B-4D62-81D1-B1D3D738FDBD}"/>
    <dgm:cxn modelId="{5F992972-4143-4C8E-A5C2-896B02789DAE}" type="presOf" srcId="{F1294A62-CA98-40EB-A4A0-E92E0DBDDCD1}" destId="{C40AADD3-A8AF-47D0-8693-D83B3333D14A}" srcOrd="0" destOrd="1" presId="urn:microsoft.com/office/officeart/2005/8/layout/chevron2"/>
    <dgm:cxn modelId="{A70AC56E-383D-4EB2-9829-79E8B5883C30}" srcId="{004018E8-B090-49DE-9D2C-864DF21CB64F}" destId="{107EA327-F789-45D9-8056-848A1764C41C}" srcOrd="0" destOrd="0" parTransId="{B1281C22-DCA9-4596-AC4E-51D344CB8B6F}" sibTransId="{3B1E3B05-CD67-4039-B0FF-7A4CEFB3E15E}"/>
    <dgm:cxn modelId="{60E19479-4B6D-4FD8-9565-24FB8E67F5B3}" srcId="{790C49C9-BD13-472E-B632-85BC12EFC68C}" destId="{41D7F7B3-F597-4DFF-9A46-3FBE74011281}" srcOrd="3" destOrd="0" parTransId="{D5966F15-F99B-44A5-A7D8-24B10ECF13C7}" sibTransId="{36F572B8-463B-4E2E-85A3-9D3346F71267}"/>
    <dgm:cxn modelId="{8427FCCF-37E8-4DA8-AE2D-C6DCC5A27F40}" srcId="{904B6229-1040-4DA2-86D7-6CDF884FDBF1}" destId="{D731B8C9-EC08-42E4-BFFC-A94D3E8C987D}" srcOrd="0" destOrd="0" parTransId="{667230F7-D90A-4B07-A326-49FD1DD9E6A4}" sibTransId="{EC124EB0-EBD8-4AA1-9577-E864393C881E}"/>
    <dgm:cxn modelId="{0C3ADE03-87DE-4E93-A6BC-C843A9028CE6}" srcId="{790C49C9-BD13-472E-B632-85BC12EFC68C}" destId="{004018E8-B090-49DE-9D2C-864DF21CB64F}" srcOrd="1" destOrd="0" parTransId="{EEB801F3-E243-4ABC-BE30-44FE1F4C9D1F}" sibTransId="{ED65A72D-957D-4C09-A6D4-94C4FE815FEF}"/>
    <dgm:cxn modelId="{5017B237-6BA0-46F8-BCCD-2324FB59014B}" type="presOf" srcId="{790C49C9-BD13-472E-B632-85BC12EFC68C}" destId="{04715158-8F64-40AE-BD3B-D13228F38DCE}" srcOrd="0" destOrd="0" presId="urn:microsoft.com/office/officeart/2005/8/layout/chevron2"/>
    <dgm:cxn modelId="{C2FAED4F-A17B-4061-ABF7-139C53456DA4}" srcId="{790C49C9-BD13-472E-B632-85BC12EFC68C}" destId="{904B6229-1040-4DA2-86D7-6CDF884FDBF1}" srcOrd="4" destOrd="0" parTransId="{A36A7873-BBA9-413B-99CC-396C43C031B8}" sibTransId="{F81FF672-7018-4B36-8966-E8EE0EA23A72}"/>
    <dgm:cxn modelId="{6E66BB5D-EC2B-4A20-AD02-1E0B854F53E6}" type="presOf" srcId="{353D536B-E194-4B21-9E18-BC53D9F3314C}" destId="{CF0BFE66-50DC-403A-BE51-40C62E60C581}" srcOrd="0" destOrd="0" presId="urn:microsoft.com/office/officeart/2005/8/layout/chevron2"/>
    <dgm:cxn modelId="{D9229B00-0B20-4AC1-8E28-1987976BBBAE}" type="presOf" srcId="{107EA327-F789-45D9-8056-848A1764C41C}" destId="{4608C200-E3C8-420D-997A-66BBDC2E5E0E}" srcOrd="0" destOrd="0" presId="urn:microsoft.com/office/officeart/2005/8/layout/chevron2"/>
    <dgm:cxn modelId="{BE2E0647-FF22-4D48-BC3D-D2C740A18FFB}" type="presOf" srcId="{A1438638-749B-411F-9EE7-81C15E1B1A0C}" destId="{78042812-47E1-43FB-84AA-1FAEE8669E5C}" srcOrd="0" destOrd="0" presId="urn:microsoft.com/office/officeart/2005/8/layout/chevron2"/>
    <dgm:cxn modelId="{C39201EB-D487-4724-A76B-9A5CF03B868C}" type="presOf" srcId="{9495BDF8-619E-45C9-B046-C214DCB7B466}" destId="{C40AADD3-A8AF-47D0-8693-D83B3333D14A}" srcOrd="0" destOrd="0" presId="urn:microsoft.com/office/officeart/2005/8/layout/chevron2"/>
    <dgm:cxn modelId="{5536C81E-534C-4623-9CB6-9247D1F9FB63}" srcId="{353D536B-E194-4B21-9E18-BC53D9F3314C}" destId="{9495BDF8-619E-45C9-B046-C214DCB7B466}" srcOrd="0" destOrd="0" parTransId="{E8B0260E-0600-460B-82D7-7203F74026BC}" sibTransId="{FC5656C2-84F4-4B2C-88A3-BBBD352ADDD0}"/>
    <dgm:cxn modelId="{AA3932D5-1B3F-4696-A304-AB68B9CA08F4}" type="presOf" srcId="{D731B8C9-EC08-42E4-BFFC-A94D3E8C987D}" destId="{3C4AF6E6-65B2-42BC-876B-0E66D0D3430C}" srcOrd="0" destOrd="0" presId="urn:microsoft.com/office/officeart/2005/8/layout/chevron2"/>
    <dgm:cxn modelId="{AF998A75-F613-45BE-BD90-AF9F37027CC3}" type="presOf" srcId="{528B32BC-04DF-469D-878F-2DB213C2C71E}" destId="{3C1C62DC-61D5-4925-8517-5380D40F2644}" srcOrd="0" destOrd="0" presId="urn:microsoft.com/office/officeart/2005/8/layout/chevron2"/>
    <dgm:cxn modelId="{BA45B554-A995-4515-B741-4C6F6E5E8C2A}" srcId="{004018E8-B090-49DE-9D2C-864DF21CB64F}" destId="{F63A3A38-3158-4C0B-920E-D2145FE1B800}" srcOrd="1" destOrd="0" parTransId="{D8F8607B-9490-4AE9-896E-BFDA0D876AE0}" sibTransId="{03CCEEF1-D39C-4060-BB4D-C41DA2EBF896}"/>
    <dgm:cxn modelId="{13F959E6-EDFC-4000-89FC-EF73104FC4EE}" type="presParOf" srcId="{04715158-8F64-40AE-BD3B-D13228F38DCE}" destId="{5C0F89F0-2FCE-422E-B07D-6037BCBEAB98}" srcOrd="0" destOrd="0" presId="urn:microsoft.com/office/officeart/2005/8/layout/chevron2"/>
    <dgm:cxn modelId="{8F72E1FA-8B3E-4B45-AC75-D1741D0DA945}" type="presParOf" srcId="{5C0F89F0-2FCE-422E-B07D-6037BCBEAB98}" destId="{CF0BFE66-50DC-403A-BE51-40C62E60C581}" srcOrd="0" destOrd="0" presId="urn:microsoft.com/office/officeart/2005/8/layout/chevron2"/>
    <dgm:cxn modelId="{A4219B31-84F0-4EF9-8251-BBA6F2CDB1CB}" type="presParOf" srcId="{5C0F89F0-2FCE-422E-B07D-6037BCBEAB98}" destId="{C40AADD3-A8AF-47D0-8693-D83B3333D14A}" srcOrd="1" destOrd="0" presId="urn:microsoft.com/office/officeart/2005/8/layout/chevron2"/>
    <dgm:cxn modelId="{9244944E-C153-42C9-A8A1-B9F12A9B65E5}" type="presParOf" srcId="{04715158-8F64-40AE-BD3B-D13228F38DCE}" destId="{6CF70972-4C2A-43C3-A530-7E09E4CEFF73}" srcOrd="1" destOrd="0" presId="urn:microsoft.com/office/officeart/2005/8/layout/chevron2"/>
    <dgm:cxn modelId="{CD406B83-C00F-41C6-8850-A32965090E5A}" type="presParOf" srcId="{04715158-8F64-40AE-BD3B-D13228F38DCE}" destId="{31FB3F33-3B91-4651-968B-574AE69F3924}" srcOrd="2" destOrd="0" presId="urn:microsoft.com/office/officeart/2005/8/layout/chevron2"/>
    <dgm:cxn modelId="{966D31A0-4F0E-4154-8AF6-30F2FBBB28D7}" type="presParOf" srcId="{31FB3F33-3B91-4651-968B-574AE69F3924}" destId="{6D8BB467-9A6F-4914-B79C-3ABDE646BEB8}" srcOrd="0" destOrd="0" presId="urn:microsoft.com/office/officeart/2005/8/layout/chevron2"/>
    <dgm:cxn modelId="{B33E4B96-2A39-4885-9692-EED2B0D8F05B}" type="presParOf" srcId="{31FB3F33-3B91-4651-968B-574AE69F3924}" destId="{4608C200-E3C8-420D-997A-66BBDC2E5E0E}" srcOrd="1" destOrd="0" presId="urn:microsoft.com/office/officeart/2005/8/layout/chevron2"/>
    <dgm:cxn modelId="{1894E94E-7151-453B-84D9-1BE910237A73}" type="presParOf" srcId="{04715158-8F64-40AE-BD3B-D13228F38DCE}" destId="{E59CED01-ADC6-429A-AF3E-5DEFA650A4BF}" srcOrd="3" destOrd="0" presId="urn:microsoft.com/office/officeart/2005/8/layout/chevron2"/>
    <dgm:cxn modelId="{8FF01E53-4F68-4F37-89F9-B6BD6A71F9AD}" type="presParOf" srcId="{04715158-8F64-40AE-BD3B-D13228F38DCE}" destId="{4831F9BF-FA08-4EE2-8EC4-AF2774CFD100}" srcOrd="4" destOrd="0" presId="urn:microsoft.com/office/officeart/2005/8/layout/chevron2"/>
    <dgm:cxn modelId="{4EDD07A3-31E7-46E1-B6A9-2AE402438FE2}" type="presParOf" srcId="{4831F9BF-FA08-4EE2-8EC4-AF2774CFD100}" destId="{78042812-47E1-43FB-84AA-1FAEE8669E5C}" srcOrd="0" destOrd="0" presId="urn:microsoft.com/office/officeart/2005/8/layout/chevron2"/>
    <dgm:cxn modelId="{DA02628E-5AFC-4CDD-A211-91F5DFE1D742}" type="presParOf" srcId="{4831F9BF-FA08-4EE2-8EC4-AF2774CFD100}" destId="{63A68EA5-536D-44B7-9F57-91E355BF287C}" srcOrd="1" destOrd="0" presId="urn:microsoft.com/office/officeart/2005/8/layout/chevron2"/>
    <dgm:cxn modelId="{04631B5C-8BE9-4D80-AD46-D3C058A3E9FC}" type="presParOf" srcId="{04715158-8F64-40AE-BD3B-D13228F38DCE}" destId="{0DC3EDDA-20FA-4933-9657-92EB2D3AE2E8}" srcOrd="5" destOrd="0" presId="urn:microsoft.com/office/officeart/2005/8/layout/chevron2"/>
    <dgm:cxn modelId="{C5DF0983-9588-49B4-B29A-7FF1E8C159BD}" type="presParOf" srcId="{04715158-8F64-40AE-BD3B-D13228F38DCE}" destId="{35F62563-3D28-45D2-A189-4CC1E96DF439}" srcOrd="6" destOrd="0" presId="urn:microsoft.com/office/officeart/2005/8/layout/chevron2"/>
    <dgm:cxn modelId="{E9C9F759-9EE0-4145-9E64-D0BD61F034BA}" type="presParOf" srcId="{35F62563-3D28-45D2-A189-4CC1E96DF439}" destId="{F82A1F03-D4DB-487D-B619-82993119171E}" srcOrd="0" destOrd="0" presId="urn:microsoft.com/office/officeart/2005/8/layout/chevron2"/>
    <dgm:cxn modelId="{4C6E1554-9A33-429A-BFFD-E775378FAAE3}" type="presParOf" srcId="{35F62563-3D28-45D2-A189-4CC1E96DF439}" destId="{3C1C62DC-61D5-4925-8517-5380D40F2644}" srcOrd="1" destOrd="0" presId="urn:microsoft.com/office/officeart/2005/8/layout/chevron2"/>
    <dgm:cxn modelId="{09480AC9-0AB5-4600-B9C2-F640CB8526C4}" type="presParOf" srcId="{04715158-8F64-40AE-BD3B-D13228F38DCE}" destId="{8217F5BD-62BC-43A3-98DE-2869E3903854}" srcOrd="7" destOrd="0" presId="urn:microsoft.com/office/officeart/2005/8/layout/chevron2"/>
    <dgm:cxn modelId="{C1E68878-73CC-460D-8B68-284AE6684800}" type="presParOf" srcId="{04715158-8F64-40AE-BD3B-D13228F38DCE}" destId="{FA5AFDB5-2F8E-41B0-9598-877927639FF1}" srcOrd="8" destOrd="0" presId="urn:microsoft.com/office/officeart/2005/8/layout/chevron2"/>
    <dgm:cxn modelId="{C4769826-9429-4D38-9D63-AF8F0D40F3A5}" type="presParOf" srcId="{FA5AFDB5-2F8E-41B0-9598-877927639FF1}" destId="{85A3757E-924D-4B22-92BE-A2F240B494C2}" srcOrd="0" destOrd="0" presId="urn:microsoft.com/office/officeart/2005/8/layout/chevron2"/>
    <dgm:cxn modelId="{CE92F34E-EDF7-4249-8F9C-F2589ADA6D17}" type="presParOf" srcId="{FA5AFDB5-2F8E-41B0-9598-877927639FF1}" destId="{3C4AF6E6-65B2-42BC-876B-0E66D0D3430C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2020-05-21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Wprowadzenie 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Zarządzanie strategiczne/strategią na rynkach krajowych  jest źródłem  ciągłych wyzwań dla menedżerów/graczy. </a:t>
            </a:r>
          </a:p>
          <a:p>
            <a:pPr>
              <a:buNone/>
            </a:pPr>
            <a:r>
              <a:rPr lang="pl-PL" dirty="0" smtClean="0"/>
              <a:t>Jednak coraz istotniejsze, zasadnicze wyzwania  stające przed współczesnymi liderami organizacji wiążą się ze strategiami międzynarodowymi i globalnymi.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Wnioski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sz="2600" dirty="0" smtClean="0"/>
              <a:t>Korporacje międzynarodowe uważane są za najważniejszych graczy na scenie gospodarki globalnej</a:t>
            </a:r>
          </a:p>
          <a:p>
            <a:pPr algn="just"/>
            <a:r>
              <a:rPr lang="pl-PL" sz="2600" dirty="0" smtClean="0"/>
              <a:t>Skuteczne funkcjonowanie na rynkach globalnych wymaga </a:t>
            </a:r>
            <a:r>
              <a:rPr lang="pl-PL" sz="2600" smtClean="0"/>
              <a:t>opracowania przez </a:t>
            </a:r>
            <a:r>
              <a:rPr lang="pl-PL" sz="2600" dirty="0" smtClean="0"/>
              <a:t>nie strategii, która uwzględnia zarówno uwarunkowania/możliwości  wewnątrz organizacyjne jak i  rozpoznanie złożonego otoczenia międzynarodowego </a:t>
            </a:r>
          </a:p>
          <a:p>
            <a:pPr algn="just"/>
            <a:r>
              <a:rPr lang="pl-PL" sz="2600" dirty="0" smtClean="0"/>
              <a:t>Przedsiębiorstwa międzynarodowe  dysponują dodatkowymi źródłami korzyści  wynikającymi z  międzynarodowej  konkurencji: globalnej wydajności, wielo rynkowej elastyczności, możliwości uczenia się  w skali światowej</a:t>
            </a:r>
          </a:p>
          <a:p>
            <a:pPr algn="just"/>
            <a:r>
              <a:rPr lang="pl-PL" sz="2600" dirty="0" smtClean="0"/>
              <a:t>Przedsiębiorstwa międzynarodowe przyjmują w praktyce zazwyczaj jedną z czterech strategii:  etnocentryczną, policentryczną, geocentryczną, transnarodową, każda z tych strategii ma swoje mocne i  słabe strony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Literatura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err="1" smtClean="0"/>
              <a:t>Gryffin</a:t>
            </a:r>
            <a:r>
              <a:rPr lang="pl-PL" dirty="0" smtClean="0"/>
              <a:t> R., Podstawy zarządzania organizacjami, Warszawa 2018</a:t>
            </a:r>
          </a:p>
          <a:p>
            <a:r>
              <a:rPr lang="pl-PL" dirty="0" smtClean="0"/>
              <a:t>Pierścionek Z. Strategie rozwoju firmy, Warszawa 1996</a:t>
            </a:r>
          </a:p>
          <a:p>
            <a:r>
              <a:rPr lang="pl-PL" dirty="0" smtClean="0"/>
              <a:t>Przytuła S., Międzynarodowa kadra menedżerska, Wrocław 2011</a:t>
            </a:r>
          </a:p>
          <a:p>
            <a:r>
              <a:rPr lang="pl-PL" dirty="0" err="1" smtClean="0"/>
              <a:t>Rozkwitalska</a:t>
            </a:r>
            <a:r>
              <a:rPr lang="pl-PL" dirty="0" smtClean="0"/>
              <a:t> M., Zarządzanie międzynarodowe, Warszawa 2007</a:t>
            </a:r>
          </a:p>
          <a:p>
            <a:r>
              <a:rPr lang="pl-PL" dirty="0" err="1" smtClean="0"/>
              <a:t>Yip</a:t>
            </a:r>
            <a:r>
              <a:rPr lang="pl-PL" dirty="0" smtClean="0"/>
              <a:t> </a:t>
            </a:r>
            <a:r>
              <a:rPr lang="pl-PL" dirty="0" err="1" smtClean="0"/>
              <a:t>G.,Strategia</a:t>
            </a:r>
            <a:r>
              <a:rPr lang="pl-PL" dirty="0" smtClean="0"/>
              <a:t> globalna, Warszawa 2004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Pytania kontrolne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Jak rozumiesz określenie: globalizacja wkroczyła do zarządzania strategicznego?</a:t>
            </a:r>
          </a:p>
          <a:p>
            <a:r>
              <a:rPr lang="pl-PL" dirty="0" smtClean="0"/>
              <a:t>Wskaż mocne i słabe strony strategii etnocentrycznej, policentrycznej, geocentrycznej i transnarodowej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Strategie międzynarodowe </a:t>
            </a:r>
            <a:r>
              <a:rPr lang="pl-PL" smtClean="0"/>
              <a:t>i globalne</a:t>
            </a:r>
            <a:br>
              <a:rPr lang="pl-PL" smtClean="0"/>
            </a:br>
            <a:r>
              <a:rPr lang="pl-PL" smtClean="0"/>
              <a:t>Plan </a:t>
            </a:r>
            <a:r>
              <a:rPr lang="pl-PL" dirty="0" smtClean="0"/>
              <a:t>wykładu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pl-PL" dirty="0" smtClean="0"/>
              <a:t>Pojęcie i istota strategii międzynarodowych </a:t>
            </a:r>
          </a:p>
          <a:p>
            <a:pPr marL="514350" indent="-514350">
              <a:buNone/>
            </a:pPr>
            <a:r>
              <a:rPr lang="pl-PL" dirty="0" smtClean="0"/>
              <a:t>2. Opracowywanie strategii międzynarodowej</a:t>
            </a:r>
          </a:p>
          <a:p>
            <a:pPr marL="514350" indent="-514350">
              <a:buNone/>
            </a:pPr>
            <a:r>
              <a:rPr lang="pl-PL" dirty="0" smtClean="0"/>
              <a:t>3. Opcje  strategiczne dla firm międzynarodowych</a:t>
            </a:r>
          </a:p>
          <a:p>
            <a:pPr marL="514350" indent="-514350">
              <a:buNone/>
            </a:pPr>
            <a:r>
              <a:rPr lang="pl-PL" dirty="0" smtClean="0"/>
              <a:t>4. Wnioski końcowe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28604"/>
            <a:ext cx="9097963" cy="827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36550" y="-885825"/>
            <a:ext cx="9817100" cy="864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Opracowywanie strategii globalnych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 smtClean="0"/>
              <a:t>Opracowywanie strategii globalnych jest  bardziej skomplikowane niż strategii krajowej. W ramach strategii krajowej mamy do czynienia zwykle  z jednym rządem, systemem prawnym czy jedną walutą. Strategia globalna wymaga  zrozumienia jak działają różne rządy, jak funkcjonuje wiele systemów podatkowych czy walut.</a:t>
            </a:r>
          </a:p>
          <a:p>
            <a:pPr algn="just">
              <a:buNone/>
            </a:pPr>
            <a:r>
              <a:rPr lang="pl-PL" dirty="0" smtClean="0"/>
              <a:t> Dużym wyzwaniem są  również różnice kulturowe.  Kolejnym  jest konieczność koordynowania i kontrolowania działań filii przedsiębiorstw działających w różnych częściach  świata.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225" y="-704850"/>
            <a:ext cx="9097963" cy="828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dirty="0" smtClean="0"/>
              <a:t>Źródła przewagi konkurencyjnej przedsiębiorstw międzynarodowych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pl-PL" sz="1800" dirty="0" smtClean="0"/>
              <a:t>Globalna efektywność - firmy globalne zwiększają swoją skuteczność korzystając z efektywności terytorialnej (niskie koszty pracy, dystrybucji), ekonomii skali (obsługa więcej niż jednego kraju, co pozwala obniżyć koszta produkcji) czy ekonomii zakresu((poszerzenie linii produkcyjnych w każdym z krajów).</a:t>
            </a:r>
          </a:p>
          <a:p>
            <a:pPr algn="just"/>
            <a:r>
              <a:rPr lang="pl-PL" sz="1800" dirty="0" smtClean="0"/>
              <a:t>Elastyczność rynkowa – firmy międzynarodowe muszą wprowadzać zmiany będące wynikiem oddziaływania złożonego i zmieniającego się otoczenia (reagowanie na zmiany zachodzące w jednym kraju, wprowadzając je jednocześnie w innym).</a:t>
            </a:r>
          </a:p>
          <a:p>
            <a:pPr algn="just"/>
            <a:r>
              <a:rPr lang="pl-PL" sz="1800" dirty="0" smtClean="0"/>
              <a:t>Uczenie  się w wymiarze globalnym – zróżnicowane i turbulentne otoczenie  mogą przyczyniać się do organizacyjnego uczenia się. Różnice występujące w otoczeniu mogą spowodować, że firma będzie działała w jednym kraju odmiennie niż w innym,   wykorzystując  wiedzę zdobytą w jednym kraju do usprawnienia działalności w innym</a:t>
            </a:r>
          </a:p>
          <a:p>
            <a:pPr algn="just"/>
            <a:r>
              <a:rPr lang="pl-PL" sz="1800" b="1" dirty="0" smtClean="0"/>
              <a:t>Uwaga!!! pogoń za globalną wydajnością oraz </a:t>
            </a:r>
            <a:r>
              <a:rPr lang="pl-PL" sz="1800" b="1" dirty="0" err="1" smtClean="0"/>
              <a:t>wielorynkową</a:t>
            </a:r>
            <a:r>
              <a:rPr lang="pl-PL" sz="1800" b="1" dirty="0" smtClean="0"/>
              <a:t> elastycznością  mogą wypierać działania firmy ponoszone w celu  globalnego uczenia się. Scentralizowanie władzy w celu uzyskania globalnej wydajności może spowodować , że firma będzie bagatelizowała informację i wiedzę płynące z otoczenia, działając np. wbrew postulatom społecznej odpowiedzialności biznesu choćby w kwestii ochrony środowiska</a:t>
            </a:r>
            <a:endParaRPr lang="pl-PL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graphicFrame>
        <p:nvGraphicFramePr>
          <p:cNvPr id="7" name="Symbol zastępczy obrazu 6"/>
          <p:cNvGraphicFramePr>
            <a:graphicFrameLocks noGrp="1"/>
          </p:cNvGraphicFramePr>
          <p:nvPr>
            <p:ph type="pic" idx="1"/>
          </p:nvPr>
        </p:nvGraphicFramePr>
        <p:xfrm>
          <a:off x="1792288" y="612775"/>
          <a:ext cx="5486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ymbol zastępczy tekstu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pl-PL" dirty="0" smtClean="0"/>
              <a:t>Proces formułowania strategii globalnej, opracowanie własne na podst. </a:t>
            </a:r>
            <a:r>
              <a:rPr lang="pl-PL" dirty="0" err="1" smtClean="0"/>
              <a:t>Rozkwitalska</a:t>
            </a:r>
            <a:r>
              <a:rPr lang="pl-PL" dirty="0" smtClean="0"/>
              <a:t> M.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Opcje strategiczne dla firm międzynarodowych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pl-PL" sz="2600" dirty="0" smtClean="0"/>
              <a:t>Szukając równowagi pomiędzy globalną wydajnością, </a:t>
            </a:r>
            <a:r>
              <a:rPr lang="pl-PL" sz="2600" dirty="0" err="1" smtClean="0"/>
              <a:t>wielorynkową</a:t>
            </a:r>
            <a:r>
              <a:rPr lang="pl-PL" sz="2600" dirty="0" smtClean="0"/>
              <a:t> elastycznością i potrzebą uczenia się w wymiarze globalnym firmy międzynarodowe przyjmują zazwyczaj jedną z następujących strategii: </a:t>
            </a:r>
          </a:p>
          <a:p>
            <a:pPr algn="just">
              <a:buFontTx/>
              <a:buChar char="-"/>
            </a:pPr>
            <a:r>
              <a:rPr lang="pl-PL" sz="2600" dirty="0" smtClean="0"/>
              <a:t>Strategia etnocentryczna – organizacja stosująca to podejście wykorzystuje  umiejętności i mocne strony wypracowane na rynku krajowym jako sposób działania na rynkach międzynarodowych</a:t>
            </a:r>
          </a:p>
          <a:p>
            <a:pPr algn="just">
              <a:buFontTx/>
              <a:buChar char="-"/>
            </a:pPr>
            <a:r>
              <a:rPr lang="pl-PL" sz="2600" dirty="0" smtClean="0"/>
              <a:t>- Strategia policentryczna-  organizacja międzynarodowa działa jako zbiór niezależnych filii operacyjnych, z których każda się zaspakajać potrzeby konkretnego rynku lokalnego. Każda filia reaguje na potrzeby swojego rynku lokalnego dysponując znacznymi kompetencjami i swobodą w zakresie dopasowywania produktu, władzy czy działań marketingowych. Zasadnicza dewiza działalności brzmi: ”klienci są różni, mają odmienne potrzeby i należy te potrzeby zaspakajać w sposób zindywidualizowany”.</a:t>
            </a:r>
          </a:p>
          <a:p>
            <a:pPr algn="just">
              <a:buFontTx/>
              <a:buChar char="-"/>
            </a:pPr>
            <a:r>
              <a:rPr lang="pl-PL" sz="2600" dirty="0" smtClean="0"/>
              <a:t>Strategia geocentryczna – organizacja traktuje świat jako jeden rynek na który trafia wystandaryzowana usługa czy produkt, ta strategia stanowi przeciwieństwo strategii policentrycznej , dewiza: „klienci są podobni, niezależnie od różnic narodowościowych, rasowych cz etnicznych”</a:t>
            </a:r>
          </a:p>
          <a:p>
            <a:pPr algn="just">
              <a:buFontTx/>
              <a:buChar char="-"/>
            </a:pPr>
            <a:r>
              <a:rPr lang="pl-PL" sz="2600" dirty="0" smtClean="0"/>
              <a:t>Strategia transnarodowa -  działania w ramach których organizacja stara się połączyć korzyści jakie wnosi strategia globalna  (standaryzacja ) z korzyściami  strategii policentrycznej (podejście zindywidualizowane) </a:t>
            </a:r>
          </a:p>
          <a:p>
            <a:pPr algn="just">
              <a:buFontTx/>
              <a:buChar char="-"/>
            </a:pPr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708</Words>
  <PresentationFormat>Pokaz na ekranie (4:3)</PresentationFormat>
  <Paragraphs>45</Paragraphs>
  <Slides>12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Motyw pakietu Office</vt:lpstr>
      <vt:lpstr>Wprowadzenie </vt:lpstr>
      <vt:lpstr>Strategie międzynarodowe i globalne Plan wykładu</vt:lpstr>
      <vt:lpstr>Slajd 3</vt:lpstr>
      <vt:lpstr>Slajd 4</vt:lpstr>
      <vt:lpstr>Opracowywanie strategii globalnych</vt:lpstr>
      <vt:lpstr>Slajd 6</vt:lpstr>
      <vt:lpstr>Źródła przewagi konkurencyjnej przedsiębiorstw międzynarodowych</vt:lpstr>
      <vt:lpstr> </vt:lpstr>
      <vt:lpstr>Opcje strategiczne dla firm międzynarodowych</vt:lpstr>
      <vt:lpstr>Wnioski </vt:lpstr>
      <vt:lpstr>Literatura </vt:lpstr>
      <vt:lpstr>Pytania kontrolne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Wprowadzenie </dc:title>
  <dc:creator>dorota</dc:creator>
  <cp:lastModifiedBy>dorota</cp:lastModifiedBy>
  <cp:revision>30</cp:revision>
  <dcterms:created xsi:type="dcterms:W3CDTF">2020-04-14T12:28:32Z</dcterms:created>
  <dcterms:modified xsi:type="dcterms:W3CDTF">2020-05-21T08:27:52Z</dcterms:modified>
</cp:coreProperties>
</file>