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4" r:id="rId3"/>
    <p:sldId id="256" r:id="rId4"/>
    <p:sldId id="272" r:id="rId5"/>
    <p:sldId id="257" r:id="rId6"/>
    <p:sldId id="258" r:id="rId7"/>
    <p:sldId id="265" r:id="rId8"/>
    <p:sldId id="266" r:id="rId9"/>
    <p:sldId id="267" r:id="rId10"/>
    <p:sldId id="263" r:id="rId11"/>
    <p:sldId id="268" r:id="rId12"/>
    <p:sldId id="270" r:id="rId13"/>
    <p:sldId id="271" r:id="rId14"/>
    <p:sldId id="273" r:id="rId15"/>
    <p:sldId id="274" r:id="rId1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786" y="2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2020-05-05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2020-05-05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2020-05-05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2020-05-05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2020-05-05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2020-05-05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2020-05-05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sz="3200" b="1" dirty="0" smtClean="0"/>
              <a:t>Wybrane aspekty zarządzania strategicznego przez misję i wizję</a:t>
            </a:r>
            <a:br>
              <a:rPr lang="pl-PL" sz="3200" b="1" dirty="0" smtClean="0"/>
            </a:br>
            <a:r>
              <a:rPr lang="pl-PL" sz="3200" b="1" dirty="0" smtClean="0"/>
              <a:t> </a:t>
            </a:r>
            <a:r>
              <a:rPr lang="pl-PL" sz="3200" dirty="0" smtClean="0"/>
              <a:t/>
            </a:r>
            <a:br>
              <a:rPr lang="pl-PL" sz="3200" dirty="0" smtClean="0"/>
            </a:br>
            <a:r>
              <a:rPr lang="pl-PL" sz="2700" dirty="0" smtClean="0"/>
              <a:t>Dariusz Stankiewicz</a:t>
            </a:r>
            <a:endParaRPr lang="pl-PL" sz="2700" dirty="0"/>
          </a:p>
        </p:txBody>
      </p:sp>
      <p:sp>
        <p:nvSpPr>
          <p:cNvPr id="3" name="Podtytuł 2"/>
          <p:cNvSpPr>
            <a:spLocks noGrp="1"/>
          </p:cNvSpPr>
          <p:nvPr>
            <p:ph type="subTitle" idx="1"/>
          </p:nvPr>
        </p:nvSpPr>
        <p:spPr/>
        <p:txBody>
          <a:bodyPr/>
          <a:lstStyle/>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Wizja firmy, misja i strategia - wpływ na funkcjonowanie firmy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
        <p:nvSpPr>
          <p:cNvPr id="1028" name="AutoShape 4" descr="Wizja firmy, misja i strategia - wpływ na funkcjonowanie firmy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
        <p:nvSpPr>
          <p:cNvPr id="1030" name="AutoShape 6" descr="Wizja firmy, misja i strategia - wpływ na funkcjonowanie firmy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
        <p:nvSpPr>
          <p:cNvPr id="1032" name="AutoShape 8" descr="Wizja firmy, misja i strategia - wpływ na funkcjonowanie firmy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
        <p:nvSpPr>
          <p:cNvPr id="1034" name="AutoShape 10" descr="Wizja firmy, misja i strategia - wpływ na funkcjonowanie firmy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
        <p:nvSpPr>
          <p:cNvPr id="7" name="Prostokąt 6"/>
          <p:cNvSpPr/>
          <p:nvPr/>
        </p:nvSpPr>
        <p:spPr>
          <a:xfrm>
            <a:off x="755576" y="-2711142"/>
            <a:ext cx="7416824" cy="7109639"/>
          </a:xfrm>
          <a:prstGeom prst="rect">
            <a:avLst/>
          </a:prstGeom>
        </p:spPr>
        <p:txBody>
          <a:bodyPr wrap="square">
            <a:spAutoFit/>
          </a:bodyPr>
          <a:lstStyle/>
          <a:p>
            <a:endParaRPr lang="pl-PL" sz="1200" dirty="0" smtClean="0"/>
          </a:p>
          <a:p>
            <a:endParaRPr lang="pl-PL" sz="1200" dirty="0" smtClean="0"/>
          </a:p>
          <a:p>
            <a:endParaRPr lang="pl-PL" sz="1200" dirty="0" smtClean="0"/>
          </a:p>
          <a:p>
            <a:endParaRPr lang="pl-PL" sz="1200" dirty="0" smtClean="0"/>
          </a:p>
          <a:p>
            <a:endParaRPr lang="pl-PL" sz="1200" dirty="0" smtClean="0"/>
          </a:p>
          <a:p>
            <a:endParaRPr lang="pl-PL" sz="1200" dirty="0" smtClean="0"/>
          </a:p>
          <a:p>
            <a:endParaRPr lang="pl-PL" sz="1200" dirty="0" smtClean="0"/>
          </a:p>
          <a:p>
            <a:endParaRPr lang="pl-PL" sz="1200" dirty="0" smtClean="0"/>
          </a:p>
          <a:p>
            <a:endParaRPr lang="pl-PL" sz="1200" dirty="0" smtClean="0"/>
          </a:p>
          <a:p>
            <a:endParaRPr lang="pl-PL" sz="1200" dirty="0" smtClean="0"/>
          </a:p>
          <a:p>
            <a:endParaRPr lang="pl-PL" sz="1200" dirty="0" smtClean="0"/>
          </a:p>
          <a:p>
            <a:endParaRPr lang="pl-PL" sz="1200" dirty="0" smtClean="0"/>
          </a:p>
          <a:p>
            <a:endParaRPr lang="pl-PL" sz="1200" dirty="0" smtClean="0"/>
          </a:p>
          <a:p>
            <a:endParaRPr lang="pl-PL" sz="1200" dirty="0" smtClean="0"/>
          </a:p>
          <a:p>
            <a:endParaRPr lang="pl-PL" sz="1200" dirty="0" smtClean="0"/>
          </a:p>
          <a:p>
            <a:r>
              <a:rPr lang="pl-PL" sz="1200" dirty="0" smtClean="0"/>
              <a:t>Wizja pokazuje przyszły pożądany stan organizacji, odnosi się do ogólnych, szeroko zakrojonych celów, opisując aspiracje firmy na przyszłość, jednak bez dokładnego sprecyzowania sposobów osiągnięcia pożądanego stanu końcowego. </a:t>
            </a:r>
          </a:p>
          <a:p>
            <a:r>
              <a:rPr lang="pl-PL" sz="1200" dirty="0" smtClean="0"/>
              <a:t>Stanowi ona pewien obraz przyszłości firmy i jej docelowej pozycji na rynku, ukierunkowując jej rozwój. Jest zestawem dążeń i aspiracji związanych z działalnością przedsiębiorstwa, pewnym wyobrażeniem przyszłości powstałym na podstawie analizy obecnej sytuacji oraz wyobraźni i ambicji menedżerów. </a:t>
            </a:r>
          </a:p>
          <a:p>
            <a:r>
              <a:rPr lang="pl-PL" sz="1200" dirty="0" smtClean="0"/>
              <a:t>Powinna pokazywać możliwe do osiągnięcia wyniki i kierunki, w których przedsiębiorstwo ma zmierzać, aby zająć upragnioną pozycję w przyszłości. </a:t>
            </a:r>
          </a:p>
          <a:p>
            <a:r>
              <a:rPr lang="pl-PL" sz="1200" dirty="0" smtClean="0"/>
              <a:t> Znaczenie tworzenia wizji przyszłości firmy rośnie wraz ze zmiennością otoczenia. Praktyka pokazuje, że im bardziej niepewne jest otoczenie, im szybciej zachodzą w nim zmiany i im wyższy jest stopień nowości tych zmian, tym większą rolę odgrywa wykreowanie pożądanej wizji rozwoju przedsiębiorstwa, określenie sposobu jej urzeczywistnienia oraz konsekwentne i systematyczne dążenie do osiągnięcia tej wizji.</a:t>
            </a:r>
          </a:p>
          <a:p>
            <a:r>
              <a:rPr lang="pl-PL" sz="1200" dirty="0" smtClean="0"/>
              <a:t> Jednak, aby wizję można było przekształcić w plan, musi ona posiadać trzy elementy (</a:t>
            </a:r>
            <a:r>
              <a:rPr lang="pl-PL" sz="1200" dirty="0" err="1" smtClean="0"/>
              <a:t>Abell</a:t>
            </a:r>
            <a:r>
              <a:rPr lang="pl-PL" sz="1200" dirty="0" smtClean="0"/>
              <a:t>):</a:t>
            </a:r>
          </a:p>
          <a:p>
            <a:pPr marL="228600" indent="-228600">
              <a:buAutoNum type="arabicPeriod"/>
            </a:pPr>
            <a:r>
              <a:rPr lang="pl-PL" sz="1200" dirty="0" smtClean="0"/>
              <a:t>Jasny i szczegółowy opis punktu wyjścia. </a:t>
            </a:r>
          </a:p>
          <a:p>
            <a:pPr marL="228600" indent="-228600">
              <a:buAutoNum type="arabicPeriod"/>
            </a:pPr>
            <a:r>
              <a:rPr lang="pl-PL" sz="1200" dirty="0" smtClean="0"/>
              <a:t>Jasny i szczegółowy opis punktu docelowego. </a:t>
            </a:r>
          </a:p>
          <a:p>
            <a:pPr marL="228600" indent="-228600">
              <a:buAutoNum type="arabicPeriod"/>
            </a:pPr>
            <a:r>
              <a:rPr lang="pl-PL" sz="1200" dirty="0" smtClean="0"/>
              <a:t>Wyraźnie sformułowany zestaw wymagań i działań, które doprowadzą od punktu wyjścia do punktu celowego. Oznacza to, że marzenia o przyszłości organizacji muszą być wystarczająco konkretne, żeby mogły stanowić podstawę do tworzenia szczegółowych planów i działań. </a:t>
            </a:r>
          </a:p>
          <a:p>
            <a:pPr marL="228600" indent="-228600"/>
            <a:r>
              <a:rPr lang="pl-PL" sz="1200" dirty="0" smtClean="0"/>
              <a:t>Noel </a:t>
            </a:r>
            <a:r>
              <a:rPr lang="pl-PL" sz="1200" dirty="0" err="1" smtClean="0"/>
              <a:t>Tichy</a:t>
            </a:r>
            <a:r>
              <a:rPr lang="pl-PL" sz="1200" dirty="0" smtClean="0"/>
              <a:t> i Mary </a:t>
            </a:r>
            <a:r>
              <a:rPr lang="pl-PL" sz="1200" dirty="0" err="1" smtClean="0"/>
              <a:t>Devanna</a:t>
            </a:r>
            <a:r>
              <a:rPr lang="pl-PL" sz="1200" dirty="0" smtClean="0"/>
              <a:t>  wskazują  dwa fundamentalne składniki  wizji. Jednym z nich jest pewnego rodzaju „mapa drogowa” prowadząca do celu, dostarczająca konceptualnego oparcia dla zrozumienia celów organizacji. Drugi składnik ma wymiar emocjonalny – wizja ma stanowić element motywacyjny, który będzie popychał uczestników organizacji do działania i z którym będą mogli się oni identyfikować .</a:t>
            </a:r>
            <a:endParaRPr lang="pl-PL"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43608" y="-6508104"/>
            <a:ext cx="6948264" cy="13203615"/>
          </a:xfrm>
          <a:prstGeom prst="rect">
            <a:avLst/>
          </a:prstGeom>
        </p:spPr>
        <p:txBody>
          <a:bodyPr wrap="square">
            <a:spAutoFit/>
          </a:bodyPr>
          <a:lstStyle/>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r>
              <a:rPr lang="pl-PL" sz="1200" dirty="0" smtClean="0"/>
              <a:t>Wdrożenie wizji w organizacji nie jest oczywiście  łatwym  zadaniem  gdyż wymaga kompleksowego działania, perspektywicznego myślenia, właściwych kompetencji i umiejętności kadry kierowniczej oraz w związku z tym profesjonalnego planowania strategicznego. W praktyce do najczęściej występujących przyczyn niepowodzeń we wdrażaniu wizji należą, zdaniem Zarębskiej:</a:t>
            </a:r>
          </a:p>
          <a:p>
            <a:r>
              <a:rPr lang="pl-PL" sz="1200" dirty="0" smtClean="0"/>
              <a:t> • Brak spójności pomiędzy idealistyczną wizją wyrażającą nadzieje pracowników a odbiegającym zachowaniem naczelnego kierownictwa i kulturą organizacyjną. </a:t>
            </a:r>
          </a:p>
          <a:p>
            <a:r>
              <a:rPr lang="pl-PL" sz="1200" dirty="0" smtClean="0"/>
              <a:t>• Nieprzystosowanie wizji do realiów sytuacji. Dotyczy to w szczególności kreowania wizji, która nie zawiera w sobie potrzeb pracowników, którzy mają ją realizować. Gdy wizja nie jest zakotwiczona w rzeczywistości i nie bierze pod uwagę wymiaru otoczenia i samej organizacji, najprawdopodobniej zespół  nie będzie się z nią identyfikować. </a:t>
            </a:r>
          </a:p>
          <a:p>
            <a:r>
              <a:rPr lang="pl-PL" sz="1200" dirty="0" smtClean="0"/>
              <a:t>• Traktowanie wizji jako gotowego rozwiązania na wszelkie pojawiające się w organizacji trudności. Jest to szczególnie widoczne, gdy nierealistyczne oczekiwania zderzają się z zarządzaniem strategicznym, czy obszarem możliwości technologicznych organizacji.</a:t>
            </a:r>
          </a:p>
          <a:p>
            <a:r>
              <a:rPr lang="pl-PL" sz="1200" dirty="0" smtClean="0"/>
              <a:t> • Zbyt konkretna wizja. Polega ona na utożsamianiu jej z określoną w sztywnych ramach czasowych strategią organizacji. Jest to szczególnie widoczne w procesie konstruowania wizji przez analitycznie myślących kierowników, co prowadzi raczej do powstania planu. </a:t>
            </a:r>
          </a:p>
          <a:p>
            <a:r>
              <a:rPr lang="pl-PL" sz="1200" dirty="0" smtClean="0"/>
              <a:t>• Zbyt abstrakcyjna wizja. Niemożność pogodzenia idealnej przyszłości z teraźniejszością prowadzi do trudności w identyfikowaniu się pracowników z wizją i w konsekwencji do ignorowania jej. </a:t>
            </a:r>
          </a:p>
          <a:p>
            <a:r>
              <a:rPr lang="pl-PL" sz="1200" dirty="0" smtClean="0"/>
              <a:t>• Mało kreatywna wizja. Przyczyną niepowodzeń we wdrażaniu wizji jest też brak procesów kreatywnego myślenia przy jej tworzeniu, co grozi schematyzmem i odwzorowywaniem  już istniejących rozwiązań. </a:t>
            </a:r>
          </a:p>
          <a:p>
            <a:r>
              <a:rPr lang="pl-PL" sz="1200" dirty="0" smtClean="0"/>
              <a:t>• Nieodpowiedni poziom organizacyjny zaangażowany w proces kreowania wizji. Jeżeli wizja jest wytworem wyłącznie naczelnego kierownictwa, pracownikom może być trudno zidentyfikować się z jej treścią. Warto więc już na etapie tworzenia wizji pomyśleć o partycypacji pracowników. </a:t>
            </a:r>
          </a:p>
          <a:p>
            <a:r>
              <a:rPr lang="pl-PL" sz="1200" dirty="0" smtClean="0"/>
              <a:t>• „Pełzające” wdrożenie wizji. Mimo tego, że wizja obejmuje obraz przyszłości, jej wdrożenie nie może być niejasno rozłożone w czasie. </a:t>
            </a:r>
          </a:p>
          <a:p>
            <a:endParaRPr lang="pl-PL" sz="1200" dirty="0" smtClean="0"/>
          </a:p>
          <a:p>
            <a:pPr algn="just"/>
            <a:r>
              <a:rPr lang="pl-PL" sz="1200" dirty="0" smtClean="0"/>
              <a:t>Warto wyznaczyć punkty kontrolne, które będą pomagały w terminowym wprowadzeniu wizji w życie. </a:t>
            </a:r>
          </a:p>
          <a:p>
            <a:pPr algn="just"/>
            <a:r>
              <a:rPr lang="pl-PL" sz="1200" dirty="0" smtClean="0"/>
              <a:t>W nowoczesnym zarządzaniu mówi się już nie tylko o tworzeniu wizji, ale o wizjonerstwie. Termin ten – </a:t>
            </a:r>
            <a:r>
              <a:rPr lang="pl-PL" sz="1200" dirty="0" err="1" smtClean="0"/>
              <a:t>visioning</a:t>
            </a:r>
            <a:r>
              <a:rPr lang="pl-PL" sz="1200" dirty="0" smtClean="0"/>
              <a:t> (wizjonerstwo) pochodzi z połączenia pojęć </a:t>
            </a:r>
            <a:r>
              <a:rPr lang="pl-PL" sz="1200" dirty="0" err="1" smtClean="0"/>
              <a:t>vision</a:t>
            </a:r>
            <a:r>
              <a:rPr lang="pl-PL" sz="1200" dirty="0" smtClean="0"/>
              <a:t> (wizja) i </a:t>
            </a:r>
            <a:r>
              <a:rPr lang="pl-PL" sz="1200" dirty="0" err="1" smtClean="0"/>
              <a:t>planning</a:t>
            </a:r>
            <a:r>
              <a:rPr lang="pl-PL" sz="1200" dirty="0" smtClean="0"/>
              <a:t> (planowanie). Pozwala ono tworzyć obrazy przyszłości organizacji oraz stosownie do nich planować jej działalność i kierunki rozwoju, a więc w pewien sposób kreować przyszłość tej organizacji. Wizjonerstwo w przedsiębiorstwie obejmuje cztery podstawowe elementy: misję, wizję, kluczowe wartości i kompetencje oraz planowanie strategiczne.</a:t>
            </a:r>
            <a:endParaRPr lang="pl-PL"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99592" y="1772816"/>
            <a:ext cx="7200800" cy="2308324"/>
          </a:xfrm>
          <a:prstGeom prst="rect">
            <a:avLst/>
          </a:prstGeom>
        </p:spPr>
        <p:txBody>
          <a:bodyPr wrap="square">
            <a:spAutoFit/>
          </a:bodyPr>
          <a:lstStyle/>
          <a:p>
            <a:pPr algn="just"/>
            <a:r>
              <a:rPr lang="pl-PL" dirty="0" smtClean="0"/>
              <a:t>Ciekawą koncepcją, przydatną przy wypracowaniu długoterminowej wizji jest </a:t>
            </a:r>
            <a:r>
              <a:rPr lang="pl-PL" i="1" dirty="0" err="1" smtClean="0"/>
              <a:t>foresight</a:t>
            </a:r>
            <a:r>
              <a:rPr lang="pl-PL" dirty="0" smtClean="0"/>
              <a:t>. Termin ten oznacza prognozowanie, kształtowanie</a:t>
            </a:r>
            <a:br>
              <a:rPr lang="pl-PL" dirty="0" smtClean="0"/>
            </a:br>
            <a:r>
              <a:rPr lang="pl-PL" dirty="0" smtClean="0"/>
              <a:t>przyszłości. Odnosi się do wyboru kierunków (dziedzin, obszarów) rozwoju</a:t>
            </a:r>
            <a:br>
              <a:rPr lang="pl-PL" dirty="0" smtClean="0"/>
            </a:br>
            <a:r>
              <a:rPr lang="pl-PL" dirty="0" smtClean="0"/>
              <a:t>w relacji: rynek – technika. Obecnie głównym celem </a:t>
            </a:r>
            <a:r>
              <a:rPr lang="pl-PL" dirty="0" err="1" smtClean="0"/>
              <a:t>foresightu</a:t>
            </a:r>
            <a:r>
              <a:rPr lang="pl-PL" dirty="0" smtClean="0"/>
              <a:t> staje się</a:t>
            </a:r>
            <a:br>
              <a:rPr lang="pl-PL" dirty="0" smtClean="0"/>
            </a:br>
            <a:r>
              <a:rPr lang="pl-PL" dirty="0" smtClean="0"/>
              <a:t>identyfikacja strategicznych szans rynkowych i technicznych, które będą</a:t>
            </a:r>
            <a:br>
              <a:rPr lang="pl-PL" dirty="0" smtClean="0"/>
            </a:br>
            <a:r>
              <a:rPr lang="pl-PL" dirty="0" smtClean="0"/>
              <a:t>możliwe do osiągnięcia w płaszczyźnie konkurencyjności w dłuższej perspektywie. </a:t>
            </a:r>
            <a:r>
              <a:rPr lang="pl-PL" dirty="0" err="1" smtClean="0"/>
              <a:t>Foresight</a:t>
            </a:r>
            <a:r>
              <a:rPr lang="pl-PL" dirty="0" smtClean="0"/>
              <a:t> zalicza się do grupy studiów nad  przyszłością.</a:t>
            </a:r>
            <a:br>
              <a:rPr lang="pl-PL" dirty="0" smtClean="0"/>
            </a:br>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Wnioski</a:t>
            </a:r>
            <a:br>
              <a:rPr lang="pl-PL" dirty="0" smtClean="0"/>
            </a:br>
            <a:r>
              <a:rPr lang="pl-PL" dirty="0" smtClean="0"/>
              <a:t> </a:t>
            </a:r>
            <a:endParaRPr lang="pl-PL" dirty="0"/>
          </a:p>
        </p:txBody>
      </p:sp>
      <p:sp>
        <p:nvSpPr>
          <p:cNvPr id="3" name="Prostokąt 2"/>
          <p:cNvSpPr/>
          <p:nvPr/>
        </p:nvSpPr>
        <p:spPr>
          <a:xfrm>
            <a:off x="899592" y="751344"/>
            <a:ext cx="7272808" cy="4801314"/>
          </a:xfrm>
          <a:prstGeom prst="rect">
            <a:avLst/>
          </a:prstGeom>
        </p:spPr>
        <p:txBody>
          <a:bodyPr wrap="square">
            <a:spAutoFit/>
          </a:bodyPr>
          <a:lstStyle/>
          <a:p>
            <a:endParaRPr lang="pl-PL" dirty="0" smtClean="0"/>
          </a:p>
          <a:p>
            <a:endParaRPr lang="pl-PL" dirty="0" smtClean="0"/>
          </a:p>
          <a:p>
            <a:endParaRPr lang="pl-PL" dirty="0" smtClean="0"/>
          </a:p>
          <a:p>
            <a:pPr algn="just"/>
            <a:r>
              <a:rPr lang="pl-PL" dirty="0" smtClean="0"/>
              <a:t>Zarządzający organizacjami powinni  stworzyć z  misji i wizji organizacji najlepszy z możliwych zbiór założeń na temat przyszłości organizacji. Posiadanie takiego zbioru   daje możliwość  wglądu w przyszłość organizacji, szybciej niż zrobi to konkurencja.</a:t>
            </a:r>
          </a:p>
          <a:p>
            <a:pPr algn="just"/>
            <a:r>
              <a:rPr lang="pl-PL" dirty="0" smtClean="0"/>
              <a:t>Po utworzeniu  lub zmianie misji i wizji należy ustalić główne cele</a:t>
            </a:r>
            <a:br>
              <a:rPr lang="pl-PL" dirty="0" smtClean="0"/>
            </a:br>
            <a:r>
              <a:rPr lang="pl-PL" dirty="0" smtClean="0"/>
              <a:t>przedsiębiorstwa, które muszą być zgodne zarówno z misją, jak i z wizją. Cele  są  konkretyzacją wizji i misji, ponieważ odnoszą się do rzeczywistości ekonomicznej i organizacyjnej firmy oraz określonego przedziału czasu, jak również określają pewne mierzalne stany tej rzeczywistości, które powinny być osiągnięte </a:t>
            </a:r>
          </a:p>
          <a:p>
            <a:endParaRPr lang="pl-PL" dirty="0" smtClean="0"/>
          </a:p>
          <a:p>
            <a:endParaRPr lang="pl-PL" dirty="0" smtClean="0"/>
          </a:p>
          <a:p>
            <a:r>
              <a:rPr lang="pl-PL" dirty="0" smtClean="0"/>
              <a:t/>
            </a:r>
            <a:br>
              <a:rPr lang="pl-PL" dirty="0" smtClean="0"/>
            </a:b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t>
            </a:r>
            <a:br>
              <a:rPr lang="pl-PL" dirty="0" smtClean="0"/>
            </a:br>
            <a:r>
              <a:rPr lang="pl-PL" dirty="0" smtClean="0"/>
              <a:t>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sz="2000" smtClean="0"/>
              <a:t> </a:t>
            </a:r>
            <a:r>
              <a:rPr lang="pl-PL" sz="3600" smtClean="0"/>
              <a:t>Literatura:</a:t>
            </a:r>
            <a:br>
              <a:rPr lang="pl-PL" sz="3600" smtClean="0"/>
            </a:br>
            <a:r>
              <a:rPr lang="pl-PL" sz="2000" dirty="0" err="1" smtClean="0"/>
              <a:t>Abell</a:t>
            </a:r>
            <a:r>
              <a:rPr lang="pl-PL" sz="2000" dirty="0" smtClean="0"/>
              <a:t>, </a:t>
            </a:r>
            <a:r>
              <a:rPr lang="pl-PL" sz="2000" i="1" dirty="0" smtClean="0"/>
              <a:t>Dualizm w zarz</a:t>
            </a:r>
            <a:r>
              <a:rPr lang="pl-PL" sz="2000" dirty="0" smtClean="0"/>
              <a:t>ą</a:t>
            </a:r>
            <a:r>
              <a:rPr lang="pl-PL" sz="2000" i="1" dirty="0" smtClean="0"/>
              <a:t>dzaniu</a:t>
            </a:r>
            <a:r>
              <a:rPr lang="pl-PL" sz="2000" dirty="0" smtClean="0"/>
              <a:t>, </a:t>
            </a:r>
            <a:r>
              <a:rPr lang="pl-PL" sz="2000" dirty="0" err="1" smtClean="0"/>
              <a:t>Poltext</a:t>
            </a:r>
            <a:r>
              <a:rPr lang="pl-PL" sz="2000" dirty="0" smtClean="0"/>
              <a:t>, </a:t>
            </a:r>
            <a:br>
              <a:rPr lang="pl-PL" sz="2000" dirty="0" smtClean="0"/>
            </a:br>
            <a:r>
              <a:rPr lang="pl-PL" sz="2000" dirty="0" smtClean="0"/>
              <a:t> </a:t>
            </a:r>
            <a:r>
              <a:rPr lang="pl-PL" sz="2200" dirty="0" err="1" smtClean="0"/>
              <a:t>Antoszkiewicz</a:t>
            </a:r>
            <a:r>
              <a:rPr lang="pl-PL" sz="2200" dirty="0" smtClean="0"/>
              <a:t> J. , Pawlak Z. , Techniki menedżerskie</a:t>
            </a:r>
            <a:br>
              <a:rPr lang="pl-PL" sz="2200" dirty="0" smtClean="0"/>
            </a:br>
            <a:r>
              <a:rPr lang="pl-PL" sz="2200" dirty="0" smtClean="0"/>
              <a:t>de Wit B., Meyer, Synteza strategii</a:t>
            </a:r>
            <a:r>
              <a:rPr lang="pl-PL" sz="2000" dirty="0" smtClean="0"/>
              <a:t>  </a:t>
            </a:r>
            <a:br>
              <a:rPr lang="pl-PL" sz="2000" dirty="0" smtClean="0"/>
            </a:br>
            <a:r>
              <a:rPr lang="pl-PL" sz="2000" dirty="0" err="1" smtClean="0"/>
              <a:t>Dwojacki</a:t>
            </a:r>
            <a:r>
              <a:rPr lang="pl-PL" sz="2000" dirty="0" smtClean="0"/>
              <a:t> P. , </a:t>
            </a:r>
            <a:r>
              <a:rPr lang="pl-PL" sz="2000" i="1" dirty="0" smtClean="0"/>
              <a:t>Misja</a:t>
            </a:r>
            <a:r>
              <a:rPr lang="pl-PL" sz="2000" dirty="0" smtClean="0"/>
              <a:t>, Przegląd Organizacji 10/1995,</a:t>
            </a:r>
            <a:br>
              <a:rPr lang="pl-PL" sz="2000" dirty="0" smtClean="0"/>
            </a:br>
            <a:r>
              <a:rPr lang="pl-PL" sz="2000" dirty="0" smtClean="0"/>
              <a:t> </a:t>
            </a:r>
            <a:r>
              <a:rPr lang="pl-PL" sz="2200" dirty="0" smtClean="0"/>
              <a:t>Limański A., Śliwińska K., </a:t>
            </a:r>
            <a:r>
              <a:rPr lang="pl-PL" sz="2200" i="1" dirty="0" smtClean="0"/>
              <a:t>Marketing</a:t>
            </a:r>
            <a:br>
              <a:rPr lang="pl-PL" sz="2200" i="1" dirty="0" smtClean="0"/>
            </a:br>
            <a:r>
              <a:rPr lang="pl-PL" sz="2200" dirty="0" smtClean="0"/>
              <a:t> </a:t>
            </a:r>
            <a:r>
              <a:rPr lang="pl-PL" sz="2200" dirty="0" err="1" smtClean="0"/>
              <a:t>Obłój</a:t>
            </a:r>
            <a:r>
              <a:rPr lang="pl-PL" sz="2200" dirty="0" smtClean="0"/>
              <a:t> K., Strategia organizacji </a:t>
            </a:r>
            <a:br>
              <a:rPr lang="pl-PL" sz="2200" dirty="0" smtClean="0"/>
            </a:br>
            <a:r>
              <a:rPr lang="pl-PL" sz="2200" dirty="0" err="1" smtClean="0"/>
              <a:t>Penc-Pietrzak</a:t>
            </a:r>
            <a:r>
              <a:rPr lang="pl-PL" sz="2200" dirty="0" smtClean="0"/>
              <a:t> I. , Stosowanie metod analizy strategicznej w planowaniu </a:t>
            </a:r>
            <a:r>
              <a:rPr lang="pl-PL" sz="2200" dirty="0" err="1" smtClean="0"/>
              <a:t>strategicznycm</a:t>
            </a:r>
            <a:r>
              <a:rPr lang="pl-PL" sz="2200" dirty="0" smtClean="0"/>
              <a:t> przez duże polskie przedsiębiorstwa</a:t>
            </a:r>
            <a:r>
              <a:rPr lang="pl-PL" sz="2000" dirty="0" smtClean="0"/>
              <a:t/>
            </a:r>
            <a:br>
              <a:rPr lang="pl-PL" sz="2000" dirty="0" smtClean="0"/>
            </a:br>
            <a:r>
              <a:rPr lang="pl-PL" sz="2000" dirty="0" smtClean="0"/>
              <a:t> </a:t>
            </a:r>
            <a:r>
              <a:rPr lang="pl-PL" sz="2000" dirty="0" err="1" smtClean="0"/>
              <a:t>Senge</a:t>
            </a:r>
            <a:r>
              <a:rPr lang="pl-PL" sz="2000" dirty="0" smtClean="0"/>
              <a:t> M., P., </a:t>
            </a:r>
            <a:r>
              <a:rPr lang="pl-PL" sz="2000" i="1" dirty="0" smtClean="0"/>
              <a:t>Pi</a:t>
            </a:r>
            <a:r>
              <a:rPr lang="pl-PL" sz="2000" dirty="0" smtClean="0"/>
              <a:t>ą</a:t>
            </a:r>
            <a:r>
              <a:rPr lang="pl-PL" sz="2000" i="1" dirty="0" smtClean="0"/>
              <a:t>ta dyscyplina</a:t>
            </a:r>
            <a:r>
              <a:rPr lang="pl-PL" sz="2000" dirty="0" smtClean="0"/>
              <a:t/>
            </a:r>
            <a:br>
              <a:rPr lang="pl-PL" sz="2000" dirty="0" smtClean="0"/>
            </a:br>
            <a:r>
              <a:rPr lang="pl-PL" sz="2000" dirty="0" smtClean="0"/>
              <a:t> Zarębska A., </a:t>
            </a:r>
            <a:r>
              <a:rPr lang="pl-PL" sz="2000" i="1" dirty="0" smtClean="0"/>
              <a:t>Wizja – po</a:t>
            </a:r>
            <a:r>
              <a:rPr lang="pl-PL" sz="2000" dirty="0" smtClean="0"/>
              <a:t>żą</a:t>
            </a:r>
            <a:r>
              <a:rPr lang="pl-PL" sz="2000" i="1" dirty="0" smtClean="0"/>
              <a:t>dana to</a:t>
            </a:r>
            <a:r>
              <a:rPr lang="pl-PL" sz="2000" dirty="0" smtClean="0"/>
              <a:t>ż</a:t>
            </a:r>
            <a:r>
              <a:rPr lang="pl-PL" sz="2000" i="1" dirty="0" smtClean="0"/>
              <a:t>samo</a:t>
            </a:r>
            <a:r>
              <a:rPr lang="pl-PL" sz="2000" dirty="0" smtClean="0"/>
              <a:t>ść </a:t>
            </a:r>
            <a:r>
              <a:rPr lang="pl-PL" sz="2000" i="1" dirty="0" smtClean="0"/>
              <a:t>przedsi</a:t>
            </a:r>
            <a:r>
              <a:rPr lang="pl-PL" sz="2000" dirty="0" smtClean="0"/>
              <a:t>ę</a:t>
            </a:r>
            <a:r>
              <a:rPr lang="pl-PL" sz="2000" i="1" dirty="0" smtClean="0"/>
              <a:t>biorstwa</a:t>
            </a:r>
            <a:r>
              <a:rPr lang="pl-PL" sz="2000" dirty="0" smtClean="0"/>
              <a:t>, Ekonomika i Organizacja</a:t>
            </a:r>
            <a:br>
              <a:rPr lang="pl-PL" sz="2000" dirty="0" smtClean="0"/>
            </a:br>
            <a:r>
              <a:rPr lang="pl-PL" sz="2000" dirty="0" smtClean="0"/>
              <a:t>Przedsiębiorstwa </a:t>
            </a:r>
            <a:br>
              <a:rPr lang="pl-PL" sz="2000" dirty="0" smtClean="0"/>
            </a:br>
            <a:r>
              <a:rPr lang="pl-PL" sz="2200" dirty="0" smtClean="0"/>
              <a:t>Zelek A., Zarządzanie strategiczne </a:t>
            </a:r>
            <a:br>
              <a:rPr lang="pl-PL" sz="2200" dirty="0" smtClean="0"/>
            </a:br>
            <a:r>
              <a:rPr lang="pl-PL" sz="2200" dirty="0" err="1" smtClean="0"/>
              <a:t>Zbiegień-Maciąg</a:t>
            </a:r>
            <a:r>
              <a:rPr lang="pl-PL" sz="2200" dirty="0" smtClean="0"/>
              <a:t> L., </a:t>
            </a:r>
            <a:r>
              <a:rPr lang="pl-PL" sz="2200" i="1" dirty="0" smtClean="0"/>
              <a:t>Kultura organizacji</a:t>
            </a:r>
            <a:r>
              <a:rPr lang="pl-PL" sz="2000" dirty="0" smtClean="0"/>
              <a:t> </a:t>
            </a:r>
            <a:br>
              <a:rPr lang="pl-PL" sz="2000" dirty="0" smtClean="0"/>
            </a:br>
            <a:r>
              <a:rPr lang="pl-PL" sz="2000" dirty="0" smtClean="0"/>
              <a:t>Żurawik B., Żurawik W., </a:t>
            </a:r>
            <a:r>
              <a:rPr lang="pl-PL" sz="2000" i="1" dirty="0" smtClean="0"/>
              <a:t>Zarz</a:t>
            </a:r>
            <a:r>
              <a:rPr lang="pl-PL" sz="2000" dirty="0" smtClean="0"/>
              <a:t>ą</a:t>
            </a:r>
            <a:r>
              <a:rPr lang="pl-PL" sz="2000" i="1" dirty="0" smtClean="0"/>
              <a:t>dzanie marketingiem w przedsi</a:t>
            </a:r>
            <a:r>
              <a:rPr lang="pl-PL" sz="2000" dirty="0" smtClean="0"/>
              <a:t>ę</a:t>
            </a:r>
            <a:r>
              <a:rPr lang="pl-PL" sz="2000" i="1" dirty="0" smtClean="0"/>
              <a:t>biorstwie</a:t>
            </a:r>
            <a:r>
              <a:rPr lang="pl-PL" sz="2000" dirty="0" smtClean="0"/>
              <a:t> </a:t>
            </a:r>
            <a:r>
              <a:rPr lang="pl-PL" sz="2200" dirty="0" smtClean="0"/>
              <a:t/>
            </a:r>
            <a:br>
              <a:rPr lang="pl-PL" sz="2200" dirty="0" smtClean="0"/>
            </a:br>
            <a:r>
              <a:rPr lang="pl-PL" sz="2800" dirty="0" smtClean="0"/>
              <a:t/>
            </a:r>
            <a:br>
              <a:rPr lang="pl-PL" sz="2800" dirty="0" smtClean="0"/>
            </a:br>
            <a:endParaRPr lang="pl-PL" sz="3100" dirty="0"/>
          </a:p>
        </p:txBody>
      </p:sp>
      <p:sp>
        <p:nvSpPr>
          <p:cNvPr id="3" name="Prostokąt 2"/>
          <p:cNvSpPr/>
          <p:nvPr/>
        </p:nvSpPr>
        <p:spPr>
          <a:xfrm>
            <a:off x="2286000" y="2967335"/>
            <a:ext cx="4572000" cy="646331"/>
          </a:xfrm>
          <a:prstGeom prst="rect">
            <a:avLst/>
          </a:prstGeom>
        </p:spPr>
        <p:txBody>
          <a:bodyPr>
            <a:spAutoFit/>
          </a:bodyPr>
          <a:lstStyle/>
          <a:p>
            <a:r>
              <a:rPr lang="pl-PL" dirty="0" smtClean="0"/>
              <a:t/>
            </a:r>
            <a:br>
              <a:rPr lang="pl-PL" dirty="0" smtClean="0"/>
            </a:br>
            <a:endParaRPr lang="pl-PL" dirty="0"/>
          </a:p>
        </p:txBody>
      </p:sp>
      <p:sp>
        <p:nvSpPr>
          <p:cNvPr id="4" name="Prostokąt 3"/>
          <p:cNvSpPr/>
          <p:nvPr/>
        </p:nvSpPr>
        <p:spPr>
          <a:xfrm>
            <a:off x="2286000" y="2967335"/>
            <a:ext cx="4572000" cy="646331"/>
          </a:xfrm>
          <a:prstGeom prst="rect">
            <a:avLst/>
          </a:prstGeom>
        </p:spPr>
        <p:txBody>
          <a:bodyPr>
            <a:spAutoFit/>
          </a:bodyPr>
          <a:lstStyle/>
          <a:p>
            <a:r>
              <a:rPr lang="pl-PL" dirty="0" smtClean="0"/>
              <a:t> </a:t>
            </a:r>
            <a:br>
              <a:rPr lang="pl-PL" dirty="0" smtClean="0"/>
            </a:br>
            <a:endParaRPr lang="pl-PL" dirty="0"/>
          </a:p>
        </p:txBody>
      </p:sp>
      <p:sp>
        <p:nvSpPr>
          <p:cNvPr id="5" name="Prostokąt 4"/>
          <p:cNvSpPr/>
          <p:nvPr/>
        </p:nvSpPr>
        <p:spPr>
          <a:xfrm>
            <a:off x="2286000" y="2967335"/>
            <a:ext cx="4572000" cy="646331"/>
          </a:xfrm>
          <a:prstGeom prst="rect">
            <a:avLst/>
          </a:prstGeom>
        </p:spPr>
        <p:txBody>
          <a:bodyPr>
            <a:spAutoFit/>
          </a:bodyPr>
          <a:lstStyle/>
          <a:p>
            <a:r>
              <a:rPr lang="pl-PL" dirty="0" smtClean="0"/>
              <a:t/>
            </a:r>
            <a:br>
              <a:rPr lang="pl-PL" dirty="0" smtClean="0"/>
            </a:br>
            <a:endParaRPr lang="pl-PL" dirty="0"/>
          </a:p>
        </p:txBody>
      </p:sp>
      <p:sp>
        <p:nvSpPr>
          <p:cNvPr id="6" name="Prostokąt 5"/>
          <p:cNvSpPr/>
          <p:nvPr/>
        </p:nvSpPr>
        <p:spPr>
          <a:xfrm>
            <a:off x="2286000" y="2967335"/>
            <a:ext cx="4572000" cy="646331"/>
          </a:xfrm>
          <a:prstGeom prst="rect">
            <a:avLst/>
          </a:prstGeom>
        </p:spPr>
        <p:txBody>
          <a:bodyPr>
            <a:spAutoFit/>
          </a:bodyPr>
          <a:lstStyle/>
          <a:p>
            <a:r>
              <a:rPr lang="pl-PL" dirty="0" smtClean="0"/>
              <a:t/>
            </a:r>
            <a:br>
              <a:rPr lang="pl-PL" dirty="0" smtClean="0"/>
            </a:br>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Pytania kontrolne</a:t>
            </a:r>
            <a:endParaRPr lang="pl-PL" dirty="0"/>
          </a:p>
        </p:txBody>
      </p:sp>
      <p:sp>
        <p:nvSpPr>
          <p:cNvPr id="3" name="Symbol zastępczy zawartości 2"/>
          <p:cNvSpPr>
            <a:spLocks noGrp="1"/>
          </p:cNvSpPr>
          <p:nvPr>
            <p:ph idx="1"/>
          </p:nvPr>
        </p:nvSpPr>
        <p:spPr/>
        <p:txBody>
          <a:bodyPr/>
          <a:lstStyle/>
          <a:p>
            <a:r>
              <a:rPr lang="pl-PL" dirty="0" smtClean="0"/>
              <a:t>1. Przedstaw pojęcie misi i wizji organizacji</a:t>
            </a:r>
          </a:p>
          <a:p>
            <a:r>
              <a:rPr lang="pl-PL" dirty="0" smtClean="0"/>
              <a:t>2. Jakie funkcje spełnia misja organizacji?</a:t>
            </a:r>
          </a:p>
          <a:p>
            <a:r>
              <a:rPr lang="pl-PL" dirty="0" smtClean="0"/>
              <a:t>3. Dlaczego wizja jest przydatna w procesie wprowadzania zmian w organizacji?</a:t>
            </a:r>
          </a:p>
          <a:p>
            <a:r>
              <a:rPr lang="pl-PL" dirty="0" smtClean="0"/>
              <a:t>4. Wskaż najczęstsze przyczyny niepowodzeń przy </a:t>
            </a:r>
            <a:r>
              <a:rPr lang="pl-PL" smtClean="0"/>
              <a:t>zarządzaniu  wizją</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Spis treści </a:t>
            </a:r>
            <a:endParaRPr lang="pl-PL" dirty="0"/>
          </a:p>
        </p:txBody>
      </p:sp>
      <p:sp>
        <p:nvSpPr>
          <p:cNvPr id="3" name="Symbol zastępczy zawartości 2"/>
          <p:cNvSpPr>
            <a:spLocks noGrp="1"/>
          </p:cNvSpPr>
          <p:nvPr>
            <p:ph idx="1"/>
          </p:nvPr>
        </p:nvSpPr>
        <p:spPr/>
        <p:txBody>
          <a:bodyPr/>
          <a:lstStyle/>
          <a:p>
            <a:r>
              <a:rPr lang="pl-PL" dirty="0" smtClean="0"/>
              <a:t>1.  Misja organizacji-pojęcie, cechy, elementy, funkcje</a:t>
            </a:r>
          </a:p>
          <a:p>
            <a:r>
              <a:rPr lang="pl-PL" dirty="0" smtClean="0"/>
              <a:t>2. Charakterystyka wizji przyszłości </a:t>
            </a:r>
          </a:p>
          <a:p>
            <a:r>
              <a:rPr lang="pl-PL" dirty="0" smtClean="0"/>
              <a:t>3. Założenia wizji przyszłości</a:t>
            </a:r>
          </a:p>
          <a:p>
            <a:r>
              <a:rPr lang="pl-PL" dirty="0" smtClean="0"/>
              <a:t>4. Wnioski końcowe</a:t>
            </a: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899592" y="197346"/>
            <a:ext cx="6984776" cy="5509200"/>
          </a:xfrm>
          <a:prstGeom prst="rect">
            <a:avLst/>
          </a:prstGeom>
        </p:spPr>
        <p:txBody>
          <a:bodyPr wrap="square">
            <a:spAutoFit/>
          </a:bodyPr>
          <a:lstStyle/>
          <a:p>
            <a:pPr algn="just"/>
            <a:r>
              <a:rPr lang="pl-PL" dirty="0" smtClean="0"/>
              <a:t>                                                        </a:t>
            </a:r>
            <a:r>
              <a:rPr lang="pl-PL" sz="2800" dirty="0" smtClean="0"/>
              <a:t>Wprowadzenie</a:t>
            </a:r>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a:p>
            <a:pPr algn="just"/>
            <a:r>
              <a:rPr lang="pl-PL" dirty="0" smtClean="0"/>
              <a:t>Niezwykle ważnymi elementami planowania strategicznego, bezpośrednio wpływającymi na formułowanie strategii, są misja, wizja oraz cele strategiczne przedsiębiorstwa. Pozwalają  na wybór terenu gry biznesowej  i sposobu wygrywania.  </a:t>
            </a:r>
          </a:p>
          <a:p>
            <a:pPr algn="just"/>
            <a:r>
              <a:rPr lang="pl-PL" dirty="0" smtClean="0"/>
              <a:t> Opracowanie misji i wizji jest niezbędne zarówno z punktu widzenia procesu zarządzania strategicznego realizowanego wewnątrz firmy, jak i postrzegania i oceny działań przedsiębiorstwa przez podmioty zewnętrzne. </a:t>
            </a:r>
          </a:p>
          <a:p>
            <a:pPr algn="just"/>
            <a:r>
              <a:rPr lang="pl-PL" dirty="0" smtClean="0"/>
              <a:t>Zarządzanie przez misję i wizję organizacji staje się jedną z </a:t>
            </a:r>
            <a:r>
              <a:rPr lang="pl-PL" smtClean="0"/>
              <a:t>ciekawszych i bardziej </a:t>
            </a:r>
            <a:r>
              <a:rPr lang="pl-PL" dirty="0" smtClean="0"/>
              <a:t>znaczących  współczesnych koncepcji zarządzania organizacją. </a:t>
            </a:r>
            <a:endParaRPr lang="pl-P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2333638"/>
            <a:ext cx="9762609" cy="512448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000" b="0" i="0" u="none" strike="noStrike" cap="none" normalizeH="0" baseline="0" dirty="0" smtClean="0">
                <a:ln>
                  <a:noFill/>
                </a:ln>
                <a:solidFill>
                  <a:srgbClr val="4D4D4D"/>
                </a:solidFill>
                <a:effectLst/>
                <a:latin typeface="Museo Sans 300 regular"/>
                <a:cs typeface="Arial" pitchFamily="34" charset="0"/>
              </a:rPr>
              <a:t>  </a:t>
            </a:r>
            <a:r>
              <a:rPr kumimoji="0" lang="pl-PL" sz="12700" b="0" i="1" u="none" strike="noStrike" cap="none" normalizeH="0" baseline="0" dirty="0" smtClean="0">
                <a:ln>
                  <a:noFill/>
                </a:ln>
                <a:solidFill>
                  <a:srgbClr val="4D4D4D"/>
                </a:solidFill>
                <a:effectLst/>
                <a:latin typeface="Museo Sans 300 regular"/>
                <a:cs typeface="Arial" pitchFamily="34" charset="0"/>
              </a:rPr>
              <a:t>„</a:t>
            </a:r>
          </a:p>
          <a:p>
            <a:pPr lvl="0" fontAlgn="base">
              <a:spcBef>
                <a:spcPct val="0"/>
              </a:spcBef>
              <a:spcAft>
                <a:spcPct val="0"/>
              </a:spcAft>
            </a:pPr>
            <a:r>
              <a:rPr lang="pl-PL" sz="12700" i="1" dirty="0" smtClean="0">
                <a:solidFill>
                  <a:srgbClr val="4D4D4D"/>
                </a:solidFill>
                <a:latin typeface="Museo Sans 300 regular"/>
                <a:cs typeface="Arial" pitchFamily="34" charset="0"/>
              </a:rPr>
              <a:t>     </a:t>
            </a:r>
            <a:r>
              <a:rPr kumimoji="0" lang="pl-PL" sz="900" b="0" i="1" u="none" strike="noStrike" cap="none" normalizeH="0" baseline="0" dirty="0" smtClean="0">
                <a:ln>
                  <a:noFill/>
                </a:ln>
                <a:solidFill>
                  <a:srgbClr val="4D4D4D"/>
                </a:solidFill>
                <a:effectLst/>
                <a:latin typeface="Museo Sans 300 regular"/>
                <a:cs typeface="Arial" pitchFamily="34" charset="0"/>
              </a:rPr>
              <a:t>Skąd przyszliśmy? Kim jesteśmy? Dokąd idziemy?” Paul Gauguin — </a:t>
            </a:r>
            <a:r>
              <a:rPr kumimoji="0" lang="pl-PL" sz="900" b="0" i="1" u="none" strike="noStrike" cap="none" normalizeH="0" baseline="0" dirty="0" err="1" smtClean="0">
                <a:ln>
                  <a:noFill/>
                </a:ln>
                <a:solidFill>
                  <a:srgbClr val="4D4D4D"/>
                </a:solidFill>
                <a:effectLst/>
                <a:latin typeface="Museo Sans 300 regular"/>
                <a:cs typeface="Arial" pitchFamily="34" charset="0"/>
              </a:rPr>
              <a:t>Museum</a:t>
            </a:r>
            <a:r>
              <a:rPr kumimoji="0" lang="pl-PL" sz="900" b="0" i="1" u="none" strike="noStrike" cap="none" normalizeH="0" baseline="0" dirty="0" smtClean="0">
                <a:ln>
                  <a:noFill/>
                </a:ln>
                <a:solidFill>
                  <a:srgbClr val="4D4D4D"/>
                </a:solidFill>
                <a:effectLst/>
                <a:latin typeface="Museo Sans 300 regular"/>
                <a:cs typeface="Arial" pitchFamily="34" charset="0"/>
              </a:rPr>
              <a:t> of </a:t>
            </a:r>
            <a:r>
              <a:rPr kumimoji="0" lang="pl-PL" sz="900" b="0" i="1" u="none" strike="noStrike" cap="none" normalizeH="0" baseline="0" dirty="0" err="1" smtClean="0">
                <a:ln>
                  <a:noFill/>
                </a:ln>
                <a:solidFill>
                  <a:srgbClr val="4D4D4D"/>
                </a:solidFill>
                <a:effectLst/>
                <a:latin typeface="Museo Sans 300 regular"/>
                <a:cs typeface="Arial" pitchFamily="34" charset="0"/>
              </a:rPr>
              <a:t>Fine</a:t>
            </a:r>
            <a:r>
              <a:rPr kumimoji="0" lang="pl-PL" sz="900" b="0" i="1" u="none" strike="noStrike" cap="none" normalizeH="0" baseline="0" dirty="0" smtClean="0">
                <a:ln>
                  <a:noFill/>
                </a:ln>
                <a:solidFill>
                  <a:srgbClr val="4D4D4D"/>
                </a:solidFill>
                <a:effectLst/>
                <a:latin typeface="Museo Sans 300 regular"/>
                <a:cs typeface="Arial" pitchFamily="34" charset="0"/>
              </a:rPr>
              <a:t> Arts Boston</a:t>
            </a:r>
            <a:r>
              <a:rPr lang="pl-PL" sz="900" dirty="0" smtClean="0"/>
              <a:t> </a:t>
            </a:r>
          </a:p>
          <a:p>
            <a:pPr lvl="0" fontAlgn="base">
              <a:spcBef>
                <a:spcPct val="0"/>
              </a:spcBef>
              <a:spcAft>
                <a:spcPct val="0"/>
              </a:spcAft>
            </a:pPr>
            <a:r>
              <a:rPr lang="pl-PL" sz="900" dirty="0" smtClean="0"/>
              <a:t>Z listów Gauguina dowiadujemy się, że powinniśmy "czytać" obraz od prawej do lewej( od narodzin do śmierci), rozpoczynając od postaci śpiącego dziecka,  kończąc na postaci   oczekującej śmierci staruszki</a:t>
            </a:r>
          </a:p>
          <a:p>
            <a:pPr lvl="0" fontAlgn="base">
              <a:spcBef>
                <a:spcPct val="0"/>
              </a:spcBef>
              <a:spcAft>
                <a:spcPct val="0"/>
              </a:spcAft>
            </a:pPr>
            <a:r>
              <a:rPr lang="pl-PL" sz="900" dirty="0" smtClean="0"/>
              <a:t> Artysta napisał, że postacie rozmyślają nad fundamentalnymi  pytaniami o ludzką egzystencję, postawionymi w  tytule. </a:t>
            </a:r>
          </a:p>
          <a:p>
            <a:pPr lvl="0" fontAlgn="base">
              <a:spcBef>
                <a:spcPct val="0"/>
              </a:spcBef>
              <a:spcAft>
                <a:spcPct val="0"/>
              </a:spcAft>
            </a:pPr>
            <a:r>
              <a:rPr lang="pl-PL" sz="900" dirty="0" smtClean="0"/>
              <a:t>Niebieskie bóstwo symbolizuje wszystko co jest poza naszym światem. </a:t>
            </a:r>
          </a:p>
          <a:p>
            <a:pPr lvl="0" fontAlgn="base">
              <a:spcBef>
                <a:spcPct val="0"/>
              </a:spcBef>
              <a:spcAft>
                <a:spcPct val="0"/>
              </a:spcAft>
            </a:pPr>
            <a:r>
              <a:rPr lang="pl-PL" sz="900" dirty="0" smtClean="0"/>
              <a:t>Obraz jest wybitnym  przedstawieniem wizji ludzkiego bytu.</a:t>
            </a:r>
            <a:endParaRPr kumimoji="0" lang="pl-PL" sz="900" b="0" i="1" u="none" strike="noStrike" cap="none" normalizeH="0" baseline="0" dirty="0" smtClean="0">
              <a:ln>
                <a:noFill/>
              </a:ln>
              <a:solidFill>
                <a:srgbClr val="4D4D4D"/>
              </a:solidFill>
              <a:effectLst/>
              <a:latin typeface="Museo Sans 300 regular"/>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l-PL" sz="900" b="0" i="1" u="none" strike="noStrike" cap="none" normalizeH="0" baseline="0" dirty="0" smtClean="0">
                <a:ln>
                  <a:noFill/>
                </a:ln>
                <a:solidFill>
                  <a:srgbClr val="4D4D4D"/>
                </a:solidFill>
                <a:effectLst/>
                <a:latin typeface="Museo Sans 300 regular"/>
                <a:cs typeface="Arial" pitchFamily="34" charset="0"/>
              </a:rPr>
              <a:t/>
            </a:r>
            <a:br>
              <a:rPr kumimoji="0" lang="pl-PL" sz="900" b="0" i="1" u="none" strike="noStrike" cap="none" normalizeH="0" baseline="0" dirty="0" smtClean="0">
                <a:ln>
                  <a:noFill/>
                </a:ln>
                <a:solidFill>
                  <a:srgbClr val="4D4D4D"/>
                </a:solidFill>
                <a:effectLst/>
                <a:latin typeface="Museo Sans 300 regular"/>
                <a:cs typeface="Arial" pitchFamily="34" charset="0"/>
              </a:rPr>
            </a:br>
            <a:endParaRPr kumimoji="0" lang="pl-PL"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000" b="0" i="0" u="none" strike="noStrike" cap="none" normalizeH="0" baseline="0" dirty="0" smtClean="0">
                <a:ln>
                  <a:noFill/>
                </a:ln>
                <a:solidFill>
                  <a:srgbClr val="4D4D4D"/>
                </a:solidFill>
                <a:effectLst/>
                <a:latin typeface="Museo Sans 300 regular"/>
                <a:cs typeface="Arial" pitchFamily="34" charset="0"/>
              </a:rPr>
              <a:t/>
            </a:r>
            <a:br>
              <a:rPr kumimoji="0" lang="pl-PL" sz="1000" b="0" i="0" u="none" strike="noStrike" cap="none" normalizeH="0" baseline="0" dirty="0" smtClean="0">
                <a:ln>
                  <a:noFill/>
                </a:ln>
                <a:solidFill>
                  <a:srgbClr val="4D4D4D"/>
                </a:solidFill>
                <a:effectLst/>
                <a:latin typeface="Museo Sans 300 regular"/>
                <a:cs typeface="Arial" pitchFamily="34" charset="0"/>
              </a:rPr>
            </a:br>
            <a:endParaRPr kumimoji="0" lang="pl-PL" sz="1000" b="0" i="0" u="none" strike="noStrike" cap="none" normalizeH="0" baseline="0" dirty="0" smtClean="0">
              <a:ln>
                <a:noFill/>
              </a:ln>
              <a:solidFill>
                <a:srgbClr val="4D4D4D"/>
              </a:solidFill>
              <a:effectLst/>
              <a:latin typeface="Museo Sans 300 regular"/>
              <a:cs typeface="Arial" pitchFamily="34" charset="0"/>
            </a:endParaRPr>
          </a:p>
        </p:txBody>
      </p:sp>
      <p:pic>
        <p:nvPicPr>
          <p:cNvPr id="12290" name="Picture 2" descr="http://www.kopernik.org.pl/fileadmin/user_upload/PROJEKTY_SPECJALNE/droga_do_rzeczywistosci/Paul_Gauguin_-_D_ou_venons-nous.jpg"/>
          <p:cNvPicPr>
            <a:picLocks noChangeAspect="1" noChangeArrowheads="1"/>
          </p:cNvPicPr>
          <p:nvPr/>
        </p:nvPicPr>
        <p:blipFill>
          <a:blip r:embed="rId2" cstate="print"/>
          <a:srcRect/>
          <a:stretch>
            <a:fillRect/>
          </a:stretch>
        </p:blipFill>
        <p:spPr bwMode="auto">
          <a:xfrm>
            <a:off x="1907704" y="2636912"/>
            <a:ext cx="5334000" cy="20288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27584" y="-79653"/>
            <a:ext cx="7344816" cy="5878532"/>
          </a:xfrm>
          <a:prstGeom prst="rect">
            <a:avLst/>
          </a:prstGeom>
        </p:spPr>
        <p:txBody>
          <a:bodyPr wrap="square">
            <a:spAutoFit/>
          </a:bodyPr>
          <a:lstStyle/>
          <a:p>
            <a:r>
              <a:rPr lang="pl-PL" b="1" dirty="0" smtClean="0"/>
              <a:t>Charakterystyka misji organizacji</a:t>
            </a:r>
          </a:p>
          <a:p>
            <a:endParaRPr lang="pl-PL" dirty="0" smtClean="0"/>
          </a:p>
          <a:p>
            <a:pPr algn="just"/>
            <a:r>
              <a:rPr lang="pl-PL" sz="1200" dirty="0" smtClean="0"/>
              <a:t> Misja stanowi deklarację głównych celów przedsiębiorstwa i jednocześnie uzasadnienie racji jego istnienia. Prezentuje ona powód, dla którego organizacja została powołana do życia oraz podkreśla te cechy, które odróżniają ją od konkurentów. </a:t>
            </a:r>
          </a:p>
          <a:p>
            <a:pPr algn="just"/>
            <a:r>
              <a:rPr lang="pl-PL" sz="1200" dirty="0" smtClean="0"/>
              <a:t>Jest pewnego rodzaju </a:t>
            </a:r>
            <a:r>
              <a:rPr lang="pl-PL" sz="1400" b="1" dirty="0" smtClean="0"/>
              <a:t>wizytówką firmy </a:t>
            </a:r>
            <a:r>
              <a:rPr lang="pl-PL" sz="1200" dirty="0" smtClean="0"/>
              <a:t>na zewnątrz, jak również drogowskazem dla pracowników i kierownictwa. Stanowi „oś strategiczną” wyznaczającą kierunek dążeń przedsiębiorstwa w każdej jego jednostce organizacyjnej i na każdym poziomie zarządzania (Zelek). Pośrednio wskazuje także dziedziny, którymi przedsiębiorstwo ma się zajmować. Inaczej mówiąc, misja określa działania firmy w ramach wyznaczonych wartości, stanowiąc jej swoiste credo, zestaw wartości wyrażających specyficzną rolę firmy na rzecz otoczenia. Jest więc szczególnym zapisem interakcji przedsiębiorstwa i jego otoczenia. Misja jest także przedmiotem aspiracji, czyli trwałych dążeń organizacji, określonym zwykle w statucie jako zakres jej społecznie pożądanej działalności67. Jest to najbardziej syntetyczna prezentacja kierunku działań, punkt na horyzoncie potrzeb, na który ukierunkowane są działania prowadzące do rozwiązania problemów. Misja jest czymś bardziej konkretnym od wizji, a jej pojęcie wprowadzono w biznesie w celu podniesienia efektywności gospodarowania68 Zacznijmy od misji. Czyli od określenia tego po co? Jaki jest sens</a:t>
            </a:r>
            <a:r>
              <a:rPr lang="pl-PL" sz="1200" b="1" dirty="0" smtClean="0"/>
              <a:t>:</a:t>
            </a:r>
            <a:endParaRPr lang="pl-PL" sz="1200" dirty="0" smtClean="0"/>
          </a:p>
          <a:p>
            <a:endParaRPr lang="pl-PL" sz="1200" dirty="0" smtClean="0"/>
          </a:p>
          <a:p>
            <a:pPr algn="just"/>
            <a:r>
              <a:rPr lang="pl-PL" sz="1200" dirty="0" smtClean="0"/>
              <a:t> Można zauważyć, że misja jest sformułowaniem wizji na użytek strategii (Limański, Śliwińska). Koncentruje ona organizację na zasadniczym  zadaniu, stanowi wobec otoczenia zwięzły manifest, oznajmiający istotę i filozofię funkcjonowania organizacji. Jest wynikową dotychczasowej działalności firmy, aspiracji i dążeń kierownictwa, wyznawanych wartości, zasobów i kompetencji przedsiębiorstwa, a także jego pozycji konkurencyjnej i ogólnej sytuacji w otoczeniu. </a:t>
            </a:r>
          </a:p>
          <a:p>
            <a:pPr algn="just"/>
            <a:r>
              <a:rPr lang="pl-PL" sz="1200" dirty="0" smtClean="0"/>
              <a:t>Powinna ona być precyzyjnie i zrozumiale sformułowana, w sposób na tyle ogólny, by nie rozpraszać zbyt mocno kompetencji firmy i nie utracić z oczu podstawowego rodzaju działalności, w którym firma jest najlepsza, oraz na tyle szczegółowy, by nie ograniczać nadmiernie pola jej działania. </a:t>
            </a:r>
          </a:p>
          <a:p>
            <a:r>
              <a:rPr lang="pl-PL" sz="1200" dirty="0" smtClean="0"/>
              <a:t>Ponadto powinna ona być zwięzła (krótka formuła, łatwa do zrozumienia i zapamiętania), elastyczna (możliwość dostosowania się firmy do różnych sytuacji) i oryginalna (pomysł na biznes czy produkt wyróżniający firmę od innych działających w podobnej branży) (</a:t>
            </a:r>
            <a:r>
              <a:rPr lang="pl-PL" sz="1200" dirty="0" err="1" smtClean="0"/>
              <a:t>Zbiegień</a:t>
            </a:r>
            <a:r>
              <a:rPr lang="pl-PL" sz="1200" dirty="0" smtClean="0"/>
              <a:t>- Maciąg). </a:t>
            </a:r>
          </a:p>
          <a:p>
            <a:endParaRPr lang="pl-PL" sz="1000" dirty="0" smtClean="0"/>
          </a:p>
          <a:p>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83568" y="-1049149"/>
            <a:ext cx="8136904" cy="5355312"/>
          </a:xfrm>
          <a:prstGeom prst="rect">
            <a:avLst/>
          </a:prstGeom>
        </p:spPr>
        <p:txBody>
          <a:bodyPr wrap="square">
            <a:spAutoFit/>
          </a:bodyPr>
          <a:lstStyle/>
          <a:p>
            <a:endParaRPr lang="pl-PL" dirty="0" smtClean="0"/>
          </a:p>
          <a:p>
            <a:endParaRPr lang="pl-PL" dirty="0" smtClean="0"/>
          </a:p>
          <a:p>
            <a:endParaRPr lang="pl-PL" dirty="0" smtClean="0"/>
          </a:p>
          <a:p>
            <a:endParaRPr lang="pl-PL" dirty="0" smtClean="0"/>
          </a:p>
          <a:p>
            <a:endParaRPr lang="pl-PL" b="1" dirty="0" smtClean="0"/>
          </a:p>
          <a:p>
            <a:r>
              <a:rPr lang="pl-PL" b="1" dirty="0" smtClean="0"/>
              <a:t>Przykłady misji:</a:t>
            </a:r>
          </a:p>
          <a:p>
            <a:endParaRPr lang="pl-PL" b="1" dirty="0" smtClean="0"/>
          </a:p>
          <a:p>
            <a:endParaRPr lang="pl-PL" b="1" dirty="0" smtClean="0"/>
          </a:p>
          <a:p>
            <a:r>
              <a:rPr lang="pl-PL" dirty="0" smtClean="0"/>
              <a:t>British Airways: </a:t>
            </a:r>
            <a:r>
              <a:rPr lang="pl-PL" i="1" dirty="0" smtClean="0"/>
              <a:t>Być najlepszym i najlepiej prosperującym przedsiębiorstwem w przemyśle lotniczym.?</a:t>
            </a:r>
            <a:endParaRPr lang="pl-PL" dirty="0" smtClean="0"/>
          </a:p>
          <a:p>
            <a:r>
              <a:rPr lang="pl-PL" dirty="0" smtClean="0"/>
              <a:t>LOTOS S.A.: </a:t>
            </a:r>
            <a:r>
              <a:rPr lang="pl-PL" i="1" dirty="0" smtClean="0"/>
              <a:t>Misją Grupy Kapitałowej Grupy LOTOS S.A. jest innowacyjny rozwój w obszarze wydobycia, przerobu ropy naftowej i dystrybucji produktów o najwyższych standardach jakości; realizowany w sposób przyjazny dla środowiska, zgodny z polityką bezpieczeństwa energetycznego, dający pełną satysfakcję klientom, zapewniający stałe doskonalenie i wykorzystanie potencjału pracowników</a:t>
            </a:r>
          </a:p>
          <a:p>
            <a:r>
              <a:rPr lang="pl-PL" dirty="0" smtClean="0"/>
              <a:t>Microsoft:</a:t>
            </a:r>
            <a:r>
              <a:rPr lang="pl-PL" b="1" i="1" dirty="0" smtClean="0"/>
              <a:t> </a:t>
            </a:r>
            <a:r>
              <a:rPr lang="pl-PL" i="1" dirty="0" smtClean="0"/>
              <a:t>Firma Microsoft pomaga ludziom i firmom na całym świecie realizować w pełni swój potencjał. To nasza misja. Wszystko, co robimy, jest odbiciem tej misji oraz wartości, dzięki którym ich realizowanie jest możliwe?</a:t>
            </a:r>
            <a:endParaRPr lang="pl-PL" dirty="0" smtClean="0"/>
          </a:p>
          <a:p>
            <a:r>
              <a:rPr lang="pl-PL" dirty="0" smtClean="0"/>
              <a:t>Reasumując, misja określa: po co istniejemy i czym się wyróżniamy.</a:t>
            </a:r>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27584" y="-387424"/>
            <a:ext cx="7308304" cy="8771632"/>
          </a:xfrm>
          <a:prstGeom prst="rect">
            <a:avLst/>
          </a:prstGeom>
        </p:spPr>
        <p:txBody>
          <a:bodyPr wrap="square">
            <a:spAutoFit/>
          </a:bodyPr>
          <a:lstStyle/>
          <a:p>
            <a:endParaRPr lang="pl-PL" sz="1200" dirty="0" smtClean="0"/>
          </a:p>
          <a:p>
            <a:pPr algn="just"/>
            <a:endParaRPr lang="pl-PL" sz="1200" dirty="0" smtClean="0"/>
          </a:p>
          <a:p>
            <a:pPr algn="just"/>
            <a:endParaRPr lang="pl-PL" sz="1200" dirty="0" smtClean="0"/>
          </a:p>
          <a:p>
            <a:pPr algn="just"/>
            <a:r>
              <a:rPr lang="pl-PL" sz="1200" dirty="0" smtClean="0"/>
              <a:t>Według Krzysztofa </a:t>
            </a:r>
            <a:r>
              <a:rPr lang="pl-PL" sz="1200" dirty="0" err="1" smtClean="0"/>
              <a:t>Obłója</a:t>
            </a:r>
            <a:r>
              <a:rPr lang="pl-PL" sz="1200" dirty="0" smtClean="0"/>
              <a:t> misja wtedy nabiera strategicznego znaczenia, gdy spełnia trzy wymogi: </a:t>
            </a:r>
          </a:p>
          <a:p>
            <a:pPr algn="just"/>
            <a:r>
              <a:rPr lang="pl-PL" sz="1200" dirty="0" smtClean="0"/>
              <a:t>- wyznacza kierunek i dotyczy przyszłości, </a:t>
            </a:r>
          </a:p>
          <a:p>
            <a:pPr algn="just"/>
            <a:r>
              <a:rPr lang="pl-PL" sz="1200" dirty="0" smtClean="0"/>
              <a:t>- wyraża marzenia i wyzwania, które stają się udziałem pracowników </a:t>
            </a:r>
          </a:p>
          <a:p>
            <a:pPr algn="just">
              <a:buFontTx/>
              <a:buChar char="-"/>
            </a:pPr>
            <a:r>
              <a:rPr lang="pl-PL" sz="1200" dirty="0" smtClean="0"/>
              <a:t>proces jej realizacji jest wiarygodny</a:t>
            </a:r>
          </a:p>
          <a:p>
            <a:pPr algn="just">
              <a:buFontTx/>
              <a:buChar char="-"/>
            </a:pPr>
            <a:endParaRPr lang="pl-PL" sz="1200" dirty="0" smtClean="0"/>
          </a:p>
          <a:p>
            <a:pPr algn="just"/>
            <a:r>
              <a:rPr lang="pl-PL" sz="1200" dirty="0" smtClean="0"/>
              <a:t>Zdaniem de Wita i Meyera misja jest zbudowana z czterech podstawowych elementów, którymi są : </a:t>
            </a:r>
          </a:p>
          <a:p>
            <a:pPr marL="228600" indent="-228600" algn="just">
              <a:buAutoNum type="arabicPeriod"/>
            </a:pPr>
            <a:r>
              <a:rPr lang="pl-PL" sz="1200" dirty="0" smtClean="0"/>
              <a:t>Cel istnienia organizacji (wyraźnie sformułowany cel, dla realizacji którego firma istnieje i funkcjonuje, popycha ją do działania i podążania w określonym kierunku, wpływając na przebieg procesu tworzenia i realizacji strategii). </a:t>
            </a:r>
          </a:p>
          <a:p>
            <a:pPr marL="228600" indent="-228600" algn="just"/>
            <a:r>
              <a:rPr lang="pl-PL" sz="1200" dirty="0" smtClean="0"/>
              <a:t> 2.   Organizacyjne przekonania (wszystkie wybory strategiczne opierają się na istotnych założeniach co do natury otoczenia i sposobów na osiągnięcie sukcesu w danym obszarze działalności, zatem im szerszy i bardziej ugruntowany jest zbiór przekonań wspólnych dla wszystkich pracowników, tym łatwiejsze staje się porozumiewanie i podejmowanie decyzji oraz tym bardziej zmobilizowani są pracownicy). </a:t>
            </a:r>
          </a:p>
          <a:p>
            <a:pPr marL="228600" indent="-228600" algn="just">
              <a:buAutoNum type="arabicPeriod" startAt="3"/>
            </a:pPr>
            <a:r>
              <a:rPr lang="pl-PL" sz="1200" dirty="0" smtClean="0"/>
              <a:t>Wartości organizacyjne (wspólne dla całej firmy wartości znajdują odzwierciedlenie w obranym przez nią kursie strategicznym i przyczyniają się do nadania jej wyraźnej tożsamości organizacyjnej). </a:t>
            </a:r>
          </a:p>
          <a:p>
            <a:pPr marL="228600" indent="-228600" algn="just">
              <a:buAutoNum type="arabicPeriod" startAt="3"/>
            </a:pPr>
            <a:r>
              <a:rPr lang="pl-PL" sz="1200" dirty="0" smtClean="0"/>
              <a:t>Definicja obszaru działalności (ścisłe ustalenie, czym firma ma się zajmować, narzuca jej jasno określony kierunek rozwoju, pomaga skoncentrować uwagę i wysiłki oraz służy jako punkt odniesienia pozwalający zidentyfikować okazje). </a:t>
            </a:r>
          </a:p>
          <a:p>
            <a:pPr marL="228600" indent="-228600" algn="just"/>
            <a:r>
              <a:rPr lang="pl-PL" sz="1200" dirty="0" smtClean="0"/>
              <a:t>Siła misji przedsiębiorstwa zależy od tego, w jakim stopniu te  elementy wzajemnie się uzupełniają i wzmacniają. Misja występuje tu jako opis podstawowych bodźców wprawiających organizację w ruch. </a:t>
            </a:r>
          </a:p>
          <a:p>
            <a:pPr marL="228600" indent="-228600" algn="just"/>
            <a:r>
              <a:rPr lang="pl-PL" sz="1200" dirty="0" smtClean="0"/>
              <a:t> Kształt misji determinują głównie takie czynniki, jak (Żurawik, </a:t>
            </a:r>
            <a:r>
              <a:rPr lang="pl-PL" sz="1200" dirty="0" err="1" smtClean="0"/>
              <a:t>Żurawik</a:t>
            </a:r>
            <a:r>
              <a:rPr lang="pl-PL" sz="1200" dirty="0" smtClean="0"/>
              <a:t>):</a:t>
            </a:r>
          </a:p>
          <a:p>
            <a:pPr marL="228600" indent="-228600" algn="just"/>
            <a:r>
              <a:rPr lang="pl-PL" sz="1200" dirty="0" smtClean="0"/>
              <a:t> • Historia firmy (definiując misję, należy pamiętać o dotychczasowych osiągnięciach przedsiębiorstwa; nie można za daleko odchodzić od dotychczasowej działalności, od tradycji i wizerunku firmy). </a:t>
            </a:r>
          </a:p>
          <a:p>
            <a:pPr marL="228600" indent="-228600" algn="just"/>
            <a:r>
              <a:rPr lang="pl-PL" sz="1200" dirty="0" smtClean="0"/>
              <a:t>• Preferencje zarządu oraz udziałowców firmy (osoby kierujące firmą mają z reguły swoje własne cele oraz wizje, własne pomysły na prowadzenie danej działalności). </a:t>
            </a:r>
          </a:p>
          <a:p>
            <a:pPr marL="228600" indent="-228600" algn="just"/>
            <a:r>
              <a:rPr lang="pl-PL" sz="1200" dirty="0" smtClean="0"/>
              <a:t>• Otoczenie firmy (środowisko, w jakim działa przedsiębiorstwo, tworzy zarówno okazje, jak i rodzi zagrożenia, które muszą być uwzględniane przy określaniu misji), w tym kompetencje w branży, w której działa przedsiębiorstwo. </a:t>
            </a:r>
          </a:p>
          <a:p>
            <a:pPr marL="228600" indent="-228600" algn="just"/>
            <a:r>
              <a:rPr lang="pl-PL" sz="1200" dirty="0" smtClean="0"/>
              <a:t>• Zasoby firmy (posiadane zasoby kapitałowe, ludzkie, techniczne itp. w istotnym stopniu decydują o możliwościach realizacji misji). </a:t>
            </a:r>
          </a:p>
          <a:p>
            <a:pPr marL="228600" indent="-228600" algn="just"/>
            <a:r>
              <a:rPr lang="pl-PL" sz="1200" b="1" dirty="0" smtClean="0"/>
              <a:t>Badania przeprowadzone w przedsiębiorstwach zachodnich wykazały, że do najczęściej powtarzających się składników pojawiających się  w misjach przedsiębiorstw należą: klienci, produkty, lokalizacja i obszar działania, technologia, sposób na przetrwanie, filozofia rozumiana jako wyznawane wartości i przekonania, koncepcja rozwoju, publiczny wizerunek i stosunek do pracowników. Inne częste składniki misji to: tempo wzrostu firmy i jej pozycji rynkowej, nowoczesność, lojalność klientów, reputacja organizacji oraz sięganie w przyszłość (</a:t>
            </a:r>
            <a:r>
              <a:rPr lang="pl-PL" sz="1200" b="1" dirty="0" err="1" smtClean="0"/>
              <a:t>Obłój</a:t>
            </a:r>
            <a:r>
              <a:rPr lang="pl-PL" sz="1200" b="1" dirty="0" smtClean="0"/>
              <a:t>).</a:t>
            </a:r>
          </a:p>
          <a:p>
            <a:endParaRPr lang="pl-PL" sz="1200" b="1" dirty="0" smtClean="0"/>
          </a:p>
          <a:p>
            <a:endParaRPr lang="pl-PL" sz="1200" b="1" dirty="0" smtClean="0"/>
          </a:p>
          <a:p>
            <a:r>
              <a:rPr lang="pl-PL" b="1" dirty="0" smtClean="0"/>
              <a:t> </a:t>
            </a:r>
          </a:p>
          <a:p>
            <a:endParaRPr lang="pl-PL" b="1" dirty="0" smtClean="0"/>
          </a:p>
          <a:p>
            <a:endParaRPr lang="pl-PL" b="1" dirty="0" smtClean="0"/>
          </a:p>
          <a:p>
            <a:endParaRPr lang="pl-PL" dirty="0"/>
          </a:p>
        </p:txBody>
      </p:sp>
      <p:sp>
        <p:nvSpPr>
          <p:cNvPr id="3" name="Prostokąt 2"/>
          <p:cNvSpPr/>
          <p:nvPr/>
        </p:nvSpPr>
        <p:spPr>
          <a:xfrm>
            <a:off x="2286000" y="2551837"/>
            <a:ext cx="4572000" cy="369332"/>
          </a:xfrm>
          <a:prstGeom prst="rect">
            <a:avLst/>
          </a:prstGeom>
        </p:spPr>
        <p:txBody>
          <a:bodyPr>
            <a:spAutoFit/>
          </a:bodyPr>
          <a:lstStyle/>
          <a:p>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99592" y="-16877256"/>
            <a:ext cx="6462464" cy="22252245"/>
          </a:xfrm>
          <a:prstGeom prst="rect">
            <a:avLst/>
          </a:prstGeom>
        </p:spPr>
        <p:txBody>
          <a:bodyPr wrap="square">
            <a:spAutoFit/>
          </a:bodyPr>
          <a:lstStyle/>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r>
              <a:rPr lang="pl-PL" sz="1200" dirty="0" smtClean="0"/>
              <a:t>Misja spełnia kilka ważnych funkcji ( </a:t>
            </a:r>
            <a:r>
              <a:rPr lang="pl-PL" sz="1200" dirty="0" err="1" smtClean="0"/>
              <a:t>Dwojacki</a:t>
            </a:r>
            <a:r>
              <a:rPr lang="pl-PL" sz="1200" dirty="0" smtClean="0"/>
              <a:t>): </a:t>
            </a:r>
          </a:p>
          <a:p>
            <a:pPr marL="228600" indent="-228600">
              <a:buAutoNum type="arabicPeriod"/>
            </a:pPr>
            <a:r>
              <a:rPr lang="pl-PL" sz="1200" dirty="0" smtClean="0"/>
              <a:t>Funkcję ukierunkowującą – misja może być traktowana jako punkt odniesienia przez wszystkich uczestników organizacji. W  obszarze  planowania daje podstawę do formułowania głównych, strategicznych celów działania. Misja jest także pomocna w określaniu  zadań, w tym także dotyczących sfery motywacji i kontroli. </a:t>
            </a:r>
          </a:p>
          <a:p>
            <a:pPr marL="228600" indent="-228600">
              <a:buAutoNum type="arabicPeriod"/>
            </a:pPr>
            <a:r>
              <a:rPr lang="pl-PL" sz="1200" dirty="0" smtClean="0"/>
              <a:t>Funkcję stabilizującą – misja jest  elementem określającym pewność pracowników co do  zasad funkcjonowania organizacji. </a:t>
            </a:r>
          </a:p>
          <a:p>
            <a:pPr marL="228600" indent="-228600">
              <a:buAutoNum type="arabicPeriod"/>
            </a:pPr>
            <a:r>
              <a:rPr lang="pl-PL" sz="1200" dirty="0" smtClean="0"/>
              <a:t>Funkcję uwiarygodniającą – treść misji, o ile jest potwierdzona faktycznymi działaniami, może uwiarygodniać firmę w oczach tych wszystkich podmiotów (osób, grup społecznych i instytucji), które mają realny wpływ na działalność firmy. </a:t>
            </a:r>
          </a:p>
          <a:p>
            <a:pPr marL="228600" indent="-228600">
              <a:buAutoNum type="arabicPeriod"/>
            </a:pPr>
            <a:r>
              <a:rPr lang="pl-PL" sz="1200" dirty="0" smtClean="0"/>
              <a:t> Funkcję integrująco-motywacyjną – misja  powinna trafiać w  potrzeby i wartości, które są dla zatrudnionych w przedsiębiorstwie pracowników cenne oraz które mogą być uznane za powód do dumy i źródło identyfikacji pracowników z organizacją. </a:t>
            </a:r>
          </a:p>
          <a:p>
            <a:pPr marL="228600" indent="-228600">
              <a:buAutoNum type="arabicPeriod"/>
            </a:pPr>
            <a:r>
              <a:rPr lang="pl-PL" sz="1200" dirty="0" smtClean="0"/>
              <a:t> Funkcję inspirującą – misja powinna otworzyć drogi do poszukiwania innowacji, stać się swoistym „źródłem natchnienia”. </a:t>
            </a:r>
          </a:p>
          <a:p>
            <a:pPr marL="228600" indent="-228600">
              <a:buAutoNum type="arabicPeriod"/>
            </a:pPr>
            <a:r>
              <a:rPr lang="pl-PL" sz="1200" dirty="0" smtClean="0"/>
              <a:t>Funkcję strukturalizacyjno-innowacyjną – misja powinna zawierać innowację albo tworzyć pewną strukturę biznesu (złożoną z takich elementów biznesu jak funkcja, technologia i segment rynku), wyróżniającą firmę w stosunku do już istniejących struktur konkurencyjnych.</a:t>
            </a:r>
          </a:p>
          <a:p>
            <a:pPr marL="228600" indent="-228600">
              <a:buAutoNum type="arabicPeriod"/>
            </a:pPr>
            <a:r>
              <a:rPr lang="pl-PL" sz="1200" dirty="0" smtClean="0"/>
              <a:t>  Funkcję prognostyczną – misja musi się zawierać w określonym wymiarze przyszłości i bazować na określonym modelu prognostycznym. </a:t>
            </a:r>
          </a:p>
          <a:p>
            <a:pPr marL="228600" indent="-228600">
              <a:buAutoNum type="arabicPeriod"/>
            </a:pPr>
            <a:r>
              <a:rPr lang="pl-PL" sz="1200" dirty="0" smtClean="0"/>
              <a:t> Funkcję normotwórczą – z misji powinny wynikać normy i zasady będące podstawami tworzenia systemu zarządzania .</a:t>
            </a:r>
          </a:p>
          <a:p>
            <a:pPr marL="228600" indent="-228600">
              <a:buAutoNum type="arabicPeriod"/>
            </a:pPr>
            <a:r>
              <a:rPr lang="pl-PL" sz="1200" dirty="0" smtClean="0"/>
              <a:t>  Funkcję promocyjną – misja powinna mieć istotny udział w tworzeniu i utrwalaniu pozytywnego wizerunku firmy. Powinna zachęcać obecnych i potencjalnych partnerów do współpracy, a klientów do korzystania z oferty przedsiębiorstwa. </a:t>
            </a: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55576" y="-1603147"/>
            <a:ext cx="7560840" cy="5816977"/>
          </a:xfrm>
          <a:prstGeom prst="rect">
            <a:avLst/>
          </a:prstGeom>
        </p:spPr>
        <p:txBody>
          <a:bodyPr wrap="square">
            <a:spAutoFit/>
          </a:bodyPr>
          <a:lstStyle/>
          <a:p>
            <a:endParaRPr lang="pl-PL" dirty="0" smtClean="0"/>
          </a:p>
          <a:p>
            <a:endParaRPr lang="pl-PL" dirty="0" smtClean="0"/>
          </a:p>
          <a:p>
            <a:endParaRPr lang="pl-PL" dirty="0" smtClean="0"/>
          </a:p>
          <a:p>
            <a:endParaRPr lang="pl-PL" dirty="0" smtClean="0"/>
          </a:p>
          <a:p>
            <a:endParaRPr lang="pl-PL" dirty="0" smtClean="0"/>
          </a:p>
          <a:p>
            <a:endParaRPr lang="pl-PL" dirty="0" smtClean="0"/>
          </a:p>
          <a:p>
            <a:r>
              <a:rPr lang="pl-PL" sz="2000" b="1" dirty="0" smtClean="0"/>
              <a:t>Istota i założenia wizji przyszłości</a:t>
            </a:r>
          </a:p>
          <a:p>
            <a:endParaRPr lang="pl-PL" sz="1200" dirty="0" smtClean="0"/>
          </a:p>
          <a:p>
            <a:r>
              <a:rPr lang="pl-PL" sz="1200" dirty="0" smtClean="0"/>
              <a:t>Według Jana </a:t>
            </a:r>
            <a:r>
              <a:rPr lang="pl-PL" sz="1200" dirty="0" err="1" smtClean="0"/>
              <a:t>Antoszkiewicza</a:t>
            </a:r>
            <a:r>
              <a:rPr lang="pl-PL" sz="1200" dirty="0" smtClean="0"/>
              <a:t>, proces formułowania wizji organizacji polega na: </a:t>
            </a:r>
          </a:p>
          <a:p>
            <a:r>
              <a:rPr lang="pl-PL" sz="1200" dirty="0" smtClean="0"/>
              <a:t>• ukazywaniu kierunków, które są znane albo wyczuwane, bez zakreślania ich granic;</a:t>
            </a:r>
          </a:p>
          <a:p>
            <a:r>
              <a:rPr lang="pl-PL" sz="1200" dirty="0" smtClean="0"/>
              <a:t> • wskazywaniu na nowe horyzonty, idee i możliwości, bez ich pełnej konkretyzacji; </a:t>
            </a:r>
          </a:p>
          <a:p>
            <a:r>
              <a:rPr lang="pl-PL" sz="1200" dirty="0" smtClean="0"/>
              <a:t>• stawianiu pytań, bez dawania odpowiedzi. Formułowanie wizji jest zatem procesem otwierającym firmę na nowe wartości, pokazującym jej nowe perspektywy i możliwości, ale jednocześnie wymagającym umiejętnego łączenia wyników przeprowadzonych analiz z twórczą wyobraźnią. Wizja musi być bowiem realna, ale powinna także zachęcać pracowników do działania, pokazywać, że to, co robią jest użyteczne dla przedsiębiorstwa i rynku. </a:t>
            </a:r>
          </a:p>
          <a:p>
            <a:endParaRPr lang="pl-PL" sz="1200" dirty="0" smtClean="0"/>
          </a:p>
          <a:p>
            <a:r>
              <a:rPr lang="pl-PL" sz="1200" dirty="0" smtClean="0"/>
              <a:t> Zdaniem Petera </a:t>
            </a:r>
            <a:r>
              <a:rPr lang="pl-PL" sz="1200" dirty="0" err="1" smtClean="0"/>
              <a:t>Senge</a:t>
            </a:r>
            <a:r>
              <a:rPr lang="pl-PL" sz="1200" dirty="0" smtClean="0"/>
              <a:t> wspólna wizja kształtuje pozytywny stosunek ludzi do firmy, w której pracują .</a:t>
            </a:r>
          </a:p>
          <a:p>
            <a:r>
              <a:rPr lang="pl-PL" sz="1200" dirty="0" smtClean="0"/>
              <a:t> Ponadto wspólna wizja jest bardzo przydatna we wprowadzaniu zmian w organizacji</a:t>
            </a:r>
            <a:r>
              <a:rPr lang="pl-PL" sz="1400" b="1" dirty="0" smtClean="0"/>
              <a:t>, a zarządzanie strategiczne traktuje się de facto jako zarządzanie zmianami.</a:t>
            </a:r>
            <a:r>
              <a:rPr lang="pl-PL" sz="1200" dirty="0" smtClean="0"/>
              <a:t> Ludzie akceptują zmiany łatwiej wtedy, gdy wynikają one z wizji. Mają oni wówczas poczucie ciągłości i identyfikacji z działalnością organizacji oraz uczą się twórczego działania, prowadzącego do urzeczywistnienia się pożądanej przyszłości. Wizja jest tym, jak uważają Benoit </a:t>
            </a:r>
            <a:r>
              <a:rPr lang="pl-PL" sz="1200" dirty="0" err="1" smtClean="0"/>
              <a:t>Grouard</a:t>
            </a:r>
            <a:r>
              <a:rPr lang="pl-PL" sz="1200" dirty="0" smtClean="0"/>
              <a:t> i Francis </a:t>
            </a:r>
            <a:r>
              <a:rPr lang="pl-PL" sz="1200" dirty="0" err="1" smtClean="0"/>
              <a:t>Meston</a:t>
            </a:r>
            <a:r>
              <a:rPr lang="pl-PL" sz="1200" dirty="0" smtClean="0"/>
              <a:t>, co :„pobudza i uzasadnia zmiany, ukierunkowuje energię, daje każdemu pracownikowi margines działania, określa cele, precyzuje jednostki organizacyjne i części przedsiębiorstwa, których dotyczy, a także podstawowe cechy procesu. Wizja nadaje zatem zmianom kierunek i sens”.</a:t>
            </a:r>
          </a:p>
          <a:p>
            <a:endParaRPr lang="pl-PL" sz="1200" dirty="0" smtClean="0"/>
          </a:p>
          <a:p>
            <a:r>
              <a:rPr lang="pl-PL" sz="1200" dirty="0" smtClean="0"/>
              <a:t>Samo opracowanie wizji nie zagwarantuje  jednak przedsiębiorstwu sukcesu. Trzeba ją jeszcze rozpropagować, przełożyć na cele strategiczne oraz realizować poprzez odpowiednie , konstruktywne działania</a:t>
            </a:r>
            <a:endParaRPr lang="pl-PL"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2122</Words>
  <Application>Microsoft Office PowerPoint</Application>
  <PresentationFormat>Pokaz na ekranie (4:3)</PresentationFormat>
  <Paragraphs>241</Paragraphs>
  <Slides>15</Slides>
  <Notes>0</Notes>
  <HiddenSlides>0</HiddenSlides>
  <MMClips>0</MMClips>
  <ScaleCrop>false</ScaleCrop>
  <HeadingPairs>
    <vt:vector size="4" baseType="variant">
      <vt:variant>
        <vt:lpstr>Motyw</vt:lpstr>
      </vt:variant>
      <vt:variant>
        <vt:i4>1</vt:i4>
      </vt:variant>
      <vt:variant>
        <vt:lpstr>Tytuły slajdów</vt:lpstr>
      </vt:variant>
      <vt:variant>
        <vt:i4>15</vt:i4>
      </vt:variant>
    </vt:vector>
  </HeadingPairs>
  <TitlesOfParts>
    <vt:vector size="16" baseType="lpstr">
      <vt:lpstr>Motyw pakietu Office</vt:lpstr>
      <vt:lpstr>Wybrane aspekty zarządzania strategicznego przez misję i wizję   Dariusz Stankiewicz</vt:lpstr>
      <vt:lpstr>Spis treści </vt:lpstr>
      <vt:lpstr>Slajd 3</vt:lpstr>
      <vt:lpstr>Slajd 4</vt:lpstr>
      <vt:lpstr>Slajd 5</vt:lpstr>
      <vt:lpstr>Slajd 6</vt:lpstr>
      <vt:lpstr>Slajd 7</vt:lpstr>
      <vt:lpstr>Slajd 8</vt:lpstr>
      <vt:lpstr>Slajd 9</vt:lpstr>
      <vt:lpstr>Slajd 10</vt:lpstr>
      <vt:lpstr>Slajd 11</vt:lpstr>
      <vt:lpstr>Slajd 12</vt:lpstr>
      <vt:lpstr>Wnioski  </vt:lpstr>
      <vt:lpstr>               Literatura: Abell, Dualizm w zarządzaniu, Poltext,   Antoszkiewicz J. , Pawlak Z. , Techniki menedżerskie de Wit B., Meyer, Synteza strategii   Dwojacki P. , Misja, Przegląd Organizacji 10/1995,  Limański A., Śliwińska K., Marketing  Obłój K., Strategia organizacji  Penc-Pietrzak I. , Stosowanie metod analizy strategicznej w planowaniu strategicznycm przez duże polskie przedsiębiorstwa  Senge M., P., Piąta dyscyplina  Zarębska A., Wizja – pożądana tożsamość przedsiębiorstwa, Ekonomika i Organizacja Przedsiębiorstwa  Zelek A., Zarządzanie strategiczne  Zbiegień-Maciąg L., Kultura organizacji  Żurawik B., Żurawik W., Zarządzanie marketingiem w przedsiębiorstwie   </vt:lpstr>
      <vt:lpstr>Pytania kontrolne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komputer</dc:creator>
  <cp:lastModifiedBy>dorota</cp:lastModifiedBy>
  <cp:revision>54</cp:revision>
  <dcterms:created xsi:type="dcterms:W3CDTF">2020-03-31T12:59:24Z</dcterms:created>
  <dcterms:modified xsi:type="dcterms:W3CDTF">2020-05-05T08:23:29Z</dcterms:modified>
</cp:coreProperties>
</file>