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61" r:id="rId6"/>
    <p:sldId id="259" r:id="rId7"/>
    <p:sldId id="260" r:id="rId8"/>
    <p:sldId id="264" r:id="rId9"/>
    <p:sldId id="265" r:id="rId10"/>
    <p:sldId id="266" r:id="rId1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786" y="2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2020-04-08</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2020-04-08</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2020-04-08</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2020-04-08</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2020-04-08</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21E02-25CB-4963-84BC-0813985E7D90}" type="datetimeFigureOut">
              <a:rPr lang="pl-PL" smtClean="0"/>
              <a:pPr/>
              <a:t>2020-04-08</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2020-04-08</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66221E02-25CB-4963-84BC-0813985E7D90}" type="datetimeFigureOut">
              <a:rPr lang="pl-PL" smtClean="0"/>
              <a:pPr/>
              <a:t>2020-04-08</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2020-04-08</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2020-04-08</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2020-04-08</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2020-04-08</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normAutofit fontScale="90000"/>
          </a:bodyPr>
          <a:lstStyle/>
          <a:p>
            <a:r>
              <a:rPr lang="pl-PL" dirty="0" smtClean="0"/>
              <a:t>Gra strategiczna a założenia szkoły zasobowej  </a:t>
            </a:r>
            <a:endParaRPr lang="pl-PL" dirty="0"/>
          </a:p>
        </p:txBody>
      </p:sp>
      <p:sp>
        <p:nvSpPr>
          <p:cNvPr id="7" name="Symbol zastępczy zawartości 6"/>
          <p:cNvSpPr>
            <a:spLocks noGrp="1"/>
          </p:cNvSpPr>
          <p:nvPr>
            <p:ph idx="1"/>
          </p:nvPr>
        </p:nvSpPr>
        <p:spPr/>
        <p:txBody>
          <a:bodyPr/>
          <a:lstStyle/>
          <a:p>
            <a:r>
              <a:rPr lang="pl-PL" dirty="0" smtClean="0"/>
              <a:t>1. Szkoły strategii </a:t>
            </a:r>
            <a:r>
              <a:rPr lang="pl-PL" dirty="0" err="1" smtClean="0"/>
              <a:t>wg</a:t>
            </a:r>
            <a:r>
              <a:rPr lang="pl-PL" dirty="0" smtClean="0"/>
              <a:t>. K. </a:t>
            </a:r>
            <a:r>
              <a:rPr lang="pl-PL" dirty="0" err="1" smtClean="0"/>
              <a:t>Obłója</a:t>
            </a:r>
            <a:endParaRPr lang="pl-PL" dirty="0" smtClean="0"/>
          </a:p>
          <a:p>
            <a:r>
              <a:rPr lang="pl-PL" dirty="0" smtClean="0"/>
              <a:t>2. Zasadnicze założenia szkoły zasobowej</a:t>
            </a:r>
          </a:p>
          <a:p>
            <a:r>
              <a:rPr lang="pl-PL" dirty="0" smtClean="0"/>
              <a:t>3. Istota gry o zasoby, umiejętności i uczenia się</a:t>
            </a:r>
          </a:p>
          <a:p>
            <a:r>
              <a:rPr lang="pl-PL" dirty="0" smtClean="0"/>
              <a:t>4. Wnioski końcowe</a:t>
            </a:r>
          </a:p>
          <a:p>
            <a:r>
              <a:rPr lang="pl-PL" dirty="0" smtClean="0"/>
              <a:t>5. Studium przypadku</a:t>
            </a: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Literatura</a:t>
            </a:r>
            <a:endParaRPr lang="pl-PL" dirty="0"/>
          </a:p>
        </p:txBody>
      </p:sp>
      <p:sp>
        <p:nvSpPr>
          <p:cNvPr id="3" name="Symbol zastępczy zawartości 2"/>
          <p:cNvSpPr>
            <a:spLocks noGrp="1"/>
          </p:cNvSpPr>
          <p:nvPr>
            <p:ph idx="1"/>
          </p:nvPr>
        </p:nvSpPr>
        <p:spPr/>
        <p:txBody>
          <a:bodyPr>
            <a:normAutofit fontScale="85000" lnSpcReduction="10000"/>
          </a:bodyPr>
          <a:lstStyle/>
          <a:p>
            <a:r>
              <a:rPr lang="pl-PL" dirty="0" err="1" smtClean="0"/>
              <a:t>Antoszkiewicz</a:t>
            </a:r>
            <a:r>
              <a:rPr lang="pl-PL" dirty="0" smtClean="0"/>
              <a:t>  J., Pawlak Z., Techniki </a:t>
            </a:r>
            <a:r>
              <a:rPr lang="pl-PL" dirty="0" err="1" smtClean="0"/>
              <a:t>mendżerskie</a:t>
            </a:r>
            <a:r>
              <a:rPr lang="pl-PL" dirty="0" smtClean="0"/>
              <a:t>, Warszawa 2000, </a:t>
            </a:r>
          </a:p>
          <a:p>
            <a:r>
              <a:rPr lang="pl-PL" dirty="0" smtClean="0"/>
              <a:t>Daniluk P., Zarządzanie, Warszawa 2008</a:t>
            </a:r>
          </a:p>
          <a:p>
            <a:r>
              <a:rPr lang="pl-PL" dirty="0" smtClean="0"/>
              <a:t>Jamka B., Czynnik ludzki we współczesnym przedsiębiorstwie: zasób czy kapitał, Warszawa 2011, </a:t>
            </a:r>
          </a:p>
          <a:p>
            <a:r>
              <a:rPr lang="pl-PL" dirty="0" smtClean="0"/>
              <a:t>Koźmiński A., Piotrowski W., Zarządzanie, teoria i praktyka, </a:t>
            </a:r>
            <a:r>
              <a:rPr lang="pl-PL" dirty="0" err="1" smtClean="0"/>
              <a:t>Warszwa</a:t>
            </a:r>
            <a:r>
              <a:rPr lang="pl-PL" dirty="0" smtClean="0"/>
              <a:t> 2000, </a:t>
            </a:r>
          </a:p>
          <a:p>
            <a:r>
              <a:rPr lang="pl-PL" dirty="0" err="1" smtClean="0"/>
              <a:t>Obłój</a:t>
            </a:r>
            <a:r>
              <a:rPr lang="pl-PL" dirty="0" smtClean="0"/>
              <a:t> K., Strategia organizacji, Warszawa 2001</a:t>
            </a:r>
          </a:p>
          <a:p>
            <a:r>
              <a:rPr lang="pl-PL" dirty="0" smtClean="0"/>
              <a:t>Miłosz Węglewski, Wróg czy bohater, Polityka,  nr 14/2020</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Wstęp</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W koncepcjach gry, organizacje opisywane są przede wszystkim jako społeczne systemy konfliktowe, w których toczy się nieprzerwana walka – gra  - o władzę i organizacyjne zasoby. Wynik tej gry przesądza  o efektywności funkcjonowania organizacji.  </a:t>
            </a:r>
          </a:p>
          <a:p>
            <a:pPr algn="just"/>
            <a:r>
              <a:rPr lang="pl-PL" dirty="0" smtClean="0"/>
              <a:t>Współcześnie  zarówno w praktyce a głównie   w teorii zarządzania szczególną rolę przypisuje się zasobom niematerialnym, co stanowi jedną z gł. przesłanek szkoły zasobowej zarządzania strategicznego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Szkoły strategii </a:t>
            </a:r>
            <a:r>
              <a:rPr lang="pl-PL" dirty="0" err="1" smtClean="0"/>
              <a:t>wg</a:t>
            </a:r>
            <a:r>
              <a:rPr lang="pl-PL" dirty="0" smtClean="0"/>
              <a:t>. K. </a:t>
            </a:r>
            <a:r>
              <a:rPr lang="pl-PL" dirty="0" err="1" smtClean="0"/>
              <a:t>Obłoja</a:t>
            </a:r>
            <a:endParaRPr lang="pl-PL" dirty="0"/>
          </a:p>
        </p:txBody>
      </p:sp>
      <p:sp>
        <p:nvSpPr>
          <p:cNvPr id="3" name="Symbol zastępczy zawartości 2"/>
          <p:cNvSpPr>
            <a:spLocks noGrp="1"/>
          </p:cNvSpPr>
          <p:nvPr>
            <p:ph idx="1"/>
          </p:nvPr>
        </p:nvSpPr>
        <p:spPr/>
        <p:txBody>
          <a:bodyPr>
            <a:normAutofit fontScale="25000" lnSpcReduction="20000"/>
          </a:bodyPr>
          <a:lstStyle/>
          <a:p>
            <a:pPr algn="just"/>
            <a:r>
              <a:rPr lang="pl-PL" sz="9600" dirty="0" smtClean="0"/>
              <a:t>Szkoła planistyczna – gł. założenia: budowanie planów jako racjonalny proces decyzyjny, tylko menedżerowie najwyższego szczebla mogą podejmować decyzje dotyczące firmy</a:t>
            </a:r>
          </a:p>
          <a:p>
            <a:pPr algn="just"/>
            <a:r>
              <a:rPr lang="pl-PL" sz="9600" dirty="0" smtClean="0"/>
              <a:t>Szkoła ewolucyjna- charakteryzuje się behawioralnym podejściem do zarządzania, jej celem jest poznanie i opisanie rzeczywistości odrzuca zbyt sformalizowane podejście do planowania </a:t>
            </a:r>
          </a:p>
          <a:p>
            <a:pPr algn="just"/>
            <a:r>
              <a:rPr lang="pl-PL" sz="9600" dirty="0" smtClean="0"/>
              <a:t>Szkoła pozycyjna – sformalizowane planowanie, kształtuje strategie na poziomie jednostek strategicznych, szuka źródeł przewagi konkurencyjnej upatruje je w produkcie, rynku i technologii(Daniluk 2008, </a:t>
            </a:r>
            <a:r>
              <a:rPr lang="pl-PL" sz="9600" dirty="0" err="1" smtClean="0"/>
              <a:t>Obłoj</a:t>
            </a:r>
            <a:r>
              <a:rPr lang="pl-PL" sz="9600" dirty="0" smtClean="0"/>
              <a:t> 2001, Koźmiński 1996)</a:t>
            </a:r>
          </a:p>
          <a:p>
            <a:pPr algn="just"/>
            <a:r>
              <a:rPr lang="pl-PL" sz="9600" b="1" dirty="0" smtClean="0"/>
              <a:t>Szkoła zasobów, umiejętności i uczenia się - na niej skoncentrujemy  się bliżej w dalszej części tekstu, uznając, że  walka-gra o władzę i organizacyjne zasoby jest charakterystyczna dla tej szkoły</a:t>
            </a:r>
          </a:p>
          <a:p>
            <a:pPr>
              <a:buNone/>
            </a:pPr>
            <a:r>
              <a:rPr lang="pl-PL" dirty="0" smtClean="0"/>
              <a:t> </a:t>
            </a:r>
          </a:p>
          <a:p>
            <a:endParaRPr lang="pl-P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Główne założenia szkoły zasobów, umiejętności  i uczenia się</a:t>
            </a:r>
            <a:endParaRPr lang="pl-PL" dirty="0"/>
          </a:p>
        </p:txBody>
      </p:sp>
      <p:sp>
        <p:nvSpPr>
          <p:cNvPr id="3" name="Symbol zastępczy zawartości 2"/>
          <p:cNvSpPr>
            <a:spLocks noGrp="1"/>
          </p:cNvSpPr>
          <p:nvPr>
            <p:ph idx="1"/>
          </p:nvPr>
        </p:nvSpPr>
        <p:spPr/>
        <p:txBody>
          <a:bodyPr>
            <a:normAutofit lnSpcReduction="10000"/>
          </a:bodyPr>
          <a:lstStyle/>
          <a:p>
            <a:pPr algn="just"/>
            <a:r>
              <a:rPr lang="pl-PL" sz="2800" dirty="0" smtClean="0"/>
              <a:t>Pierwszą  przesłanką szkoły jest założenie, że aby zrozumieć źródła sukcesu organizacji, trzeba zrozumieć układ, konfigurację jej unikalnych zasobów, umiejętności i kompetencji. </a:t>
            </a:r>
          </a:p>
          <a:p>
            <a:pPr algn="just">
              <a:buNone/>
            </a:pPr>
            <a:r>
              <a:rPr lang="pl-PL" sz="2800" dirty="0" smtClean="0"/>
              <a:t>Zasób – pewna ilość czegoś zebrana, nagromadzona w celu wykorzystania w przyszłości; zapas, rezerwa ((Słownik języka polskiego)</a:t>
            </a:r>
          </a:p>
          <a:p>
            <a:pPr algn="just">
              <a:buNone/>
            </a:pPr>
            <a:r>
              <a:rPr lang="pl-PL" sz="2800" dirty="0" smtClean="0"/>
              <a:t>Na szczególną uwagę zasługują tu zasoby  niematerialne takie jak przykładowo: kapitał ludzki, kultura organizacyjna, jakość, reputacja, struktura, wiedza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1026" name="Picture 2" descr="C:\Users\dorota\Pictures\2020-03-31\001.jpg"/>
          <p:cNvPicPr>
            <a:picLocks noGrp="1" noChangeAspect="1" noChangeArrowheads="1"/>
          </p:cNvPicPr>
          <p:nvPr>
            <p:ph idx="1"/>
          </p:nvPr>
        </p:nvPicPr>
        <p:blipFill>
          <a:blip r:embed="rId2"/>
          <a:srcRect/>
          <a:stretch>
            <a:fillRect/>
          </a:stretch>
        </p:blipFill>
        <p:spPr bwMode="auto">
          <a:xfrm>
            <a:off x="0" y="0"/>
            <a:ext cx="8501090" cy="757240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fontScale="70000" lnSpcReduction="20000"/>
          </a:bodyPr>
          <a:lstStyle/>
          <a:p>
            <a:pPr algn="just">
              <a:buNone/>
            </a:pPr>
            <a:r>
              <a:rPr lang="pl-PL" dirty="0" smtClean="0"/>
              <a:t>Drugą przesłanką szkoły jest próba odpowiedzi na pytanie, co powoduje że dane zasoby i umiejętności są szczególnie cenne</a:t>
            </a:r>
          </a:p>
          <a:p>
            <a:pPr algn="just">
              <a:buNone/>
            </a:pPr>
            <a:r>
              <a:rPr lang="pl-PL" dirty="0" smtClean="0"/>
              <a:t>Interesujące nas zasoby są </a:t>
            </a:r>
            <a:r>
              <a:rPr lang="pl-PL" b="1" dirty="0" smtClean="0"/>
              <a:t>cenne</a:t>
            </a:r>
            <a:r>
              <a:rPr lang="pl-PL" dirty="0" smtClean="0"/>
              <a:t>, ponieważ umożliwiają zbudowanie na ich podstawie strategii zwiększającej efektywność funkcjonowania firmy, dodatkowo </a:t>
            </a:r>
            <a:r>
              <a:rPr lang="pl-PL" b="1" dirty="0" smtClean="0"/>
              <a:t>są rzadkie, trudne do imitacji</a:t>
            </a:r>
            <a:r>
              <a:rPr lang="pl-PL" dirty="0" smtClean="0"/>
              <a:t>, </a:t>
            </a:r>
            <a:r>
              <a:rPr lang="pl-PL" b="1" dirty="0" smtClean="0"/>
              <a:t>nie są zastępowalne </a:t>
            </a:r>
            <a:r>
              <a:rPr lang="pl-PL" dirty="0" smtClean="0"/>
              <a:t>(na podst. Jamka 2011) </a:t>
            </a:r>
          </a:p>
          <a:p>
            <a:pPr algn="just">
              <a:buNone/>
            </a:pPr>
            <a:r>
              <a:rPr lang="pl-PL" dirty="0" smtClean="0"/>
              <a:t>Na uwagę zasługuje  w tym miejscu również pojęcie kluczowych kompetencji. Wyzwaniem dla współczesnych organizacji jest umiejętność przetrwania, rozwoju i  skutecznego działania w warunkach niepewności i ciągłego zarządzania zmianą organizacyjną Są to m.in. kompetencje zarządcze właściciela, kompetencje pracowników, wiedza organizacyjna, kompetencje w sferze budowania relacji z klientami, kompetencje do jednoczesnego rywalizowania /konkurowania i współpracy , tak charakterystyczne dla teorii gry strategicznej</a:t>
            </a:r>
          </a:p>
          <a:p>
            <a:endParaRPr lang="pl-PL" dirty="0" smtClean="0"/>
          </a:p>
          <a:p>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Trzecią przesłanką jest założenie, że między zasobami  oraz zamierzeniami organizacji musi istnieć dynamiczne napięcie</a:t>
            </a:r>
          </a:p>
          <a:p>
            <a:r>
              <a:rPr lang="pl-PL" dirty="0" smtClean="0"/>
              <a:t>Szkoła zasobowa szczególny nacisk kładzie na umiejętność wykorzystania zasobów w mobilizujący, wzmacniający  sposób. Organizacje mogą to robić na kilka sposobów:</a:t>
            </a:r>
          </a:p>
          <a:p>
            <a:pPr>
              <a:buFontTx/>
              <a:buChar char="-"/>
            </a:pPr>
            <a:r>
              <a:rPr lang="pl-PL" dirty="0" smtClean="0"/>
              <a:t>akumulowanie zasobów(pozyskiwanie wiedzy i umiejętności),</a:t>
            </a:r>
          </a:p>
          <a:p>
            <a:pPr>
              <a:buFontTx/>
              <a:buChar char="-"/>
            </a:pPr>
            <a:r>
              <a:rPr lang="pl-PL" dirty="0" smtClean="0"/>
              <a:t>- koncentrację zasobów (na wybranym produkcie, na walce z konkurencją),</a:t>
            </a:r>
          </a:p>
          <a:p>
            <a:pPr>
              <a:buFontTx/>
              <a:buChar char="-"/>
            </a:pPr>
            <a:r>
              <a:rPr lang="pl-PL" dirty="0" smtClean="0"/>
              <a:t>-łączenie i koordynacja zasobów (tworzenie nowych produktów  na bazie wcześniej opracowanych technologii</a:t>
            </a:r>
          </a:p>
          <a:p>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Wnioski</a:t>
            </a:r>
            <a:endParaRPr lang="pl-PL"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Szkoła zasobowa korzysta z dorobku poprzednich szkół i umiejętnie łączy ich osiągnięcia np. w odniesieniu do kadry kierowniczej, która jest odpowiedzialna za stworzenie misji i wizji organizacji</a:t>
            </a:r>
          </a:p>
          <a:p>
            <a:pPr algn="just"/>
            <a:r>
              <a:rPr lang="pl-PL" dirty="0" smtClean="0"/>
              <a:t>Budowa </a:t>
            </a:r>
            <a:r>
              <a:rPr lang="pl-PL" smtClean="0"/>
              <a:t>strategii </a:t>
            </a:r>
            <a:r>
              <a:rPr lang="pl-PL" smtClean="0"/>
              <a:t>organizacji </a:t>
            </a:r>
            <a:r>
              <a:rPr lang="pl-PL" dirty="0" smtClean="0"/>
              <a:t>staje </a:t>
            </a:r>
            <a:r>
              <a:rPr lang="pl-PL" dirty="0" smtClean="0"/>
              <a:t>się grą, ponieważ jej tworzywem są zasoby organizacji, głównie niematerialne oraz unikatowe kompetencje i one stanowią powód rywalizacji</a:t>
            </a:r>
          </a:p>
          <a:p>
            <a:pPr algn="just"/>
            <a:r>
              <a:rPr lang="pl-PL" dirty="0" smtClean="0"/>
              <a:t>Gra sprowadza się  do konstruktywnego zarządzania konfliktem zgodnie z założeniem wygrany –wgrany, poprzez negocjacje</a:t>
            </a:r>
          </a:p>
          <a:p>
            <a:pPr algn="just"/>
            <a:r>
              <a:rPr lang="pl-PL" dirty="0" smtClean="0"/>
              <a:t>Tak rozumiana gra wymaga integracji interesów i wzajemnego zaufania</a:t>
            </a: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Studium przypadku  „Wyścig po szczepionkę”</a:t>
            </a:r>
            <a:endParaRPr lang="pl-PL" dirty="0"/>
          </a:p>
        </p:txBody>
      </p:sp>
      <p:sp>
        <p:nvSpPr>
          <p:cNvPr id="3" name="Symbol zastępczy zawartości 2"/>
          <p:cNvSpPr>
            <a:spLocks noGrp="1"/>
          </p:cNvSpPr>
          <p:nvPr>
            <p:ph idx="1"/>
          </p:nvPr>
        </p:nvSpPr>
        <p:spPr/>
        <p:txBody>
          <a:bodyPr>
            <a:normAutofit fontScale="55000" lnSpcReduction="20000"/>
          </a:bodyPr>
          <a:lstStyle/>
          <a:p>
            <a:pPr algn="just"/>
            <a:r>
              <a:rPr lang="pl-PL" dirty="0" smtClean="0"/>
              <a:t>Niemiecki biznesmen Dietmar </a:t>
            </a:r>
            <a:r>
              <a:rPr lang="pl-PL" dirty="0" err="1" smtClean="0"/>
              <a:t>Hopp</a:t>
            </a:r>
            <a:r>
              <a:rPr lang="pl-PL" dirty="0" smtClean="0"/>
              <a:t> (jest znany z życzliwego stosunku do </a:t>
            </a:r>
            <a:r>
              <a:rPr lang="pl-PL" dirty="0" err="1" smtClean="0"/>
              <a:t>powładnych</a:t>
            </a:r>
            <a:r>
              <a:rPr lang="pl-PL" dirty="0" smtClean="0"/>
              <a:t>: kultura krótkiego </a:t>
            </a:r>
            <a:r>
              <a:rPr lang="pl-PL" smtClean="0"/>
              <a:t>dystansu władzy) </a:t>
            </a:r>
            <a:r>
              <a:rPr lang="pl-PL" dirty="0" smtClean="0"/>
              <a:t>zainwestował w </a:t>
            </a:r>
            <a:r>
              <a:rPr lang="pl-PL" dirty="0" err="1" smtClean="0"/>
              <a:t>start-up</a:t>
            </a:r>
            <a:r>
              <a:rPr lang="pl-PL" dirty="0" smtClean="0"/>
              <a:t>  </a:t>
            </a:r>
            <a:r>
              <a:rPr lang="pl-PL" dirty="0" err="1" smtClean="0"/>
              <a:t>CureVac</a:t>
            </a:r>
            <a:r>
              <a:rPr lang="pl-PL" dirty="0" smtClean="0"/>
              <a:t> kilkadziesiąt milionów euro i ma 80% akcji(wśród pozostałych udziałowców jest Fundacja </a:t>
            </a:r>
            <a:r>
              <a:rPr lang="pl-PL" dirty="0" err="1" smtClean="0"/>
              <a:t>Billa</a:t>
            </a:r>
            <a:r>
              <a:rPr lang="pl-PL" dirty="0" smtClean="0"/>
              <a:t> i </a:t>
            </a:r>
            <a:r>
              <a:rPr lang="pl-PL" dirty="0" err="1" smtClean="0"/>
              <a:t>Melindy</a:t>
            </a:r>
            <a:r>
              <a:rPr lang="pl-PL" dirty="0" smtClean="0"/>
              <a:t> </a:t>
            </a:r>
            <a:r>
              <a:rPr lang="pl-PL" dirty="0" err="1" smtClean="0"/>
              <a:t>Gates’ów</a:t>
            </a:r>
            <a:r>
              <a:rPr lang="pl-PL" dirty="0" smtClean="0"/>
              <a:t>). Firma jest mocno zaangażowana w prace nad szczepionką przeciwko </a:t>
            </a:r>
            <a:r>
              <a:rPr lang="pl-PL" dirty="0" err="1" smtClean="0"/>
              <a:t>koronawirusowi</a:t>
            </a:r>
            <a:r>
              <a:rPr lang="pl-PL" dirty="0" smtClean="0"/>
              <a:t>. „Jeśli wszystko pójdzie dobrze, szczepionka może pojawić się jesienią” –deklaruje Dietmar </a:t>
            </a:r>
            <a:r>
              <a:rPr lang="pl-PL" dirty="0" err="1" smtClean="0"/>
              <a:t>Hopp</a:t>
            </a:r>
            <a:r>
              <a:rPr lang="pl-PL" dirty="0" smtClean="0"/>
              <a:t>.  Prace nad szczepionką  nadzoruje dr Mariola </a:t>
            </a:r>
            <a:r>
              <a:rPr lang="pl-PL" dirty="0" err="1" smtClean="0"/>
              <a:t>Fotin</a:t>
            </a:r>
            <a:r>
              <a:rPr lang="pl-PL" dirty="0" smtClean="0"/>
              <a:t> –Mleczek, Polka urodzona w Bydgoszczy. Szczepionka ma mieć formę zastrzyku domięśniowego. Testy na zwierzętach są już mocno zaawansowane, na początku lata mają rozpocząć się testy na zwierzętach. Mówi się, że pojawiła się  oferta miliarda dolarów, za przeniesienie siedziby spółki z Niemiec(Tybinga) do Stanów Zjednoczonych(Boston). Tam miały być kontynuowane prace nad szczepionką, a w przypadku sukcesu, dystrybucja  leku miała być ograniczona do terytorium USA.  </a:t>
            </a:r>
            <a:r>
              <a:rPr lang="pl-PL" dirty="0" err="1" smtClean="0"/>
              <a:t>Hopp</a:t>
            </a:r>
            <a:r>
              <a:rPr lang="pl-PL" dirty="0" smtClean="0"/>
              <a:t>, kończąc spekulacje w tej sprawie, oświadczył, że szczepionka  musi służyć całej ludzkości ( w oparciu o Polityka, nr  14,  2020).</a:t>
            </a:r>
          </a:p>
          <a:p>
            <a:pPr algn="just"/>
            <a:endParaRPr lang="pl-PL" dirty="0" smtClean="0"/>
          </a:p>
          <a:p>
            <a:pPr algn="just">
              <a:buNone/>
            </a:pPr>
            <a:r>
              <a:rPr lang="pl-PL" dirty="0" smtClean="0"/>
              <a:t>1 Wskaż mobilizujące sposoby wykorzystania zasobów firmy w pracach nad szczepionką </a:t>
            </a:r>
          </a:p>
          <a:p>
            <a:pPr algn="just">
              <a:buNone/>
            </a:pPr>
            <a:r>
              <a:rPr lang="pl-PL" dirty="0" smtClean="0"/>
              <a:t>2.  Scharakteryzuj przejawy i rodzaje gier strategicznych występujące w tym studium</a:t>
            </a:r>
          </a:p>
          <a:p>
            <a:pPr algn="just"/>
            <a:endParaRPr lang="pl-P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TotalTime>
  <Words>829</Words>
  <PresentationFormat>Pokaz na ekranie (4:3)</PresentationFormat>
  <Paragraphs>44</Paragraphs>
  <Slides>10</Slides>
  <Notes>0</Notes>
  <HiddenSlides>0</HiddenSlides>
  <MMClips>0</MMClips>
  <ScaleCrop>false</ScaleCrop>
  <HeadingPairs>
    <vt:vector size="4" baseType="variant">
      <vt:variant>
        <vt:lpstr>Motyw</vt:lpstr>
      </vt:variant>
      <vt:variant>
        <vt:i4>1</vt:i4>
      </vt:variant>
      <vt:variant>
        <vt:lpstr>Tytuły slajdów</vt:lpstr>
      </vt:variant>
      <vt:variant>
        <vt:i4>10</vt:i4>
      </vt:variant>
    </vt:vector>
  </HeadingPairs>
  <TitlesOfParts>
    <vt:vector size="11" baseType="lpstr">
      <vt:lpstr>Motyw pakietu Office</vt:lpstr>
      <vt:lpstr>Gra strategiczna a założenia szkoły zasobowej  </vt:lpstr>
      <vt:lpstr>Wstęp</vt:lpstr>
      <vt:lpstr>Szkoły strategii wg. K. Obłoja</vt:lpstr>
      <vt:lpstr>Główne założenia szkoły zasobów, umiejętności  i uczenia się</vt:lpstr>
      <vt:lpstr>Slajd 5</vt:lpstr>
      <vt:lpstr>Slajd 6</vt:lpstr>
      <vt:lpstr>Slajd 7</vt:lpstr>
      <vt:lpstr>Wnioski</vt:lpstr>
      <vt:lpstr>Studium przypadku  „Wyścig po szczepionkę”</vt:lpstr>
      <vt:lpstr>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 strategiczna a założenia szkoły zasobowej  </dc:title>
  <dc:creator>dorota</dc:creator>
  <cp:lastModifiedBy>dorota</cp:lastModifiedBy>
  <cp:revision>39</cp:revision>
  <dcterms:created xsi:type="dcterms:W3CDTF">2020-03-30T15:07:34Z</dcterms:created>
  <dcterms:modified xsi:type="dcterms:W3CDTF">2020-04-08T06:12:16Z</dcterms:modified>
</cp:coreProperties>
</file>