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19.03.2020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75656" y="1988840"/>
            <a:ext cx="7406640" cy="1472184"/>
          </a:xfrm>
        </p:spPr>
        <p:txBody>
          <a:bodyPr>
            <a:normAutofit/>
          </a:bodyPr>
          <a:lstStyle/>
          <a:p>
            <a:r>
              <a:rPr lang="pl-PL" sz="4800" dirty="0" smtClean="0"/>
              <a:t>Bezpieczeństwo w instytucji</a:t>
            </a:r>
            <a:endParaRPr lang="pl-PL" sz="4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68144" y="5373216"/>
            <a:ext cx="2995424" cy="1218896"/>
          </a:xfrm>
        </p:spPr>
        <p:txBody>
          <a:bodyPr/>
          <a:lstStyle/>
          <a:p>
            <a:r>
              <a:rPr lang="pl-PL" dirty="0" smtClean="0"/>
              <a:t>Paulina </a:t>
            </a:r>
            <a:r>
              <a:rPr lang="pl-PL" dirty="0" err="1" smtClean="0"/>
              <a:t>Ćmiel</a:t>
            </a:r>
            <a:endParaRPr lang="pl-PL" dirty="0" smtClean="0"/>
          </a:p>
          <a:p>
            <a:r>
              <a:rPr lang="pl-PL" dirty="0" smtClean="0"/>
              <a:t>Grupa 21 </a:t>
            </a:r>
            <a:r>
              <a:rPr lang="pl-PL" dirty="0" err="1" smtClean="0"/>
              <a:t>BN-SP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9877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3400" dirty="0" smtClean="0"/>
              <a:t>	</a:t>
            </a:r>
            <a:r>
              <a:rPr lang="pl-PL" sz="4000" dirty="0" smtClean="0"/>
              <a:t>Z </a:t>
            </a:r>
            <a:r>
              <a:rPr lang="pl-PL" sz="4000" dirty="0" smtClean="0"/>
              <a:t>rozważań praktycznych wynika, że dobrze jest wyróżnić</a:t>
            </a:r>
            <a:r>
              <a:rPr lang="pl-PL" sz="4000" dirty="0" smtClean="0"/>
              <a:t>:</a:t>
            </a:r>
          </a:p>
          <a:p>
            <a:pPr>
              <a:buNone/>
            </a:pPr>
            <a:endParaRPr lang="pl-PL" sz="4000" dirty="0" smtClean="0"/>
          </a:p>
          <a:p>
            <a:pPr lvl="0"/>
            <a:r>
              <a:rPr lang="pl-PL" sz="4000" dirty="0" smtClean="0"/>
              <a:t>Cele związane z ogólnymi aspektami bezpieczeństwa, służące tak zwanemu bezpieczeństwu wewnętrznemu systemów.</a:t>
            </a:r>
          </a:p>
          <a:p>
            <a:pPr lvl="0"/>
            <a:r>
              <a:rPr lang="pl-PL" sz="4000" dirty="0" smtClean="0"/>
              <a:t>Cele specyficzne, związane z najbardziej żywotnymi zadaniami dla instytucji, a przy tym silnie zinformatyzowanymi, które wyrażają jej szczególne zapotrzebowanie na bezpieczeństwo.</a:t>
            </a:r>
          </a:p>
          <a:p>
            <a:pPr>
              <a:buNone/>
            </a:pPr>
            <a:endParaRPr lang="pl-PL" sz="4000" dirty="0" smtClean="0"/>
          </a:p>
          <a:p>
            <a:pPr>
              <a:buNone/>
            </a:pPr>
            <a:endParaRPr lang="pl-PL" sz="4000" dirty="0" smtClean="0"/>
          </a:p>
          <a:p>
            <a:pPr>
              <a:buNone/>
            </a:pPr>
            <a:r>
              <a:rPr lang="pl-PL" sz="4000" dirty="0" smtClean="0"/>
              <a:t>	Zbiór </a:t>
            </a:r>
            <a:r>
              <a:rPr lang="pl-PL" sz="4000" dirty="0" smtClean="0"/>
              <a:t>celów powinien obejmować te, które można uznać za</a:t>
            </a:r>
            <a:r>
              <a:rPr lang="pl-PL" sz="4000" dirty="0" smtClean="0"/>
              <a:t>:</a:t>
            </a:r>
          </a:p>
          <a:p>
            <a:pPr>
              <a:buNone/>
            </a:pPr>
            <a:endParaRPr lang="pl-PL" sz="4000" dirty="0" smtClean="0"/>
          </a:p>
          <a:p>
            <a:pPr lvl="0"/>
            <a:r>
              <a:rPr lang="pl-PL" sz="4000" dirty="0" smtClean="0"/>
              <a:t>Konieczne, aby przeciwstawić się wszystkim czynnikom ryzyka dla procesów biznesowych i pozbyć się luk w systemie bezpieczeństwa zbudowanym na ich podstawie;</a:t>
            </a:r>
          </a:p>
          <a:p>
            <a:pPr lvl="0"/>
            <a:r>
              <a:rPr lang="pl-PL" sz="4000" dirty="0" smtClean="0"/>
              <a:t>Wystarczające, aby uniknąć celów nadmiarowych, co w efekcie podwyższyłoby nakłady na zabezpieczenia i koszty na ich utrzymanie.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498080" cy="1359024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3.1 </a:t>
            </a:r>
            <a:r>
              <a:rPr lang="pl-PL" sz="3600" b="1" dirty="0" smtClean="0"/>
              <a:t>Podstawowe wymagania bezpieczeństwa teleinformatycznego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636912"/>
            <a:ext cx="7674056" cy="3565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§ 5. 1.  Bezpieczeństwo informacji niejawnych przetwarzanych w systemie teleinformatycznym zapewnia się przez wdrożenie spójnego zbioru zabezpieczeń w celu zapewnienia poufności, integralności i dostępności tych informacji</a:t>
            </a:r>
            <a:r>
              <a:rPr lang="pl-PL" sz="2800" dirty="0" smtClean="0"/>
              <a:t>.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		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§ 18. 1. Bezpieczeństwo informacji niejawnych przetwarzanych w  systemie teleinformatycznym uwzględnia się w całym cyklu funkcjonowania systemu teleinformatycznego, składającym się z etapów: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planowania; 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projektowania; 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wdrażania; 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eksploatacji; 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wycofywania.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4. Formułowanie dokumentu polityki bezpieczeństwa instytucji</a:t>
            </a:r>
            <a:endParaRPr lang="pl-PL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3730"/>
            <a:ext cx="8604448" cy="501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Tabela 4.1 Szablon </a:t>
            </a:r>
            <a:r>
              <a:rPr lang="pl-PL" dirty="0" err="1" smtClean="0"/>
              <a:t>SP_tpl</a:t>
            </a:r>
            <a:r>
              <a:rPr lang="pl-PL" dirty="0" smtClean="0"/>
              <a:t> – dokument polityki bezpieczeństwa instytucji (poziomu I)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986" y="188640"/>
            <a:ext cx="9012014" cy="356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193" y="3845394"/>
            <a:ext cx="9048807" cy="3012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1296144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4.1 </a:t>
            </a:r>
            <a:r>
              <a:rPr lang="pl-PL" sz="4000" b="1" dirty="0" smtClean="0"/>
              <a:t>Dokument polityki bezpieczeństwa informacji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	Zaleca </a:t>
            </a:r>
            <a:r>
              <a:rPr lang="pl-PL" dirty="0" smtClean="0"/>
              <a:t>się, aby dokument polityki bezpieczeństwa informacji został zatwierdzony przez kierownictwo, opublikowany i podany do wiadomości wszystkim pracownikom i właściwym stronom zewnętrznym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	Zaleca </a:t>
            </a:r>
            <a:r>
              <a:rPr lang="pl-PL" dirty="0" smtClean="0"/>
              <a:t>się udostępnienie polityki bezpieczeństwa informacji użytkownikom w całej organizacji w formie właściwej, dostępnej i zrozumiałej dla czytelników, do których jest adresowana.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602048" cy="1152128"/>
          </a:xfrm>
        </p:spPr>
        <p:txBody>
          <a:bodyPr>
            <a:normAutofit fontScale="90000"/>
          </a:bodyPr>
          <a:lstStyle/>
          <a:p>
            <a:pPr lvl="0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5. Zarządzanie </a:t>
            </a:r>
            <a:r>
              <a:rPr lang="pl-PL" sz="3600" b="1" dirty="0" smtClean="0"/>
              <a:t>bezpieczeństwem na poziomie instytucji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700808"/>
            <a:ext cx="7920880" cy="4824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	Dokument </a:t>
            </a:r>
            <a:r>
              <a:rPr lang="pl-PL" dirty="0" smtClean="0"/>
              <a:t>polityki bezpieczeństwa na poziomie I, aczkolwiek niezwykle doniosły dla instytucji, gdyż wytycza kierunki zarządzania bezpieczeństwem informacji i usług, jest jednocześnie zbyt ogólny, by stanowić o szczegółach działań składających się na to zarządzanie. Tego typu działania muszą być podejmowane na poziomach niższych modelu odniesienia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	</a:t>
            </a:r>
            <a:endParaRPr lang="pl-P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84784"/>
            <a:ext cx="8100392" cy="5373216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547664" y="1196752"/>
            <a:ext cx="69847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Zarządzanie bezpieczeństwem informacji wymaga, jako minimum, udziału wszystkich  pracowników organizacji. Może także wymagać współpracy akcjonariuszy, dostawców, stron trzecich, klientów lub  innych podmiotów zewnętrznych. Potrzebne może być także specjalistyczne, zewnętrzne doradztwo.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A. Białas, </a:t>
            </a:r>
            <a:r>
              <a:rPr lang="pl-PL" dirty="0" smtClean="0"/>
              <a:t>Bezpieczeństwo </a:t>
            </a:r>
            <a:r>
              <a:rPr lang="pl-PL" dirty="0" smtClean="0"/>
              <a:t>informacji i usług we współczesnej firmie lub instytucji, WNT, Warszawa 2017r.</a:t>
            </a:r>
          </a:p>
          <a:p>
            <a:r>
              <a:rPr lang="pl-PL" dirty="0" smtClean="0"/>
              <a:t>Polska Norma PN-ISO/IEC 17799:2007. Technika informatyczna. Praktyczne zasady zarządzania bezpieczeństwem informacji, Polski komitet Normalizacyjny, Warszawa 2007r.</a:t>
            </a:r>
          </a:p>
          <a:p>
            <a:r>
              <a:rPr lang="pl-PL" dirty="0" smtClean="0"/>
              <a:t>Rozporządzenie Prezesa Rady Ministrów z dnia 20 lipca 2011 r. w sprawie podstawowych wymagań bezpieczeństwa teleinformatycznego.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Spis treści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5077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Wstęp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1.	Architektura systemu bezpieczeństwa </a:t>
            </a:r>
            <a:r>
              <a:rPr lang="pl-PL" dirty="0" smtClean="0"/>
              <a:t>instytucji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2.	Analiza procesów biznesowych ze względu na stopień zaangażowania systemów teleinformatycznych w </a:t>
            </a:r>
            <a:r>
              <a:rPr lang="pl-PL" dirty="0" smtClean="0"/>
              <a:t>ich realizację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3.	Ogólne potrzeby bezpieczeństwa systemów teleinformatycznych </a:t>
            </a:r>
            <a:r>
              <a:rPr lang="pl-PL" dirty="0" smtClean="0"/>
              <a:t>instytucji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3.1 </a:t>
            </a:r>
            <a:r>
              <a:rPr lang="pl-PL" dirty="0" smtClean="0"/>
              <a:t>Podstawowe wymagania </a:t>
            </a:r>
            <a:r>
              <a:rPr lang="pl-PL" dirty="0" smtClean="0"/>
              <a:t>bezpieczeństwa teleinformatycznego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4.	Formułowanie dokumentu polityki bezpieczeństwa </a:t>
            </a:r>
            <a:r>
              <a:rPr lang="pl-PL" dirty="0" smtClean="0"/>
              <a:t>instytucji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4.1 </a:t>
            </a:r>
            <a:r>
              <a:rPr lang="pl-PL" dirty="0" smtClean="0"/>
              <a:t>Dokument polityki bezpieczeństwa </a:t>
            </a:r>
            <a:r>
              <a:rPr lang="pl-PL" dirty="0" smtClean="0"/>
              <a:t>informacji</a:t>
            </a:r>
            <a:endParaRPr lang="pl-PL" dirty="0" smtClean="0"/>
          </a:p>
          <a:p>
            <a:pPr marL="596646" indent="-514350">
              <a:buNone/>
            </a:pPr>
            <a:r>
              <a:rPr lang="pl-PL" dirty="0" smtClean="0"/>
              <a:t>5. Zarządzanie </a:t>
            </a:r>
            <a:r>
              <a:rPr lang="pl-PL" dirty="0" smtClean="0"/>
              <a:t>bezpieczeństwem na poziomie instytucji	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Bibliografia</a:t>
            </a:r>
            <a:r>
              <a:rPr lang="pl-PL" dirty="0" smtClean="0"/>
              <a:t>	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/>
          <a:lstStyle/>
          <a:p>
            <a:pPr algn="ctr"/>
            <a:r>
              <a:rPr lang="pl-PL" dirty="0" smtClean="0"/>
              <a:t>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412776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Podejmowane na tym etapie przedsięwzięcia dotyczą funkcji instytucji- jej zadań statutowych, biznesowych – często określanych </a:t>
            </a:r>
            <a:r>
              <a:rPr lang="pl-PL" dirty="0" smtClean="0"/>
              <a:t>mianem </a:t>
            </a:r>
            <a:r>
              <a:rPr lang="pl-PL" dirty="0" smtClean="0"/>
              <a:t>misji instytucji. W tym miejscu powinna rozpocząć się budowa systemu bezpieczeństwa informacji i usług dla nowoczesnej instytucji.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1403648" y="188640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Bezpieczeństwo w instytucji – podstawowe przedsięwzięcia</a:t>
            </a:r>
            <a:endParaRPr lang="pl-PL" sz="32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043608" y="1299042"/>
            <a:ext cx="7920880" cy="6019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pl-PL" sz="2400" dirty="0" smtClean="0">
                <a:latin typeface="Times New Roman"/>
                <a:ea typeface="Calibri"/>
                <a:cs typeface="Times New Roman"/>
              </a:rPr>
              <a:t>Podjęcie przez rząd inicjatywy budowy systemu bezpieczeństwa instytucji i zadeklarowanie nadzoru oraz wsparcia dla całości przedsięwzięcia.</a:t>
            </a:r>
            <a:endParaRPr lang="pl-PL" sz="24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pl-PL" sz="2400" dirty="0" smtClean="0">
                <a:latin typeface="Times New Roman"/>
                <a:ea typeface="Calibri"/>
                <a:cs typeface="Times New Roman"/>
              </a:rPr>
              <a:t>Powołanie zespołu specjalistów, który będzie przekształcany ewolucyjnie w docelowe struktury zarządzania bezpieczeństwem informacji i usług; można założyć, że na początek w skład tego zespołu wejdą: członek zarządu, konsultant z zewnątrz, kierownik, działu informatyki i powoływany (najczęściej dopiero teraz) inspektor bezpieczeństwa.</a:t>
            </a:r>
            <a:endParaRPr lang="pl-PL" sz="24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pl-PL" sz="2400" dirty="0" smtClean="0">
                <a:latin typeface="Times New Roman"/>
                <a:ea typeface="Calibri"/>
                <a:cs typeface="Times New Roman"/>
              </a:rPr>
              <a:t>Przeprowadzenie analizy zapotrzebowania instytucji na bezpieczeństwo i wyrażenie tego w postaci celów, strategii i polityki bezpieczeństwa instytucji. </a:t>
            </a:r>
            <a:endParaRPr lang="pl-PL" sz="2400" dirty="0" smtClean="0">
              <a:latin typeface="Calibri"/>
              <a:ea typeface="Calibri"/>
              <a:cs typeface="Times New Roman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lnSpc>
                <a:spcPct val="115000"/>
              </a:lnSpc>
              <a:spcBef>
                <a:spcPts val="2400"/>
              </a:spcBef>
            </a:pPr>
            <a:r>
              <a:rPr lang="pl-PL" sz="4400" b="1" kern="0" dirty="0" smtClean="0">
                <a:solidFill>
                  <a:schemeClr val="bg2">
                    <a:lumMod val="10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pl-PL" sz="4400" b="1" kern="0" dirty="0" smtClean="0">
                <a:solidFill>
                  <a:schemeClr val="bg2">
                    <a:lumMod val="10000"/>
                  </a:schemeClr>
                </a:solidFill>
                <a:ea typeface="Times New Roman"/>
                <a:cs typeface="Times New Roman"/>
              </a:rPr>
            </a:br>
            <a:r>
              <a:rPr lang="pl-PL" sz="3600" b="1" kern="0" dirty="0" smtClean="0">
                <a:solidFill>
                  <a:schemeClr val="bg2">
                    <a:lumMod val="10000"/>
                  </a:schemeClr>
                </a:solidFill>
                <a:ea typeface="Times New Roman"/>
                <a:cs typeface="Times New Roman"/>
              </a:rPr>
              <a:t> 1. </a:t>
            </a:r>
            <a:r>
              <a:rPr lang="pl-PL" sz="3600" b="1" dirty="0" smtClean="0">
                <a:solidFill>
                  <a:schemeClr val="bg2">
                    <a:lumMod val="10000"/>
                  </a:schemeClr>
                </a:solidFill>
              </a:rPr>
              <a:t>Architektura </a:t>
            </a:r>
            <a:r>
              <a:rPr lang="pl-PL" sz="3600" b="1" dirty="0" smtClean="0">
                <a:solidFill>
                  <a:schemeClr val="bg2">
                    <a:lumMod val="10000"/>
                  </a:schemeClr>
                </a:solidFill>
              </a:rPr>
              <a:t>systemu bezpieczeństwa instytucji</a:t>
            </a:r>
            <a:r>
              <a:rPr lang="pl-PL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pl-PL" b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pl-PL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708448"/>
            <a:ext cx="7818072" cy="51495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	Aby </a:t>
            </a:r>
            <a:r>
              <a:rPr lang="pl-PL" dirty="0" smtClean="0"/>
              <a:t>postępowanie przy budowie pierwszego poziomu bezpieczeństwa było prawidłowe w instytucji powinien zobowiązywać dany schemat procesu transformacji. Proces ten zawiera w sobie takie elementy jak: identyfikacja, analiza, w tym analiza dla procesów biznesowych, synteza sformułowań, porządkowań, porządkowanie czy kompozycja i dekompozycja. W dużej mierze ma on charakter heurystyczny czyli, ma za zadanie znajdowanie rozwiązań, dla której nie ma gwarancji znalezienia rozwiązania optymalnego, a często nawet prawidłowego, aczkolwiek jest dość uporządkowany.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602048" cy="1628800"/>
          </a:xfrm>
        </p:spPr>
        <p:txBody>
          <a:bodyPr>
            <a:noAutofit/>
          </a:bodyPr>
          <a:lstStyle/>
          <a:p>
            <a:pPr marL="742950" indent="-742950" algn="ctr"/>
            <a:r>
              <a:rPr lang="pl-PL" sz="3200" dirty="0" smtClean="0"/>
              <a:t>2. Analiza procesów biznesowych ze względu na stopień zaangażowania systemów teleinformatycznych w ich realizację</a:t>
            </a:r>
            <a:endParaRPr lang="pl-PL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36912"/>
            <a:ext cx="781236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le tekstowe 6"/>
          <p:cNvSpPr txBox="1"/>
          <p:nvPr/>
        </p:nvSpPr>
        <p:spPr>
          <a:xfrm>
            <a:off x="1187624" y="537321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Źródło: [Białas 2017, s.201]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187624" y="1844824"/>
            <a:ext cx="79563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Tabela 2.1 Szablon </a:t>
            </a:r>
            <a:r>
              <a:rPr lang="pl-PL" sz="2000" dirty="0" err="1" smtClean="0"/>
              <a:t>BL_tpl</a:t>
            </a:r>
            <a:r>
              <a:rPr lang="pl-PL" sz="2000" dirty="0" smtClean="0"/>
              <a:t> – zadania statutowe instytucji i stopień zaangażowania środków teleinformatycznych w ich </a:t>
            </a:r>
            <a:r>
              <a:rPr lang="pl-PL" sz="2000" dirty="0" smtClean="0"/>
              <a:t>realizację.</a:t>
            </a:r>
            <a:endParaRPr lang="pl-PL" sz="20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332656"/>
            <a:ext cx="8244408" cy="63367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200" dirty="0" smtClean="0">
                <a:latin typeface="Times New Roman"/>
                <a:ea typeface="Calibri"/>
                <a:cs typeface="Times New Roman"/>
              </a:rPr>
              <a:t>	</a:t>
            </a:r>
            <a:r>
              <a:rPr lang="pl-PL" sz="2200" dirty="0" smtClean="0">
                <a:ea typeface="Calibri"/>
                <a:cs typeface="Times New Roman"/>
              </a:rPr>
              <a:t>Przykład </a:t>
            </a:r>
            <a:r>
              <a:rPr lang="pl-PL" sz="2200" dirty="0" smtClean="0">
                <a:ea typeface="Calibri"/>
                <a:cs typeface="Times New Roman"/>
              </a:rPr>
              <a:t>1 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200" dirty="0" smtClean="0">
                <a:ea typeface="Calibri"/>
                <a:cs typeface="Times New Roman"/>
              </a:rPr>
              <a:t>	Prosty </a:t>
            </a:r>
            <a:r>
              <a:rPr lang="pl-PL" sz="2200" dirty="0" smtClean="0">
                <a:ea typeface="Calibri"/>
                <a:cs typeface="Times New Roman"/>
              </a:rPr>
              <a:t>wypadek przełożenia celów biznesowych na strategie, a te </a:t>
            </a:r>
            <a:r>
              <a:rPr lang="pl-PL" sz="2200" dirty="0" smtClean="0">
                <a:ea typeface="Calibri"/>
                <a:cs typeface="Times New Roman"/>
              </a:rPr>
              <a:t>na politykę </a:t>
            </a:r>
            <a:r>
              <a:rPr lang="pl-PL" sz="2200" dirty="0" smtClean="0">
                <a:ea typeface="Calibri"/>
                <a:cs typeface="Times New Roman"/>
              </a:rPr>
              <a:t>– firma </a:t>
            </a:r>
            <a:r>
              <a:rPr lang="pl-PL" sz="2200" dirty="0" smtClean="0">
                <a:ea typeface="Calibri"/>
                <a:cs typeface="Times New Roman"/>
              </a:rPr>
              <a:t>produkcyjna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200" dirty="0" smtClean="0"/>
              <a:t>Cel: 	</a:t>
            </a:r>
            <a:r>
              <a:rPr lang="pl-PL" sz="2200" dirty="0" smtClean="0"/>
              <a:t>BO(1</a:t>
            </a:r>
            <a:r>
              <a:rPr lang="pl-PL" sz="2200" dirty="0" smtClean="0"/>
              <a:t>)	</a:t>
            </a:r>
            <a:r>
              <a:rPr lang="pl-PL" sz="2200" dirty="0" smtClean="0"/>
              <a:t>=</a:t>
            </a:r>
            <a:r>
              <a:rPr lang="pl-PL" sz="2200" dirty="0" smtClean="0"/>
              <a:t>osiągnięcie założonego </a:t>
            </a:r>
            <a:r>
              <a:rPr lang="pl-PL" sz="2200" dirty="0" smtClean="0"/>
              <a:t>przychodu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200" dirty="0" smtClean="0"/>
              <a:t>Strategie:  </a:t>
            </a:r>
            <a:r>
              <a:rPr lang="pl-PL" sz="2200" dirty="0" smtClean="0"/>
              <a:t>BS(1,1</a:t>
            </a:r>
            <a:r>
              <a:rPr lang="pl-PL" sz="2200" dirty="0" smtClean="0"/>
              <a:t>) = </a:t>
            </a:r>
            <a:r>
              <a:rPr lang="pl-PL" sz="2200" dirty="0" smtClean="0"/>
              <a:t>przez wyprodukowanie określonej ilości </a:t>
            </a:r>
            <a:r>
              <a:rPr lang="pl-PL" sz="2200" dirty="0" smtClean="0"/>
              <a:t>towarów           	     BS(1,2)= </a:t>
            </a:r>
            <a:r>
              <a:rPr lang="pl-PL" sz="2200" dirty="0" smtClean="0"/>
              <a:t>przez dystrybucję określonej ilości </a:t>
            </a:r>
            <a:r>
              <a:rPr lang="pl-PL" sz="2200" dirty="0" smtClean="0"/>
              <a:t>towarów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200" dirty="0" smtClean="0"/>
              <a:t>Polityka: BP(1,1,1)= </a:t>
            </a:r>
            <a:r>
              <a:rPr lang="pl-PL" sz="2200" dirty="0" smtClean="0"/>
              <a:t>plan badawczo-rozwojowy dotyczący </a:t>
            </a:r>
            <a:r>
              <a:rPr lang="pl-PL" sz="2200" dirty="0" smtClean="0"/>
              <a:t>wyboru   	  BP(1,1,2) = </a:t>
            </a:r>
            <a:r>
              <a:rPr lang="pl-PL" sz="2200" dirty="0" smtClean="0"/>
              <a:t>plany wdrożenia technologii nowego wyboru              </a:t>
            </a:r>
            <a:r>
              <a:rPr lang="pl-PL" sz="2200" dirty="0" smtClean="0"/>
              <a:t>	  BP(1,1,3</a:t>
            </a:r>
            <a:r>
              <a:rPr lang="pl-PL" sz="2200" dirty="0" smtClean="0"/>
              <a:t>) </a:t>
            </a:r>
            <a:r>
              <a:rPr lang="pl-PL" sz="2200" dirty="0" smtClean="0"/>
              <a:t> = </a:t>
            </a:r>
            <a:r>
              <a:rPr lang="pl-PL" sz="2200" dirty="0" smtClean="0"/>
              <a:t>plany produkcji wyboru                                               </a:t>
            </a:r>
            <a:r>
              <a:rPr lang="pl-PL" sz="2200" dirty="0" smtClean="0"/>
              <a:t>	  BP(1,1,4) = </a:t>
            </a:r>
            <a:r>
              <a:rPr lang="pl-PL" sz="2200" dirty="0" smtClean="0"/>
              <a:t>plany finansowe firmy                                                 </a:t>
            </a:r>
            <a:r>
              <a:rPr lang="pl-PL" sz="2200" dirty="0" smtClean="0"/>
              <a:t>	  BP(1,2,1) = </a:t>
            </a:r>
            <a:r>
              <a:rPr lang="pl-PL" sz="2200" dirty="0" smtClean="0"/>
              <a:t>plany promocji nowego wyboru                                   </a:t>
            </a:r>
            <a:r>
              <a:rPr lang="pl-PL" sz="2200" dirty="0" smtClean="0"/>
              <a:t>	  BP(1,2,2) = </a:t>
            </a:r>
            <a:r>
              <a:rPr lang="pl-PL" sz="2200" dirty="0" smtClean="0"/>
              <a:t>roczny plan marketingu i sprzedaży</a:t>
            </a:r>
            <a:endParaRPr lang="pl-PL" sz="2200" dirty="0" smtClean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dirty="0" smtClean="0"/>
              <a:t>3. Ogólne potrzeby bezpieczeństwa systemów teleinformatycznych instytucji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132856"/>
            <a:ext cx="7498080" cy="3781400"/>
          </a:xfrm>
        </p:spPr>
        <p:txBody>
          <a:bodyPr/>
          <a:lstStyle/>
          <a:p>
            <a:pPr>
              <a:buNone/>
            </a:pPr>
            <a:r>
              <a:rPr lang="pl-PL" sz="2800" dirty="0" smtClean="0"/>
              <a:t>	Nowoczesne </a:t>
            </a:r>
            <a:r>
              <a:rPr lang="pl-PL" sz="2800" dirty="0" smtClean="0"/>
              <a:t>technologie teleinformatyczne zaangażowane w realizację procesów biznesowych rodzą określone zapotrzebowanie na bezpieczeństwo teleinformatyczne w instytucji, dlatego w następnym etapie należy je zidentyfikować. Pomocnym do tego będzie szablon </a:t>
            </a:r>
            <a:r>
              <a:rPr lang="pl-PL" sz="2800" dirty="0" err="1" smtClean="0"/>
              <a:t>BLS_tpl</a:t>
            </a:r>
            <a:r>
              <a:rPr lang="pl-PL" sz="2800" dirty="0" smtClean="0"/>
              <a:t>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92896"/>
            <a:ext cx="792088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1115616" y="1268760"/>
            <a:ext cx="70567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Tabela 3.1 Szablon </a:t>
            </a:r>
            <a:r>
              <a:rPr lang="pl-PL" sz="2000" dirty="0" err="1" smtClean="0"/>
              <a:t>BLS_tpl</a:t>
            </a:r>
            <a:r>
              <a:rPr lang="pl-PL" sz="2000" dirty="0" smtClean="0"/>
              <a:t> – cele, strategie i polityka bezpieczeństwa instytucji</a:t>
            </a:r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043608" y="458112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Źródło: [Białas 2017, s. 211]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350</Words>
  <Application>Microsoft Office PowerPoint</Application>
  <PresentationFormat>Pokaz na ekranie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Przesilenie</vt:lpstr>
      <vt:lpstr>Bezpieczeństwo w instytucji</vt:lpstr>
      <vt:lpstr>Spis treści</vt:lpstr>
      <vt:lpstr>Wstęp</vt:lpstr>
      <vt:lpstr>Slajd 4</vt:lpstr>
      <vt:lpstr>  1. Architektura systemu bezpieczeństwa instytucji </vt:lpstr>
      <vt:lpstr>2. Analiza procesów biznesowych ze względu na stopień zaangażowania systemów teleinformatycznych w ich realizację</vt:lpstr>
      <vt:lpstr>Slajd 7</vt:lpstr>
      <vt:lpstr>3. Ogólne potrzeby bezpieczeństwa systemów teleinformatycznych instytucji</vt:lpstr>
      <vt:lpstr>Slajd 9</vt:lpstr>
      <vt:lpstr>Slajd 10</vt:lpstr>
      <vt:lpstr> 3.1 Podstawowe wymagania bezpieczeństwa teleinformatycznego  </vt:lpstr>
      <vt:lpstr>Slajd 12</vt:lpstr>
      <vt:lpstr>4. Formułowanie dokumentu polityki bezpieczeństwa instytucji</vt:lpstr>
      <vt:lpstr>Slajd 14</vt:lpstr>
      <vt:lpstr> 4.1 Dokument polityki bezpieczeństwa informacji </vt:lpstr>
      <vt:lpstr> 5. Zarządzanie bezpieczeństwem na poziomie instytucji </vt:lpstr>
      <vt:lpstr>Slajd 17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Bezpieczeństwo w instytucji</dc:title>
  <dc:creator>Paulina</dc:creator>
  <cp:lastModifiedBy>Paulina</cp:lastModifiedBy>
  <cp:revision>15</cp:revision>
  <dcterms:created xsi:type="dcterms:W3CDTF">2020-03-19T10:28:48Z</dcterms:created>
  <dcterms:modified xsi:type="dcterms:W3CDTF">2020-03-19T12:02:03Z</dcterms:modified>
</cp:coreProperties>
</file>