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9D947895-5352-4B87-813F-DCBD7347D2E3}" type="datetimeFigureOut">
              <a:rPr lang="pl-PL" smtClean="0"/>
              <a:t>19.03.2020</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D64F20B-0206-4944-B1EC-AC409675D3B9}"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8336485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D947895-5352-4B87-813F-DCBD7347D2E3}" type="datetimeFigureOut">
              <a:rPr lang="pl-PL" smtClean="0"/>
              <a:t>19.03.2020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D64F20B-0206-4944-B1EC-AC409675D3B9}" type="slidenum">
              <a:rPr lang="pl-PL" smtClean="0"/>
              <a:t>‹#›</a:t>
            </a:fld>
            <a:endParaRPr lang="pl-PL"/>
          </a:p>
        </p:txBody>
      </p:sp>
    </p:spTree>
    <p:extLst>
      <p:ext uri="{BB962C8B-B14F-4D97-AF65-F5344CB8AC3E}">
        <p14:creationId xmlns:p14="http://schemas.microsoft.com/office/powerpoint/2010/main" val="2902383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D947895-5352-4B87-813F-DCBD7347D2E3}" type="datetimeFigureOut">
              <a:rPr lang="pl-PL" smtClean="0"/>
              <a:t>19.03.2020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D64F20B-0206-4944-B1EC-AC409675D3B9}" type="slidenum">
              <a:rPr lang="pl-PL" smtClean="0"/>
              <a:t>‹#›</a:t>
            </a:fld>
            <a:endParaRPr lang="pl-PL"/>
          </a:p>
        </p:txBody>
      </p:sp>
    </p:spTree>
    <p:extLst>
      <p:ext uri="{BB962C8B-B14F-4D97-AF65-F5344CB8AC3E}">
        <p14:creationId xmlns:p14="http://schemas.microsoft.com/office/powerpoint/2010/main" val="1240412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D947895-5352-4B87-813F-DCBD7347D2E3}" type="datetimeFigureOut">
              <a:rPr lang="pl-PL" smtClean="0"/>
              <a:t>19.03.2020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D64F20B-0206-4944-B1EC-AC409675D3B9}" type="slidenum">
              <a:rPr lang="pl-PL" smtClean="0"/>
              <a:t>‹#›</a:t>
            </a:fld>
            <a:endParaRPr lang="pl-PL"/>
          </a:p>
        </p:txBody>
      </p:sp>
    </p:spTree>
    <p:extLst>
      <p:ext uri="{BB962C8B-B14F-4D97-AF65-F5344CB8AC3E}">
        <p14:creationId xmlns:p14="http://schemas.microsoft.com/office/powerpoint/2010/main" val="257510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D947895-5352-4B87-813F-DCBD7347D2E3}" type="datetimeFigureOut">
              <a:rPr lang="pl-PL" smtClean="0"/>
              <a:t>19.03.2020</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D64F20B-0206-4944-B1EC-AC409675D3B9}"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14799517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D947895-5352-4B87-813F-DCBD7347D2E3}" type="datetimeFigureOut">
              <a:rPr lang="pl-PL" smtClean="0"/>
              <a:t>19.03.2020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D64F20B-0206-4944-B1EC-AC409675D3B9}" type="slidenum">
              <a:rPr lang="pl-PL" smtClean="0"/>
              <a:t>‹#›</a:t>
            </a:fld>
            <a:endParaRPr lang="pl-PL"/>
          </a:p>
        </p:txBody>
      </p:sp>
    </p:spTree>
    <p:extLst>
      <p:ext uri="{BB962C8B-B14F-4D97-AF65-F5344CB8AC3E}">
        <p14:creationId xmlns:p14="http://schemas.microsoft.com/office/powerpoint/2010/main" val="361243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D947895-5352-4B87-813F-DCBD7347D2E3}" type="datetimeFigureOut">
              <a:rPr lang="pl-PL" smtClean="0"/>
              <a:t>19.03.2020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D64F20B-0206-4944-B1EC-AC409675D3B9}" type="slidenum">
              <a:rPr lang="pl-PL" smtClean="0"/>
              <a:t>‹#›</a:t>
            </a:fld>
            <a:endParaRPr lang="pl-PL"/>
          </a:p>
        </p:txBody>
      </p:sp>
    </p:spTree>
    <p:extLst>
      <p:ext uri="{BB962C8B-B14F-4D97-AF65-F5344CB8AC3E}">
        <p14:creationId xmlns:p14="http://schemas.microsoft.com/office/powerpoint/2010/main" val="3040057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9D947895-5352-4B87-813F-DCBD7347D2E3}" type="datetimeFigureOut">
              <a:rPr lang="pl-PL" smtClean="0"/>
              <a:t>19.03.2020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D64F20B-0206-4944-B1EC-AC409675D3B9}" type="slidenum">
              <a:rPr lang="pl-PL" smtClean="0"/>
              <a:t>‹#›</a:t>
            </a:fld>
            <a:endParaRPr lang="pl-PL"/>
          </a:p>
        </p:txBody>
      </p:sp>
    </p:spTree>
    <p:extLst>
      <p:ext uri="{BB962C8B-B14F-4D97-AF65-F5344CB8AC3E}">
        <p14:creationId xmlns:p14="http://schemas.microsoft.com/office/powerpoint/2010/main" val="4237403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47895-5352-4B87-813F-DCBD7347D2E3}" type="datetimeFigureOut">
              <a:rPr lang="pl-PL" smtClean="0"/>
              <a:t>19.03.2020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D64F20B-0206-4944-B1EC-AC409675D3B9}" type="slidenum">
              <a:rPr lang="pl-PL" smtClean="0"/>
              <a:t>‹#›</a:t>
            </a:fld>
            <a:endParaRPr lang="pl-PL"/>
          </a:p>
        </p:txBody>
      </p:sp>
    </p:spTree>
    <p:extLst>
      <p:ext uri="{BB962C8B-B14F-4D97-AF65-F5344CB8AC3E}">
        <p14:creationId xmlns:p14="http://schemas.microsoft.com/office/powerpoint/2010/main" val="503721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D947895-5352-4B87-813F-DCBD7347D2E3}" type="datetimeFigureOut">
              <a:rPr lang="pl-PL" smtClean="0"/>
              <a:t>19.03.2020</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D64F20B-0206-4944-B1EC-AC409675D3B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47216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D947895-5352-4B87-813F-DCBD7347D2E3}" type="datetimeFigureOut">
              <a:rPr lang="pl-PL" smtClean="0"/>
              <a:t>19.03.2020</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D64F20B-0206-4944-B1EC-AC409675D3B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95540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9D947895-5352-4B87-813F-DCBD7347D2E3}" type="datetimeFigureOut">
              <a:rPr lang="pl-PL" smtClean="0"/>
              <a:t>19.03.2020</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D64F20B-0206-4944-B1EC-AC409675D3B9}"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22858354"/>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000E96-217B-4451-9539-B3D4D0761F6A}"/>
              </a:ext>
            </a:extLst>
          </p:cNvPr>
          <p:cNvSpPr>
            <a:spLocks noGrp="1"/>
          </p:cNvSpPr>
          <p:nvPr>
            <p:ph type="ctrTitle"/>
          </p:nvPr>
        </p:nvSpPr>
        <p:spPr>
          <a:xfrm>
            <a:off x="1915384" y="1251343"/>
            <a:ext cx="8361229" cy="2930039"/>
          </a:xfrm>
        </p:spPr>
        <p:txBody>
          <a:bodyPr/>
          <a:lstStyle/>
          <a:p>
            <a:r>
              <a:rPr lang="pl-PL" b="1" dirty="0"/>
              <a:t>Bezpieczeństwo </a:t>
            </a:r>
            <a:br>
              <a:rPr lang="pl-PL" b="1" dirty="0"/>
            </a:br>
            <a:r>
              <a:rPr lang="pl-PL" b="1" dirty="0"/>
              <a:t>w </a:t>
            </a:r>
            <a:br>
              <a:rPr lang="pl-PL" b="1" dirty="0"/>
            </a:br>
            <a:r>
              <a:rPr lang="pl-PL" b="1" dirty="0"/>
              <a:t>instytucji</a:t>
            </a:r>
          </a:p>
        </p:txBody>
      </p:sp>
      <p:sp>
        <p:nvSpPr>
          <p:cNvPr id="3" name="Podtytuł 2">
            <a:extLst>
              <a:ext uri="{FF2B5EF4-FFF2-40B4-BE49-F238E27FC236}">
                <a16:creationId xmlns:a16="http://schemas.microsoft.com/office/drawing/2014/main" id="{544E9289-037C-44B5-BAC1-52446F9389C7}"/>
              </a:ext>
            </a:extLst>
          </p:cNvPr>
          <p:cNvSpPr>
            <a:spLocks noGrp="1"/>
          </p:cNvSpPr>
          <p:nvPr>
            <p:ph type="subTitle" idx="1"/>
          </p:nvPr>
        </p:nvSpPr>
        <p:spPr>
          <a:xfrm>
            <a:off x="9232777" y="5211192"/>
            <a:ext cx="1669002" cy="395465"/>
          </a:xfrm>
        </p:spPr>
        <p:txBody>
          <a:bodyPr>
            <a:normAutofit fontScale="92500" lnSpcReduction="20000"/>
          </a:bodyPr>
          <a:lstStyle/>
          <a:p>
            <a:r>
              <a:rPr lang="pl-PL" dirty="0"/>
              <a:t>Patryk Otoka </a:t>
            </a:r>
          </a:p>
        </p:txBody>
      </p:sp>
    </p:spTree>
    <p:extLst>
      <p:ext uri="{BB962C8B-B14F-4D97-AF65-F5344CB8AC3E}">
        <p14:creationId xmlns:p14="http://schemas.microsoft.com/office/powerpoint/2010/main" val="3520388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13E700-05BD-47AB-83FC-8563F10E029E}"/>
              </a:ext>
            </a:extLst>
          </p:cNvPr>
          <p:cNvSpPr>
            <a:spLocks noGrp="1"/>
          </p:cNvSpPr>
          <p:nvPr>
            <p:ph type="title"/>
          </p:nvPr>
        </p:nvSpPr>
        <p:spPr>
          <a:xfrm>
            <a:off x="1371600" y="126507"/>
            <a:ext cx="9601200" cy="1485900"/>
          </a:xfrm>
        </p:spPr>
        <p:txBody>
          <a:bodyPr/>
          <a:lstStyle/>
          <a:p>
            <a:pPr algn="ctr"/>
            <a:r>
              <a:rPr lang="pl-PL" b="1" dirty="0"/>
              <a:t>Formułowanie dokumentu polityki bezpieczeństwa instytucji</a:t>
            </a:r>
          </a:p>
        </p:txBody>
      </p:sp>
      <p:sp>
        <p:nvSpPr>
          <p:cNvPr id="3" name="Symbol zastępczy zawartości 2">
            <a:extLst>
              <a:ext uri="{FF2B5EF4-FFF2-40B4-BE49-F238E27FC236}">
                <a16:creationId xmlns:a16="http://schemas.microsoft.com/office/drawing/2014/main" id="{7BB7F56D-1B02-4F5E-939E-9711002EFCEF}"/>
              </a:ext>
            </a:extLst>
          </p:cNvPr>
          <p:cNvSpPr>
            <a:spLocks noGrp="1"/>
          </p:cNvSpPr>
          <p:nvPr>
            <p:ph idx="1"/>
          </p:nvPr>
        </p:nvSpPr>
        <p:spPr>
          <a:xfrm>
            <a:off x="1109709" y="1482570"/>
            <a:ext cx="9863091" cy="4971495"/>
          </a:xfrm>
        </p:spPr>
        <p:txBody>
          <a:bodyPr>
            <a:normAutofit/>
          </a:bodyPr>
          <a:lstStyle/>
          <a:p>
            <a:pPr marL="0" indent="0">
              <a:buNone/>
            </a:pPr>
            <a:r>
              <a:rPr lang="pl-PL" sz="3200" dirty="0"/>
              <a:t>Dokument przedstawia nazwy poszczególnych rozdziałów wraz z komentarzem co w nich powinno się znajdować. Przyjęta budowa szablonu powinna być spójna z szablonami polityki niższych poziomów. Na rynku istnieją gotowe do zastosowania dokumenty polityki bezpieczeństwa, lecz politykę ustala się indywidulanie dla danej instytucji. Tragedią dla instytucji może być wstrzymanie lub ograniczenie dalszych prac na systemem bezpieczeństwa.</a:t>
            </a:r>
          </a:p>
        </p:txBody>
      </p:sp>
    </p:spTree>
    <p:extLst>
      <p:ext uri="{BB962C8B-B14F-4D97-AF65-F5344CB8AC3E}">
        <p14:creationId xmlns:p14="http://schemas.microsoft.com/office/powerpoint/2010/main" val="3943960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213303-99BD-4E28-918C-C6087A6DE26A}"/>
              </a:ext>
            </a:extLst>
          </p:cNvPr>
          <p:cNvSpPr>
            <a:spLocks noGrp="1"/>
          </p:cNvSpPr>
          <p:nvPr>
            <p:ph type="title"/>
          </p:nvPr>
        </p:nvSpPr>
        <p:spPr>
          <a:xfrm>
            <a:off x="1371600" y="247650"/>
            <a:ext cx="9601200" cy="1485900"/>
          </a:xfrm>
        </p:spPr>
        <p:txBody>
          <a:bodyPr/>
          <a:lstStyle/>
          <a:p>
            <a:pPr algn="ctr"/>
            <a:r>
              <a:rPr lang="pl-PL" b="1" dirty="0"/>
              <a:t>Zarzadzanie bezpieczeństwem na poziomie instytucji</a:t>
            </a:r>
          </a:p>
        </p:txBody>
      </p:sp>
      <p:sp>
        <p:nvSpPr>
          <p:cNvPr id="3" name="Symbol zastępczy zawartości 2">
            <a:extLst>
              <a:ext uri="{FF2B5EF4-FFF2-40B4-BE49-F238E27FC236}">
                <a16:creationId xmlns:a16="http://schemas.microsoft.com/office/drawing/2014/main" id="{855E35BE-D73C-4C35-A905-0846F4FF980F}"/>
              </a:ext>
            </a:extLst>
          </p:cNvPr>
          <p:cNvSpPr>
            <a:spLocks noGrp="1"/>
          </p:cNvSpPr>
          <p:nvPr>
            <p:ph idx="1"/>
          </p:nvPr>
        </p:nvSpPr>
        <p:spPr>
          <a:xfrm>
            <a:off x="861134" y="1638300"/>
            <a:ext cx="11070454" cy="4972050"/>
          </a:xfrm>
        </p:spPr>
        <p:txBody>
          <a:bodyPr>
            <a:normAutofit/>
          </a:bodyPr>
          <a:lstStyle/>
          <a:p>
            <a:pPr marL="0" indent="0">
              <a:buNone/>
            </a:pPr>
            <a:r>
              <a:rPr lang="pl-PL" sz="3200" dirty="0"/>
              <a:t>Dokument polityki bezpieczeństwa na poziomie pierwszym, aczkolwiek niezwykle doniosły dla instytucji, gdyż wytycza kierunki zarzadzania bezpieczeństwem informacji i usług jest jednocześnie zbyt ogólny, by stanowić o szczegółach działań składających się na to zarządzenie. Czynności podejmowane na poziomie pierwszym są dość ogólne i dotyczą np. zmiany charakteru procesów biznesowych, otoczenia prawnego czy zmian organizacyjnych w instytucji. Wszystkie te zmiany mogą jednak wpływać na konieczność poważnej rewizji polityki bezpieczeństwa instytucji .</a:t>
            </a:r>
          </a:p>
        </p:txBody>
      </p:sp>
    </p:spTree>
    <p:extLst>
      <p:ext uri="{BB962C8B-B14F-4D97-AF65-F5344CB8AC3E}">
        <p14:creationId xmlns:p14="http://schemas.microsoft.com/office/powerpoint/2010/main" val="1955520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790257-6270-49F7-A3BB-1B0E1F19C892}"/>
              </a:ext>
            </a:extLst>
          </p:cNvPr>
          <p:cNvSpPr>
            <a:spLocks noGrp="1"/>
          </p:cNvSpPr>
          <p:nvPr>
            <p:ph type="title"/>
          </p:nvPr>
        </p:nvSpPr>
        <p:spPr>
          <a:xfrm>
            <a:off x="1371600" y="117629"/>
            <a:ext cx="9601200" cy="1485900"/>
          </a:xfrm>
        </p:spPr>
        <p:txBody>
          <a:bodyPr/>
          <a:lstStyle/>
          <a:p>
            <a:r>
              <a:rPr lang="pl-PL" dirty="0"/>
              <a:t>Bibliografia</a:t>
            </a:r>
          </a:p>
        </p:txBody>
      </p:sp>
      <p:sp>
        <p:nvSpPr>
          <p:cNvPr id="3" name="Symbol zastępczy zawartości 2">
            <a:extLst>
              <a:ext uri="{FF2B5EF4-FFF2-40B4-BE49-F238E27FC236}">
                <a16:creationId xmlns:a16="http://schemas.microsoft.com/office/drawing/2014/main" id="{B1E37880-BA2D-4BE2-87B2-90BA397A91B3}"/>
              </a:ext>
            </a:extLst>
          </p:cNvPr>
          <p:cNvSpPr>
            <a:spLocks noGrp="1"/>
          </p:cNvSpPr>
          <p:nvPr>
            <p:ph idx="1"/>
          </p:nvPr>
        </p:nvSpPr>
        <p:spPr>
          <a:xfrm>
            <a:off x="1056443" y="958788"/>
            <a:ext cx="10484528" cy="5424256"/>
          </a:xfrm>
        </p:spPr>
        <p:txBody>
          <a:bodyPr>
            <a:normAutofit/>
          </a:bodyPr>
          <a:lstStyle/>
          <a:p>
            <a:pPr>
              <a:buFont typeface="Arial" panose="020B0604020202020204" pitchFamily="34" charset="0"/>
              <a:buChar char="•"/>
            </a:pPr>
            <a:r>
              <a:rPr lang="pl-PL" sz="2400" b="1" dirty="0"/>
              <a:t>Ustawa z dnia 22 stycznia 1999 r. o ochronie informacji niejawnych.</a:t>
            </a:r>
          </a:p>
          <a:p>
            <a:pPr>
              <a:buFont typeface="Arial" panose="020B0604020202020204" pitchFamily="34" charset="0"/>
              <a:buChar char="•"/>
            </a:pPr>
            <a:r>
              <a:rPr lang="pl-PL" sz="2400" b="1" dirty="0"/>
              <a:t>A. Białas Bezpieczeństwo informacji i usług we współczesnej firmie lub instytucji.</a:t>
            </a:r>
          </a:p>
        </p:txBody>
      </p:sp>
    </p:spTree>
    <p:extLst>
      <p:ext uri="{BB962C8B-B14F-4D97-AF65-F5344CB8AC3E}">
        <p14:creationId xmlns:p14="http://schemas.microsoft.com/office/powerpoint/2010/main" val="25533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B57DFF-2815-47D5-A51B-499DD092F8E9}"/>
              </a:ext>
            </a:extLst>
          </p:cNvPr>
          <p:cNvSpPr>
            <a:spLocks noGrp="1"/>
          </p:cNvSpPr>
          <p:nvPr>
            <p:ph type="title"/>
          </p:nvPr>
        </p:nvSpPr>
        <p:spPr>
          <a:xfrm>
            <a:off x="1371600" y="135384"/>
            <a:ext cx="9601200" cy="1018713"/>
          </a:xfrm>
        </p:spPr>
        <p:txBody>
          <a:bodyPr/>
          <a:lstStyle/>
          <a:p>
            <a:pPr algn="ctr"/>
            <a:r>
              <a:rPr lang="pl-PL" b="1" dirty="0"/>
              <a:t>SPIS TREŚCI</a:t>
            </a:r>
          </a:p>
        </p:txBody>
      </p:sp>
      <p:sp>
        <p:nvSpPr>
          <p:cNvPr id="3" name="Symbol zastępczy zawartości 2">
            <a:extLst>
              <a:ext uri="{FF2B5EF4-FFF2-40B4-BE49-F238E27FC236}">
                <a16:creationId xmlns:a16="http://schemas.microsoft.com/office/drawing/2014/main" id="{940703EE-D112-42A4-B570-16C5317D0ACE}"/>
              </a:ext>
            </a:extLst>
          </p:cNvPr>
          <p:cNvSpPr>
            <a:spLocks noGrp="1"/>
          </p:cNvSpPr>
          <p:nvPr>
            <p:ph idx="1"/>
          </p:nvPr>
        </p:nvSpPr>
        <p:spPr>
          <a:xfrm>
            <a:off x="1065320" y="941033"/>
            <a:ext cx="10768614" cy="5442012"/>
          </a:xfrm>
        </p:spPr>
        <p:txBody>
          <a:bodyPr/>
          <a:lstStyle/>
          <a:p>
            <a:pPr marL="457200" indent="-457200">
              <a:buFont typeface="+mj-lt"/>
              <a:buAutoNum type="arabicPeriod"/>
            </a:pPr>
            <a:r>
              <a:rPr lang="pl-PL" sz="2800" dirty="0"/>
              <a:t>Bezpieczeństwo w instytucji- krótki wstęp</a:t>
            </a:r>
          </a:p>
          <a:p>
            <a:pPr marL="457200" indent="-457200">
              <a:buFont typeface="+mj-lt"/>
              <a:buAutoNum type="arabicPeriod"/>
            </a:pPr>
            <a:r>
              <a:rPr lang="pl-PL" sz="2800" dirty="0"/>
              <a:t>Architektura systemu bezpieczeństwa instytucji</a:t>
            </a:r>
          </a:p>
          <a:p>
            <a:pPr marL="457200" indent="-457200">
              <a:buFont typeface="+mj-lt"/>
              <a:buAutoNum type="arabicPeriod"/>
            </a:pPr>
            <a:r>
              <a:rPr lang="pl-PL" sz="2800" dirty="0"/>
              <a:t>Analiza procesów biznesowych ze względu na stopień zaangażowania systemów teleinformatycznych w ich realizacje</a:t>
            </a:r>
          </a:p>
          <a:p>
            <a:pPr marL="457200" indent="-457200">
              <a:buFont typeface="+mj-lt"/>
              <a:buAutoNum type="arabicPeriod"/>
            </a:pPr>
            <a:r>
              <a:rPr lang="pl-PL" sz="2800" dirty="0"/>
              <a:t>Ogólne potrzeby bezpieczeństwa systemów teleinformatycznych instytucji</a:t>
            </a:r>
          </a:p>
          <a:p>
            <a:pPr marL="457200" indent="-457200">
              <a:buFont typeface="+mj-lt"/>
              <a:buAutoNum type="arabicPeriod"/>
            </a:pPr>
            <a:r>
              <a:rPr lang="pl-PL" sz="2800" dirty="0"/>
              <a:t>Formułowanie dokumentu polityki bezpieczeństwa instytucji</a:t>
            </a:r>
          </a:p>
          <a:p>
            <a:pPr marL="457200" indent="-457200">
              <a:buFont typeface="+mj-lt"/>
              <a:buAutoNum type="arabicPeriod"/>
            </a:pPr>
            <a:r>
              <a:rPr lang="pl-PL" sz="2800" dirty="0"/>
              <a:t>Zarzadzanie bezpieczeństwem na poziomie instytucji</a:t>
            </a:r>
          </a:p>
          <a:p>
            <a:pPr marL="457200" indent="-457200">
              <a:buFont typeface="+mj-lt"/>
              <a:buAutoNum type="arabicPeriod"/>
            </a:pPr>
            <a:r>
              <a:rPr lang="pl-PL" sz="2800" dirty="0"/>
              <a:t>Bibliografia</a:t>
            </a:r>
          </a:p>
          <a:p>
            <a:pPr marL="457200" indent="-457200">
              <a:buFont typeface="+mj-lt"/>
              <a:buAutoNum type="arabicPeriod"/>
            </a:pPr>
            <a:endParaRPr lang="pl-PL" b="1" dirty="0"/>
          </a:p>
          <a:p>
            <a:pPr marL="457200" indent="-457200">
              <a:buFont typeface="+mj-lt"/>
              <a:buAutoNum type="arabicPeriod"/>
            </a:pPr>
            <a:endParaRPr lang="pl-PL" b="1" dirty="0"/>
          </a:p>
          <a:p>
            <a:pPr marL="457200" indent="-457200">
              <a:buFont typeface="+mj-lt"/>
              <a:buAutoNum type="arabicPeriod"/>
            </a:pPr>
            <a:endParaRPr lang="pl-PL" b="1" dirty="0"/>
          </a:p>
          <a:p>
            <a:pPr marL="457200" indent="-457200">
              <a:buFont typeface="+mj-lt"/>
              <a:buAutoNum type="arabicPeriod"/>
            </a:pPr>
            <a:endParaRPr lang="pl-PL" dirty="0"/>
          </a:p>
        </p:txBody>
      </p:sp>
    </p:spTree>
    <p:extLst>
      <p:ext uri="{BB962C8B-B14F-4D97-AF65-F5344CB8AC3E}">
        <p14:creationId xmlns:p14="http://schemas.microsoft.com/office/powerpoint/2010/main" val="1825628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5BD665C-3924-40B0-ABA3-97BD32B07658}"/>
              </a:ext>
            </a:extLst>
          </p:cNvPr>
          <p:cNvSpPr>
            <a:spLocks noGrp="1"/>
          </p:cNvSpPr>
          <p:nvPr>
            <p:ph idx="1"/>
          </p:nvPr>
        </p:nvSpPr>
        <p:spPr>
          <a:xfrm>
            <a:off x="941033" y="159797"/>
            <a:ext cx="10910655" cy="6383045"/>
          </a:xfrm>
        </p:spPr>
        <p:txBody>
          <a:bodyPr>
            <a:normAutofit/>
          </a:bodyPr>
          <a:lstStyle/>
          <a:p>
            <a:pPr marL="0" indent="0" algn="ctr">
              <a:buNone/>
            </a:pPr>
            <a:r>
              <a:rPr lang="pl-PL" sz="4400" b="1" dirty="0"/>
              <a:t>Bezpieczeństwo w instytucji </a:t>
            </a:r>
          </a:p>
          <a:p>
            <a:pPr marL="514350" indent="-514350">
              <a:buFont typeface="+mj-lt"/>
              <a:buAutoNum type="arabicPeriod"/>
            </a:pPr>
            <a:r>
              <a:rPr lang="pl-PL" sz="3200" dirty="0"/>
              <a:t>Podjęcie przez zarząd inicjatywy budowy systemu bezpieczeństwa instytucji i zadeklarowania nadzoru oraz wsparcia dla całości przedsięwzięcia.</a:t>
            </a:r>
          </a:p>
          <a:p>
            <a:pPr marL="514350" indent="-514350">
              <a:buFont typeface="+mj-lt"/>
              <a:buAutoNum type="arabicPeriod"/>
            </a:pPr>
            <a:r>
              <a:rPr lang="pl-PL" sz="3200" dirty="0"/>
              <a:t>Powołanie zespołu specjalistów, który będzie przekształcony ewolucyjnie w docelowe struktury zarzadzania bezpieczeństwem informacji i usług.</a:t>
            </a:r>
          </a:p>
          <a:p>
            <a:pPr marL="514350" indent="-514350">
              <a:buFont typeface="+mj-lt"/>
              <a:buAutoNum type="arabicPeriod"/>
            </a:pPr>
            <a:r>
              <a:rPr lang="pl-PL" sz="3200" dirty="0"/>
              <a:t>Przeprowadzenie analizy zapotrzebowania instytucji na bezpieczeństwo i wyrażenie tego w postaci celów, strategii i polityki bezpieczeństwa instytucji.</a:t>
            </a:r>
          </a:p>
          <a:p>
            <a:pPr marL="514350" indent="-514350">
              <a:buFont typeface="+mj-lt"/>
              <a:buAutoNum type="arabicPeriod"/>
            </a:pPr>
            <a:endParaRPr lang="pl-PL" sz="2800" b="1" dirty="0"/>
          </a:p>
          <a:p>
            <a:pPr marL="0" indent="0">
              <a:buNone/>
            </a:pPr>
            <a:endParaRPr lang="pl-PL" b="1" dirty="0"/>
          </a:p>
        </p:txBody>
      </p:sp>
    </p:spTree>
    <p:extLst>
      <p:ext uri="{BB962C8B-B14F-4D97-AF65-F5344CB8AC3E}">
        <p14:creationId xmlns:p14="http://schemas.microsoft.com/office/powerpoint/2010/main" val="90173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43F39E-BC2C-4616-8536-CB9C29187241}"/>
              </a:ext>
            </a:extLst>
          </p:cNvPr>
          <p:cNvSpPr>
            <a:spLocks noGrp="1"/>
          </p:cNvSpPr>
          <p:nvPr>
            <p:ph type="title"/>
          </p:nvPr>
        </p:nvSpPr>
        <p:spPr>
          <a:xfrm>
            <a:off x="1371600" y="97654"/>
            <a:ext cx="9601200" cy="1491449"/>
          </a:xfrm>
        </p:spPr>
        <p:txBody>
          <a:bodyPr>
            <a:normAutofit/>
          </a:bodyPr>
          <a:lstStyle/>
          <a:p>
            <a:pPr algn="ctr"/>
            <a:r>
              <a:rPr lang="pl-PL" sz="4000" b="1" dirty="0"/>
              <a:t>Architektura systemu bezpieczeństwa instytucji</a:t>
            </a:r>
          </a:p>
        </p:txBody>
      </p:sp>
      <p:pic>
        <p:nvPicPr>
          <p:cNvPr id="7" name="Symbol zastępczy zawartości 6">
            <a:extLst>
              <a:ext uri="{FF2B5EF4-FFF2-40B4-BE49-F238E27FC236}">
                <a16:creationId xmlns:a16="http://schemas.microsoft.com/office/drawing/2014/main" id="{5EB02C1B-CFA1-4C88-918C-4678DC890CA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26780" y="1238073"/>
            <a:ext cx="5797119" cy="5304769"/>
          </a:xfrm>
        </p:spPr>
      </p:pic>
      <p:sp>
        <p:nvSpPr>
          <p:cNvPr id="8" name="pole tekstowe 7">
            <a:extLst>
              <a:ext uri="{FF2B5EF4-FFF2-40B4-BE49-F238E27FC236}">
                <a16:creationId xmlns:a16="http://schemas.microsoft.com/office/drawing/2014/main" id="{48ED47E3-68EF-4A03-80CB-A6A8DEC75DB5}"/>
              </a:ext>
            </a:extLst>
          </p:cNvPr>
          <p:cNvSpPr txBox="1"/>
          <p:nvPr/>
        </p:nvSpPr>
        <p:spPr>
          <a:xfrm>
            <a:off x="3426779" y="6542842"/>
            <a:ext cx="5797119" cy="338554"/>
          </a:xfrm>
          <a:prstGeom prst="rect">
            <a:avLst/>
          </a:prstGeom>
          <a:noFill/>
        </p:spPr>
        <p:txBody>
          <a:bodyPr wrap="square" rtlCol="0">
            <a:spAutoFit/>
          </a:bodyPr>
          <a:lstStyle/>
          <a:p>
            <a:pPr algn="ctr"/>
            <a:r>
              <a:rPr lang="pl-PL" sz="1600" dirty="0"/>
              <a:t>Schemat budowy pierwszego poziomu systemu bezpieczeństwa</a:t>
            </a:r>
          </a:p>
        </p:txBody>
      </p:sp>
    </p:spTree>
    <p:extLst>
      <p:ext uri="{BB962C8B-B14F-4D97-AF65-F5344CB8AC3E}">
        <p14:creationId xmlns:p14="http://schemas.microsoft.com/office/powerpoint/2010/main" val="3945113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E9BB30-F7E2-43E3-9D33-8951410FCEAA}"/>
              </a:ext>
            </a:extLst>
          </p:cNvPr>
          <p:cNvSpPr>
            <a:spLocks noGrp="1"/>
          </p:cNvSpPr>
          <p:nvPr>
            <p:ph type="title"/>
          </p:nvPr>
        </p:nvSpPr>
        <p:spPr>
          <a:xfrm>
            <a:off x="1295400" y="-1"/>
            <a:ext cx="9601200" cy="1757779"/>
          </a:xfrm>
        </p:spPr>
        <p:txBody>
          <a:bodyPr>
            <a:normAutofit fontScale="90000"/>
          </a:bodyPr>
          <a:lstStyle/>
          <a:p>
            <a:pPr algn="ctr"/>
            <a:r>
              <a:rPr lang="pl-PL" b="1" dirty="0"/>
              <a:t>Analiza procesów biznesowych ze względu na stopień zaangażowania systemów teleinformatycznych w ich realizacje</a:t>
            </a:r>
          </a:p>
        </p:txBody>
      </p:sp>
      <p:sp>
        <p:nvSpPr>
          <p:cNvPr id="3" name="Symbol zastępczy zawartości 2">
            <a:extLst>
              <a:ext uri="{FF2B5EF4-FFF2-40B4-BE49-F238E27FC236}">
                <a16:creationId xmlns:a16="http://schemas.microsoft.com/office/drawing/2014/main" id="{B31F5F3C-72B9-44C8-AD93-179C9845CA0B}"/>
              </a:ext>
            </a:extLst>
          </p:cNvPr>
          <p:cNvSpPr>
            <a:spLocks noGrp="1"/>
          </p:cNvSpPr>
          <p:nvPr>
            <p:ph idx="1"/>
          </p:nvPr>
        </p:nvSpPr>
        <p:spPr>
          <a:xfrm>
            <a:off x="775318" y="1908699"/>
            <a:ext cx="11301273" cy="4949301"/>
          </a:xfrm>
        </p:spPr>
        <p:txBody>
          <a:bodyPr>
            <a:normAutofit/>
          </a:bodyPr>
          <a:lstStyle/>
          <a:p>
            <a:pPr marL="0" indent="0">
              <a:buNone/>
            </a:pPr>
            <a:r>
              <a:rPr lang="pl-PL" sz="3200" dirty="0"/>
              <a:t>Celem tych działań jest zebranie podstawowych informacji od zarządu instytucji, które po przeanalizowaniu będą pełnić role ogólnych wytycznych do dalszych etapów budowy systemu bezpieczeństwa.</a:t>
            </a:r>
          </a:p>
        </p:txBody>
      </p:sp>
      <p:pic>
        <p:nvPicPr>
          <p:cNvPr id="5" name="Obraz 4">
            <a:extLst>
              <a:ext uri="{FF2B5EF4-FFF2-40B4-BE49-F238E27FC236}">
                <a16:creationId xmlns:a16="http://schemas.microsoft.com/office/drawing/2014/main" id="{79333F07-9719-4DC7-8533-E43A9A6FA9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9315" y="3807163"/>
            <a:ext cx="8229602" cy="2726801"/>
          </a:xfrm>
          <a:prstGeom prst="rect">
            <a:avLst/>
          </a:prstGeom>
        </p:spPr>
      </p:pic>
      <p:sp>
        <p:nvSpPr>
          <p:cNvPr id="6" name="pole tekstowe 5">
            <a:extLst>
              <a:ext uri="{FF2B5EF4-FFF2-40B4-BE49-F238E27FC236}">
                <a16:creationId xmlns:a16="http://schemas.microsoft.com/office/drawing/2014/main" id="{2F6F4412-21C7-4410-8775-5200E032D715}"/>
              </a:ext>
            </a:extLst>
          </p:cNvPr>
          <p:cNvSpPr txBox="1"/>
          <p:nvPr/>
        </p:nvSpPr>
        <p:spPr>
          <a:xfrm>
            <a:off x="2299315" y="6560144"/>
            <a:ext cx="8229602" cy="307777"/>
          </a:xfrm>
          <a:prstGeom prst="rect">
            <a:avLst/>
          </a:prstGeom>
          <a:noFill/>
        </p:spPr>
        <p:txBody>
          <a:bodyPr wrap="square" rtlCol="0">
            <a:spAutoFit/>
          </a:bodyPr>
          <a:lstStyle/>
          <a:p>
            <a:r>
              <a:rPr lang="pl-PL" sz="1400" dirty="0"/>
              <a:t>Szablon zadań statutowych instytucji i stopień zaangażowania środków teleinformatycznych w ich realizacje</a:t>
            </a:r>
          </a:p>
        </p:txBody>
      </p:sp>
    </p:spTree>
    <p:extLst>
      <p:ext uri="{BB962C8B-B14F-4D97-AF65-F5344CB8AC3E}">
        <p14:creationId xmlns:p14="http://schemas.microsoft.com/office/powerpoint/2010/main" val="669823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A5CB11A-EE9D-414D-ACAA-E34B7516672F}"/>
              </a:ext>
            </a:extLst>
          </p:cNvPr>
          <p:cNvSpPr>
            <a:spLocks noGrp="1"/>
          </p:cNvSpPr>
          <p:nvPr>
            <p:ph idx="1"/>
          </p:nvPr>
        </p:nvSpPr>
        <p:spPr>
          <a:xfrm>
            <a:off x="870012" y="346229"/>
            <a:ext cx="11079332" cy="6294267"/>
          </a:xfrm>
        </p:spPr>
        <p:txBody>
          <a:bodyPr>
            <a:normAutofit/>
          </a:bodyPr>
          <a:lstStyle/>
          <a:p>
            <a:pPr marL="0" indent="0">
              <a:buNone/>
            </a:pPr>
            <a:r>
              <a:rPr lang="pl-PL" sz="3200" dirty="0"/>
              <a:t>Obszar funkcjonowania instytucji został podzielony na pewne moduły realizujące poszczególne funkcje instytucji.</a:t>
            </a:r>
          </a:p>
          <a:p>
            <a:pPr marL="0" indent="0">
              <a:buNone/>
            </a:pPr>
            <a:endParaRPr lang="pl-PL" sz="3200" dirty="0"/>
          </a:p>
        </p:txBody>
      </p:sp>
      <p:pic>
        <p:nvPicPr>
          <p:cNvPr id="5" name="Obraz 4">
            <a:extLst>
              <a:ext uri="{FF2B5EF4-FFF2-40B4-BE49-F238E27FC236}">
                <a16:creationId xmlns:a16="http://schemas.microsoft.com/office/drawing/2014/main" id="{85BD52A7-46D7-4F55-A602-9D03C293CC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3504" y="1677880"/>
            <a:ext cx="7581529" cy="4509856"/>
          </a:xfrm>
          <a:prstGeom prst="rect">
            <a:avLst/>
          </a:prstGeom>
        </p:spPr>
      </p:pic>
    </p:spTree>
    <p:extLst>
      <p:ext uri="{BB962C8B-B14F-4D97-AF65-F5344CB8AC3E}">
        <p14:creationId xmlns:p14="http://schemas.microsoft.com/office/powerpoint/2010/main" val="2746883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64A7CD-7765-44FF-994F-0ED5CE470BFD}"/>
              </a:ext>
            </a:extLst>
          </p:cNvPr>
          <p:cNvSpPr>
            <a:spLocks noGrp="1"/>
          </p:cNvSpPr>
          <p:nvPr>
            <p:ph type="title"/>
          </p:nvPr>
        </p:nvSpPr>
        <p:spPr>
          <a:xfrm>
            <a:off x="1398233" y="99874"/>
            <a:ext cx="9601200" cy="1485900"/>
          </a:xfrm>
        </p:spPr>
        <p:txBody>
          <a:bodyPr/>
          <a:lstStyle/>
          <a:p>
            <a:pPr algn="ctr"/>
            <a:r>
              <a:rPr lang="pl-PL" b="1" dirty="0"/>
              <a:t>Ogólne potrzeby bezpieczeństwa systemów teleinformatycznych instytucji</a:t>
            </a:r>
          </a:p>
        </p:txBody>
      </p:sp>
      <p:sp>
        <p:nvSpPr>
          <p:cNvPr id="3" name="Symbol zastępczy zawartości 2">
            <a:extLst>
              <a:ext uri="{FF2B5EF4-FFF2-40B4-BE49-F238E27FC236}">
                <a16:creationId xmlns:a16="http://schemas.microsoft.com/office/drawing/2014/main" id="{B62D27DB-29DA-46D7-9B0C-F2B0530DD018}"/>
              </a:ext>
            </a:extLst>
          </p:cNvPr>
          <p:cNvSpPr>
            <a:spLocks noGrp="1"/>
          </p:cNvSpPr>
          <p:nvPr>
            <p:ph idx="1"/>
          </p:nvPr>
        </p:nvSpPr>
        <p:spPr>
          <a:xfrm>
            <a:off x="976543" y="1411549"/>
            <a:ext cx="11088209" cy="5282214"/>
          </a:xfrm>
        </p:spPr>
        <p:txBody>
          <a:bodyPr>
            <a:normAutofit/>
          </a:bodyPr>
          <a:lstStyle/>
          <a:p>
            <a:pPr marL="0" indent="0">
              <a:buNone/>
            </a:pPr>
            <a:r>
              <a:rPr lang="pl-PL" sz="3200" dirty="0"/>
              <a:t>Nowoczesne technologie teleinformatyczne zaangażowane w realizacje procesów biznesowych wyznaczają określone potrzeby bezpieczeństwa teleinformatycznego w instytucji.</a:t>
            </a:r>
          </a:p>
          <a:p>
            <a:pPr marL="0" indent="0">
              <a:buNone/>
            </a:pPr>
            <a:r>
              <a:rPr lang="pl-PL" sz="3200" dirty="0"/>
              <a:t>Ogólną zasada formułowania celów bezpieczeństwa instytucji jest to aby przeciwstawiały się one bezpośrednio lub pośrednio czynnikom ryzyka dla procesów biznesowych, dotyczących zasobów chroniących na poziomie pierwszego modelu odniesienia, jest to: ciągłość funkcjonowania, działanie zgodne z prawem, ochrona wizerunku i reputacji.</a:t>
            </a:r>
          </a:p>
          <a:p>
            <a:pPr marL="0" indent="0">
              <a:buNone/>
            </a:pPr>
            <a:endParaRPr lang="pl-PL" sz="3200" dirty="0"/>
          </a:p>
        </p:txBody>
      </p:sp>
    </p:spTree>
    <p:extLst>
      <p:ext uri="{BB962C8B-B14F-4D97-AF65-F5344CB8AC3E}">
        <p14:creationId xmlns:p14="http://schemas.microsoft.com/office/powerpoint/2010/main" val="1303409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1AB9A28-21CD-4C86-8637-F57FDDC18EF7}"/>
              </a:ext>
            </a:extLst>
          </p:cNvPr>
          <p:cNvSpPr>
            <a:spLocks noGrp="1"/>
          </p:cNvSpPr>
          <p:nvPr>
            <p:ph idx="1"/>
          </p:nvPr>
        </p:nvSpPr>
        <p:spPr>
          <a:xfrm>
            <a:off x="1012054" y="248575"/>
            <a:ext cx="10937290" cy="6445188"/>
          </a:xfrm>
        </p:spPr>
        <p:txBody>
          <a:bodyPr>
            <a:normAutofit/>
          </a:bodyPr>
          <a:lstStyle/>
          <a:p>
            <a:pPr marL="0" indent="0">
              <a:buNone/>
            </a:pPr>
            <a:endParaRPr lang="pl-PL" sz="3200" dirty="0"/>
          </a:p>
          <a:p>
            <a:pPr marL="0" indent="0">
              <a:buNone/>
            </a:pPr>
            <a:r>
              <a:rPr lang="pl-PL" sz="3200" dirty="0"/>
              <a:t>Czym jeszcze należy kierować się formułując cele bezpieczeństwa? Z wielu czynników warto wymienić np.:</a:t>
            </a:r>
          </a:p>
          <a:p>
            <a:pPr>
              <a:buFont typeface="Arial" panose="020B0604020202020204" pitchFamily="34" charset="0"/>
              <a:buChar char="•"/>
            </a:pPr>
            <a:r>
              <a:rPr lang="pl-PL" sz="3200" dirty="0"/>
              <a:t>Znaczenie poszczególnych celów biznesowych</a:t>
            </a:r>
          </a:p>
          <a:p>
            <a:pPr>
              <a:buFont typeface="Arial" panose="020B0604020202020204" pitchFamily="34" charset="0"/>
              <a:buChar char="•"/>
            </a:pPr>
            <a:r>
              <a:rPr lang="pl-PL" sz="3200" dirty="0"/>
              <a:t>Ryzyko według oceny zarządu</a:t>
            </a:r>
          </a:p>
          <a:p>
            <a:pPr>
              <a:buFont typeface="Arial" panose="020B0604020202020204" pitchFamily="34" charset="0"/>
              <a:buChar char="•"/>
            </a:pPr>
            <a:r>
              <a:rPr lang="pl-PL" sz="3200" dirty="0"/>
              <a:t>Różnorodność zadań realizowanych w instytucji</a:t>
            </a:r>
          </a:p>
          <a:p>
            <a:pPr>
              <a:buFont typeface="Arial" panose="020B0604020202020204" pitchFamily="34" charset="0"/>
              <a:buChar char="•"/>
            </a:pPr>
            <a:r>
              <a:rPr lang="pl-PL" sz="3200" dirty="0"/>
              <a:t>Zróżnicowania działów instytucji pod względem stosowania teleinformatyki</a:t>
            </a:r>
          </a:p>
          <a:p>
            <a:pPr>
              <a:buFont typeface="Arial" panose="020B0604020202020204" pitchFamily="34" charset="0"/>
              <a:buChar char="•"/>
            </a:pPr>
            <a:r>
              <a:rPr lang="pl-PL" sz="3200" dirty="0"/>
              <a:t>Stopień zaangażowania środków teleinformatycznych w ich realizacje</a:t>
            </a:r>
          </a:p>
          <a:p>
            <a:pPr>
              <a:buFont typeface="Arial" panose="020B0604020202020204" pitchFamily="34" charset="0"/>
              <a:buChar char="•"/>
            </a:pPr>
            <a:endParaRPr lang="pl-PL" sz="3200" dirty="0"/>
          </a:p>
        </p:txBody>
      </p:sp>
    </p:spTree>
    <p:extLst>
      <p:ext uri="{BB962C8B-B14F-4D97-AF65-F5344CB8AC3E}">
        <p14:creationId xmlns:p14="http://schemas.microsoft.com/office/powerpoint/2010/main" val="170027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2587DAC-514E-45A3-A62F-DC8C05201DCD}"/>
              </a:ext>
            </a:extLst>
          </p:cNvPr>
          <p:cNvSpPr>
            <a:spLocks noGrp="1"/>
          </p:cNvSpPr>
          <p:nvPr>
            <p:ph idx="1"/>
          </p:nvPr>
        </p:nvSpPr>
        <p:spPr>
          <a:xfrm>
            <a:off x="1083075" y="248575"/>
            <a:ext cx="10715347" cy="6383044"/>
          </a:xfrm>
        </p:spPr>
        <p:txBody>
          <a:bodyPr>
            <a:normAutofit/>
          </a:bodyPr>
          <a:lstStyle/>
          <a:p>
            <a:pPr marL="0" indent="0">
              <a:buNone/>
            </a:pPr>
            <a:r>
              <a:rPr lang="pl-PL" sz="3200" dirty="0"/>
              <a:t>Z rozważań praktycznych wynika, że dobrze jest wyróżnić np.:</a:t>
            </a:r>
          </a:p>
          <a:p>
            <a:pPr>
              <a:buFont typeface="Arial" panose="020B0604020202020204" pitchFamily="34" charset="0"/>
              <a:buChar char="•"/>
            </a:pPr>
            <a:r>
              <a:rPr lang="pl-PL" sz="3200" dirty="0"/>
              <a:t>Cele związane z ogólnymi aspektami bezpieczeństwa, służące bezpieczeństwu wewnętrznemu systemów</a:t>
            </a:r>
          </a:p>
          <a:p>
            <a:pPr>
              <a:buFont typeface="Arial" panose="020B0604020202020204" pitchFamily="34" charset="0"/>
              <a:buChar char="•"/>
            </a:pPr>
            <a:r>
              <a:rPr lang="pl-PL" sz="3200" dirty="0"/>
              <a:t>Cele specyficzne, związane z najbardziej żywotnymi zadaniami dla instytucji, które wyrażają jej szczególne zapotrzebowanie na bezpieczeństwo.</a:t>
            </a:r>
          </a:p>
          <a:p>
            <a:pPr marL="0" indent="0">
              <a:buNone/>
            </a:pPr>
            <a:endParaRPr lang="pl-PL" sz="3200" dirty="0"/>
          </a:p>
          <a:p>
            <a:pPr marL="0" indent="0">
              <a:buNone/>
            </a:pPr>
            <a:r>
              <a:rPr lang="pl-PL" sz="3200" dirty="0"/>
              <a:t>Zbiór celów obejmuje te, które można uznać za:</a:t>
            </a:r>
          </a:p>
          <a:p>
            <a:pPr>
              <a:buFont typeface="Arial" panose="020B0604020202020204" pitchFamily="34" charset="0"/>
              <a:buChar char="•"/>
            </a:pPr>
            <a:r>
              <a:rPr lang="pl-PL" sz="3200" dirty="0"/>
              <a:t>Konieczne</a:t>
            </a:r>
          </a:p>
          <a:p>
            <a:pPr>
              <a:buFont typeface="Arial" panose="020B0604020202020204" pitchFamily="34" charset="0"/>
              <a:buChar char="•"/>
            </a:pPr>
            <a:r>
              <a:rPr lang="pl-PL" sz="3200" dirty="0"/>
              <a:t>Wystarczające</a:t>
            </a:r>
          </a:p>
          <a:p>
            <a:pPr marL="0" indent="0">
              <a:buNone/>
            </a:pPr>
            <a:endParaRPr lang="pl-PL" sz="3200" dirty="0"/>
          </a:p>
          <a:p>
            <a:pPr marL="0" indent="0">
              <a:buNone/>
            </a:pPr>
            <a:endParaRPr lang="pl-PL" sz="3200" dirty="0"/>
          </a:p>
        </p:txBody>
      </p:sp>
    </p:spTree>
    <p:extLst>
      <p:ext uri="{BB962C8B-B14F-4D97-AF65-F5344CB8AC3E}">
        <p14:creationId xmlns:p14="http://schemas.microsoft.com/office/powerpoint/2010/main" val="4272295247"/>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TM10001105[[fn=Przycinanie]]</Template>
  <TotalTime>177</TotalTime>
  <Words>515</Words>
  <Application>Microsoft Office PowerPoint</Application>
  <PresentationFormat>Panoramiczny</PresentationFormat>
  <Paragraphs>46</Paragraphs>
  <Slides>12</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12</vt:i4>
      </vt:variant>
    </vt:vector>
  </HeadingPairs>
  <TitlesOfParts>
    <vt:vector size="15" baseType="lpstr">
      <vt:lpstr>Arial</vt:lpstr>
      <vt:lpstr>Franklin Gothic Book</vt:lpstr>
      <vt:lpstr>Przycinanie</vt:lpstr>
      <vt:lpstr>Bezpieczeństwo  w  instytucji</vt:lpstr>
      <vt:lpstr>SPIS TREŚCI</vt:lpstr>
      <vt:lpstr>Prezentacja programu PowerPoint</vt:lpstr>
      <vt:lpstr>Architektura systemu bezpieczeństwa instytucji</vt:lpstr>
      <vt:lpstr>Analiza procesów biznesowych ze względu na stopień zaangażowania systemów teleinformatycznych w ich realizacje</vt:lpstr>
      <vt:lpstr>Prezentacja programu PowerPoint</vt:lpstr>
      <vt:lpstr>Ogólne potrzeby bezpieczeństwa systemów teleinformatycznych instytucji</vt:lpstr>
      <vt:lpstr>Prezentacja programu PowerPoint</vt:lpstr>
      <vt:lpstr>Prezentacja programu PowerPoint</vt:lpstr>
      <vt:lpstr>Formułowanie dokumentu polityki bezpieczeństwa instytucji</vt:lpstr>
      <vt:lpstr>Zarzadzanie bezpieczeństwem na poziomie instytucji</vt:lpstr>
      <vt:lpstr>Bibliografia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Bezpieczeństwo  w  instytucji</dc:title>
  <dc:creator>Admin</dc:creator>
  <cp:lastModifiedBy>Admin</cp:lastModifiedBy>
  <cp:revision>17</cp:revision>
  <dcterms:created xsi:type="dcterms:W3CDTF">2020-03-19T15:04:52Z</dcterms:created>
  <dcterms:modified xsi:type="dcterms:W3CDTF">2020-03-19T18:01:53Z</dcterms:modified>
</cp:coreProperties>
</file>