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0" r:id="rId5"/>
    <p:sldId id="261" r:id="rId6"/>
    <p:sldId id="266" r:id="rId7"/>
    <p:sldId id="259" r:id="rId8"/>
    <p:sldId id="263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Gry </a:t>
            </a:r>
            <a:r>
              <a:rPr lang="pl-PL" smtClean="0"/>
              <a:t>strategiczne </a:t>
            </a:r>
            <a:r>
              <a:rPr lang="pl-PL" dirty="0" smtClean="0"/>
              <a:t>- 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1. Pojęcie gry strategicznej, gracza, zarządzania strategicznego</a:t>
            </a:r>
          </a:p>
          <a:p>
            <a:r>
              <a:rPr lang="pl-PL" dirty="0" smtClean="0"/>
              <a:t>2. Termin strategia </a:t>
            </a:r>
            <a:r>
              <a:rPr lang="pl-PL" dirty="0" err="1" smtClean="0"/>
              <a:t>wg</a:t>
            </a:r>
            <a:r>
              <a:rPr lang="pl-PL" dirty="0" smtClean="0"/>
              <a:t>. różnych autorów</a:t>
            </a:r>
          </a:p>
          <a:p>
            <a:r>
              <a:rPr lang="pl-PL" dirty="0" smtClean="0"/>
              <a:t>3. Koncepcje i szkoły zarządzania strategicznego</a:t>
            </a:r>
          </a:p>
          <a:p>
            <a:r>
              <a:rPr lang="pl-PL" dirty="0" smtClean="0"/>
              <a:t>4. Wnioski końcowe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 Pojęcie gry </a:t>
            </a:r>
            <a:r>
              <a:rPr lang="pl-PL" b="1" u="sng" dirty="0" err="1" smtClean="0"/>
              <a:t>startegicznej</a:t>
            </a:r>
            <a:r>
              <a:rPr lang="pl-PL" b="1" u="sng" dirty="0" smtClean="0"/>
              <a:t> i zarządzania strategicznego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 smtClean="0"/>
              <a:t> </a:t>
            </a:r>
            <a:r>
              <a:rPr lang="pl-PL" sz="3800" b="1" dirty="0" smtClean="0"/>
              <a:t>metafora gry- organizacja jako gracz, radzenie sobie z ryzykiem i niepewnością, gracz z pasywnego wykonawcy staje się aktywnym uczestnikiem, graczami mogą być: indywidualni uczestnicy, zespoły, organizacje gry (Czerska, </a:t>
            </a:r>
            <a:r>
              <a:rPr lang="pl-PL" sz="3800" b="1" dirty="0" err="1" smtClean="0"/>
              <a:t>Szpitter</a:t>
            </a:r>
            <a:r>
              <a:rPr lang="pl-PL" sz="3800" b="1" dirty="0" smtClean="0"/>
              <a:t>, Koncepcje zarządzania)</a:t>
            </a:r>
          </a:p>
          <a:p>
            <a:r>
              <a:rPr lang="pl-PL" dirty="0" smtClean="0"/>
              <a:t>Gry strategiczne charakteryzują się:</a:t>
            </a:r>
          </a:p>
          <a:p>
            <a:pPr lvl="0"/>
            <a:r>
              <a:rPr lang="pl-PL" dirty="0" smtClean="0"/>
              <a:t>Występowaniem graczy o określonych celach i oczekiwaniach.</a:t>
            </a:r>
          </a:p>
          <a:p>
            <a:pPr lvl="0"/>
            <a:r>
              <a:rPr lang="pl-PL" dirty="0" smtClean="0"/>
              <a:t>Poszczególni gracze podejmują różne decyzje i realizują różne strategie.</a:t>
            </a:r>
          </a:p>
          <a:p>
            <a:pPr lvl="0"/>
            <a:r>
              <a:rPr lang="pl-PL" dirty="0" smtClean="0"/>
              <a:t>Konkurenci w oparciu o własne cele i zachowania gracza realizują własne strategie.</a:t>
            </a:r>
          </a:p>
          <a:p>
            <a:pPr lvl="0"/>
            <a:r>
              <a:rPr lang="pl-PL" dirty="0" smtClean="0"/>
              <a:t>Gracze podejmują decyzje nie znając wszystkich czynników mających wpływ na skutki danej decyzji.</a:t>
            </a:r>
          </a:p>
          <a:p>
            <a:pPr lvl="0"/>
            <a:r>
              <a:rPr lang="pl-PL" dirty="0" smtClean="0"/>
              <a:t>Gracze stosują zasady, modele, metody i techniki zarządzania strategicznego.</a:t>
            </a:r>
          </a:p>
          <a:p>
            <a:pPr lvl="0"/>
            <a:r>
              <a:rPr lang="pl-PL" dirty="0" smtClean="0"/>
              <a:t>Gracze opracowują różne scenariusze możliwych zdarzeń, analizują poszczególne warianty wygranych i realizują różne strategie.</a:t>
            </a:r>
          </a:p>
          <a:p>
            <a:pPr lvl="0"/>
            <a:r>
              <a:rPr lang="pl-PL" dirty="0" smtClean="0"/>
              <a:t>Gracze podejmują decyzje ukierunkowane na uzyskanie korzyści. </a:t>
            </a:r>
          </a:p>
          <a:p>
            <a:r>
              <a:rPr lang="pl-PL" b="1" dirty="0" smtClean="0"/>
              <a:t> gra w klasycznej teorii gier rozgrywana jest w myśl reguły :wygrać kosztem przeciwnika, </a:t>
            </a:r>
          </a:p>
          <a:p>
            <a:r>
              <a:rPr lang="pl-PL" b="1" dirty="0" smtClean="0"/>
              <a:t>współcześnie w kategoriach procesu społecznego, w ramach którego potrzebna jest współpraca, konstruktywne wykorzystywanie konfliktu (zarządzanie konfliktem)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Istota zarządzania strategicznego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dirty="0" smtClean="0"/>
              <a:t>Zarządzanie strategiczne jest kompleksowym ciągłym procesem zarządzania nastawionym na formułowanie i wdrażanie skutecznych strategii sprzyjających wysokiemu stopniowi zgodności organizacji i jej otoczenia oraz osiąganiu celów strategicznych,; zmierza w kierunku formułowania długookresowych celów oraz sposobów ich efektywnej realizacji poprzez wdrożenie strategii przetrwania i rozwoju przedsiębiorstwa.  </a:t>
            </a:r>
            <a:endParaRPr lang="pl-PL" b="1" dirty="0" smtClean="0"/>
          </a:p>
          <a:p>
            <a:pPr>
              <a:buNone/>
            </a:pPr>
            <a:r>
              <a:rPr lang="pl-PL" b="1" dirty="0" smtClean="0"/>
              <a:t> </a:t>
            </a:r>
            <a:endParaRPr lang="pl-PL" dirty="0" smtClean="0"/>
          </a:p>
          <a:p>
            <a:r>
              <a:rPr lang="pl-PL" dirty="0" err="1" smtClean="0"/>
              <a:t>Griffin</a:t>
            </a:r>
            <a:r>
              <a:rPr lang="pl-PL" dirty="0" smtClean="0"/>
              <a:t>, definiuje zarządzanie strategiczne oraz system zarządzania strategicznego jako „kompleksowy, ciągły proces zarządzania, nastawiony na  formułowanie i wdrażanie skutecznych strategii; sposób podejścia do szans i wyzwań gospodarczych</a:t>
            </a:r>
          </a:p>
          <a:p>
            <a:r>
              <a:rPr lang="pl-PL" dirty="0" smtClean="0"/>
              <a:t> skuteczna strategia  -to taka która wspiera najlepsze dopasowanie między organizacją a otoczeniem (jakość, różnorodność)</a:t>
            </a:r>
          </a:p>
          <a:p>
            <a:endParaRPr lang="pl-PL" dirty="0" smtClean="0"/>
          </a:p>
          <a:p>
            <a:r>
              <a:rPr lang="pl-PL" dirty="0" smtClean="0"/>
              <a:t>R. </a:t>
            </a:r>
            <a:r>
              <a:rPr lang="pl-PL" dirty="0" err="1" smtClean="0"/>
              <a:t>Griffin</a:t>
            </a:r>
            <a:r>
              <a:rPr lang="pl-PL" dirty="0" smtClean="0"/>
              <a:t>, </a:t>
            </a:r>
            <a:r>
              <a:rPr lang="pl-PL" i="1" dirty="0" smtClean="0"/>
              <a:t>Podstawy zarządzania organizacjami</a:t>
            </a:r>
            <a:r>
              <a:rPr lang="pl-PL" dirty="0" smtClean="0"/>
              <a:t>, Wydawnictwo Naukowe PWN, Warszawa 2017, s. 227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b="1" u="sng" dirty="0" smtClean="0"/>
              <a:t>Pojęcie, cechy i elementy strategii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  </a:t>
            </a:r>
          </a:p>
          <a:p>
            <a:r>
              <a:rPr lang="pl-PL" b="1" u="sng" dirty="0" smtClean="0"/>
              <a:t> Pojęcie i rodzaje strategii</a:t>
            </a:r>
          </a:p>
          <a:p>
            <a:r>
              <a:rPr lang="pl-PL" dirty="0" smtClean="0"/>
              <a:t> </a:t>
            </a:r>
          </a:p>
          <a:p>
            <a:r>
              <a:rPr lang="pl-PL" dirty="0" smtClean="0"/>
              <a:t>Słowo „strategia” pochodzi od greckich słów </a:t>
            </a:r>
            <a:r>
              <a:rPr lang="pl-PL" i="1" dirty="0" err="1" smtClean="0"/>
              <a:t>stratós</a:t>
            </a:r>
            <a:r>
              <a:rPr lang="pl-PL" dirty="0" smtClean="0"/>
              <a:t> - armia, wojsko, i </a:t>
            </a:r>
            <a:r>
              <a:rPr lang="pl-PL" i="1" dirty="0" err="1" smtClean="0"/>
              <a:t>ágein</a:t>
            </a:r>
            <a:r>
              <a:rPr lang="pl-PL" dirty="0" smtClean="0"/>
              <a:t> – dowodzić i oznacza sztukę kierowania wojskiem.</a:t>
            </a:r>
          </a:p>
          <a:p>
            <a:r>
              <a:rPr lang="pl-PL" b="1" dirty="0" smtClean="0"/>
              <a:t> Pojęcie „strategia” należy do pojęć złożonych i ulega ewaluacji. 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r>
              <a:rPr lang="pl-PL" dirty="0" smtClean="0"/>
              <a:t>W literaturze istnieje wiele definicji  „strategii”.</a:t>
            </a:r>
          </a:p>
          <a:p>
            <a:r>
              <a:rPr lang="pl-PL" dirty="0" smtClean="0"/>
              <a:t>K. </a:t>
            </a:r>
            <a:r>
              <a:rPr lang="pl-PL" dirty="0" err="1" smtClean="0"/>
              <a:t>Obłój</a:t>
            </a:r>
            <a:r>
              <a:rPr lang="pl-PL" dirty="0" smtClean="0"/>
              <a:t> określa </a:t>
            </a:r>
            <a:r>
              <a:rPr lang="pl-PL" b="1" dirty="0" smtClean="0"/>
              <a:t>strategię</a:t>
            </a:r>
            <a:r>
              <a:rPr lang="pl-PL" dirty="0" smtClean="0"/>
              <a:t> jako „przemyślaną, ogólną koncepcję działania, której realizacja zapewnia organizacji przewagę na rynku, mimo inteligentnego przeciwdziałania konkurencji”.</a:t>
            </a:r>
          </a:p>
          <a:p>
            <a:r>
              <a:rPr lang="pl-PL" dirty="0" smtClean="0"/>
              <a:t> </a:t>
            </a:r>
          </a:p>
          <a:p>
            <a:r>
              <a:rPr lang="pl-PL" dirty="0" smtClean="0"/>
              <a:t>A.D. Chandler ujmuje </a:t>
            </a:r>
            <a:r>
              <a:rPr lang="pl-PL" b="1" dirty="0" smtClean="0"/>
              <a:t>strategię </a:t>
            </a:r>
            <a:r>
              <a:rPr lang="pl-PL" dirty="0" smtClean="0"/>
              <a:t>jako „określenie długofalowych celów i zadań przedsiębiorstwa, odpowiadających generalnym kierunkom działania, a także przedstawia alokację zasobów, jakie są niezbędne do realizacji przyjętych celów”.</a:t>
            </a:r>
          </a:p>
          <a:p>
            <a:r>
              <a:rPr lang="pl-PL" dirty="0" smtClean="0"/>
              <a:t>Strategia jest więc  koncepcją działania ,  swoistą  ideą  pozwalającą osiągać organizacji cele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err="1" smtClean="0"/>
              <a:t>Obłój</a:t>
            </a:r>
            <a:r>
              <a:rPr lang="pl-PL" dirty="0" smtClean="0"/>
              <a:t> K. (1994), </a:t>
            </a:r>
            <a:r>
              <a:rPr lang="pl-PL" i="1" dirty="0" err="1" smtClean="0"/>
              <a:t>Mikroszkółka</a:t>
            </a:r>
            <a:r>
              <a:rPr lang="pl-PL" i="1" dirty="0" smtClean="0"/>
              <a:t> zarządzania</a:t>
            </a:r>
            <a:r>
              <a:rPr lang="pl-PL" dirty="0" smtClean="0"/>
              <a:t>, PWE, Warszawa, s. 63.</a:t>
            </a:r>
          </a:p>
          <a:p>
            <a:r>
              <a:rPr lang="en-US" dirty="0" smtClean="0"/>
              <a:t>Chandler A.D. (1962), </a:t>
            </a:r>
            <a:r>
              <a:rPr lang="en-US" i="1" dirty="0" smtClean="0"/>
              <a:t>Strategy and Structure</a:t>
            </a:r>
            <a:r>
              <a:rPr lang="en-US" dirty="0" smtClean="0"/>
              <a:t>, Chapters &amp; History of the American Enterprise, Cambridge – Massachusetts, s. 13.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1100" dirty="0" smtClean="0"/>
              <a:t>Według Z. Pierścionka strategia przedsiębiorstwa to:” zespół skoordynowanych, dostosowanych do sytuacji firmy oraz otoczenia, sposobów osiągnięcia celów tego przedsiębiorstwa”. </a:t>
            </a:r>
            <a:endParaRPr lang="pl-PL" sz="1100" b="1" dirty="0" smtClean="0"/>
          </a:p>
          <a:p>
            <a:r>
              <a:rPr lang="pl-PL" sz="1100" dirty="0" smtClean="0"/>
              <a:t> </a:t>
            </a:r>
          </a:p>
          <a:p>
            <a:r>
              <a:rPr lang="pl-PL" sz="1100" dirty="0" smtClean="0"/>
              <a:t>Według J. Jeżaka </a:t>
            </a:r>
            <a:r>
              <a:rPr lang="pl-PL" sz="1100" b="1" dirty="0" smtClean="0"/>
              <a:t>strategia </a:t>
            </a:r>
            <a:r>
              <a:rPr lang="pl-PL" sz="1100" dirty="0" smtClean="0"/>
              <a:t> to „system pewnych wartości przy pomocy których przedsiębiorstwo rozpoznaje i ocenia pojawiające się dla niego szanse i zagrożenia oraz zgodnie  którymi wybiera i podejmuje określone działania mające na celu zapewnienie mu długofalowej egzystencji”. </a:t>
            </a:r>
          </a:p>
          <a:p>
            <a:r>
              <a:rPr lang="pl-PL" sz="1100" dirty="0" smtClean="0"/>
              <a:t> </a:t>
            </a:r>
          </a:p>
          <a:p>
            <a:r>
              <a:rPr lang="pl-PL" sz="1100" dirty="0" smtClean="0"/>
              <a:t> </a:t>
            </a:r>
          </a:p>
          <a:p>
            <a:r>
              <a:rPr lang="pl-PL" sz="1100" dirty="0" smtClean="0"/>
              <a:t>Według R.W. </a:t>
            </a:r>
            <a:r>
              <a:rPr lang="pl-PL" sz="1100" dirty="0" err="1" smtClean="0"/>
              <a:t>Griffina</a:t>
            </a:r>
            <a:r>
              <a:rPr lang="pl-PL" sz="1100" dirty="0" smtClean="0"/>
              <a:t> „dobrze pomyślana strategia koncentruje się na czterech podstawowych czynnikach: </a:t>
            </a:r>
          </a:p>
          <a:p>
            <a:r>
              <a:rPr lang="pl-PL" sz="1100" dirty="0" smtClean="0"/>
              <a:t>1) zasięgu strategii - zespole rynków, na których organizacja będzie konkurować; </a:t>
            </a:r>
          </a:p>
          <a:p>
            <a:r>
              <a:rPr lang="pl-PL" sz="1100" dirty="0" smtClean="0"/>
              <a:t>2) dystrybucji zasobów - sposobie, w jaki organizacja rozdziela swe zasoby pomiędzy różne zastosowania;</a:t>
            </a:r>
          </a:p>
          <a:p>
            <a:r>
              <a:rPr lang="pl-PL" sz="1100" dirty="0" smtClean="0"/>
              <a:t>3) wyróżniającej kompetencji - tym, co organizacja robi szczególnie dobrze; </a:t>
            </a:r>
          </a:p>
          <a:p>
            <a:r>
              <a:rPr lang="pl-PL" sz="1100" dirty="0" smtClean="0"/>
              <a:t>4) synergii - sposobie, w jaki różne dziedziny działalności firmy uzupełniają się lub wspomagają”.</a:t>
            </a:r>
          </a:p>
          <a:p>
            <a:r>
              <a:rPr lang="pl-PL" sz="1100" dirty="0" smtClean="0"/>
              <a:t> </a:t>
            </a:r>
          </a:p>
          <a:p>
            <a:r>
              <a:rPr lang="pl-PL" sz="1100" dirty="0" err="1" smtClean="0"/>
              <a:t>J.Stoner</a:t>
            </a:r>
            <a:r>
              <a:rPr lang="pl-PL" sz="1100" dirty="0" smtClean="0"/>
              <a:t>, R. Freeman, D. Gilbert określają strategie jako „szeroki program wytyczania i osiągania celów organizacji; reakcja organizacji w czasie na oddziaływanie jej otoczenia”.</a:t>
            </a:r>
          </a:p>
          <a:p>
            <a:r>
              <a:rPr lang="pl-PL" sz="1100" b="1" dirty="0" smtClean="0"/>
              <a:t> </a:t>
            </a:r>
            <a:endParaRPr lang="pl-PL" sz="1100" dirty="0" smtClean="0"/>
          </a:p>
          <a:p>
            <a:r>
              <a:rPr lang="pl-PL" sz="1100" dirty="0" smtClean="0"/>
              <a:t>Według G. Gierszewskiej i M. Romanowskiej dobra strategia powinna odznaczać się takimi cechami jak: ciągłość, kompleksowość, spójność, elastyczność i realność.</a:t>
            </a:r>
          </a:p>
          <a:p>
            <a:pPr>
              <a:buNone/>
            </a:pPr>
            <a:endParaRPr lang="pl-PL" sz="1100" dirty="0" smtClean="0"/>
          </a:p>
          <a:p>
            <a:r>
              <a:rPr lang="pl-PL" sz="1100" dirty="0" smtClean="0"/>
              <a:t>Pierścionek Z., </a:t>
            </a:r>
            <a:r>
              <a:rPr lang="pl-PL" sz="1100" i="1" dirty="0" smtClean="0"/>
              <a:t>Strategie rozwoju firmy</a:t>
            </a:r>
            <a:r>
              <a:rPr lang="pl-PL" sz="1100" dirty="0" smtClean="0"/>
              <a:t>, Warszawa 1997, s.13, 14</a:t>
            </a:r>
          </a:p>
          <a:p>
            <a:r>
              <a:rPr lang="pl-PL" sz="1100" dirty="0" smtClean="0"/>
              <a:t>Jeżak J. (1990), </a:t>
            </a:r>
            <a:r>
              <a:rPr lang="pl-PL" sz="1100" i="1" dirty="0" smtClean="0"/>
              <a:t>Strategiczne zarządzanie przedsiębiorstwem. Studium koncepcji i doświadczeń amerykańskich i zachodnioeuropejskich</a:t>
            </a:r>
            <a:r>
              <a:rPr lang="pl-PL" sz="1100" dirty="0" smtClean="0"/>
              <a:t>, Uniwersytet Łódzki, Łódź, s. 14.</a:t>
            </a:r>
          </a:p>
          <a:p>
            <a:r>
              <a:rPr lang="pl-PL" sz="1100" dirty="0" smtClean="0"/>
              <a:t>G. Gierszewska, M. Romanowska, </a:t>
            </a:r>
            <a:r>
              <a:rPr lang="pl-PL" sz="1100" i="1" dirty="0" smtClean="0"/>
              <a:t>Analiza strategiczna przedsiębiorstwa</a:t>
            </a:r>
            <a:r>
              <a:rPr lang="pl-PL" sz="1100" dirty="0" smtClean="0"/>
              <a:t>, PWE Warszawa 2002, s. 25.</a:t>
            </a:r>
            <a:endParaRPr lang="pl-P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Poziomy strategii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sz="2400" dirty="0" smtClean="0"/>
              <a:t>Większość firm opracowuje strategie na trzech różnych poziomach: </a:t>
            </a:r>
          </a:p>
          <a:p>
            <a:pPr algn="just">
              <a:buNone/>
            </a:pPr>
            <a:r>
              <a:rPr lang="pl-PL" sz="2400" dirty="0" smtClean="0"/>
              <a:t>   - poziomie przedsiębiorstwa –opracowana przez naczelne  kierownictwo, szuka się odpowiedzi na pytanie np. jakimi rodzajami działalności powinna zajmować się organizacja? jak pozyskiwać i rozdzielać zasoby, aby te cele osiągać?</a:t>
            </a:r>
          </a:p>
          <a:p>
            <a:pPr algn="just">
              <a:buNone/>
            </a:pPr>
            <a:r>
              <a:rPr lang="pl-PL" sz="2400" dirty="0" smtClean="0"/>
              <a:t>   - poziomie autonomicznej jednostki gospodarczej – dotyczy interesów i operacji określonego rodzaju działalności np. w jaki sposób konkurować na rynku, jakie wyroby, usługi zamierzamy oferować, jakich   klientów chcemy obsługiwać?</a:t>
            </a:r>
          </a:p>
          <a:p>
            <a:pPr algn="just">
              <a:buNone/>
            </a:pPr>
            <a:r>
              <a:rPr lang="pl-PL" sz="2400" dirty="0" smtClean="0"/>
              <a:t>-  poziomie funkcjonalnym – wskazuje ramy działania dla kierowników funkcjonalnych np. jakość, produkcja, ZZL (</a:t>
            </a:r>
            <a:r>
              <a:rPr lang="pl-PL" sz="2400" dirty="0" err="1" smtClean="0"/>
              <a:t>Stoner</a:t>
            </a:r>
            <a:r>
              <a:rPr lang="pl-PL" sz="2400" dirty="0" smtClean="0"/>
              <a:t>, Kierowanie)</a:t>
            </a:r>
          </a:p>
          <a:p>
            <a:pPr>
              <a:buNone/>
            </a:pP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sz="4500" dirty="0" smtClean="0"/>
              <a:t> </a:t>
            </a:r>
            <a:r>
              <a:rPr lang="pl-PL" sz="4500" b="1" dirty="0" smtClean="0"/>
              <a:t>Ewolucja zarządzania z perspektywy zmian podejść do strategii </a:t>
            </a:r>
            <a:endParaRPr lang="pl-PL" sz="4500" dirty="0" smtClean="0"/>
          </a:p>
          <a:p>
            <a:r>
              <a:rPr lang="pl-PL" sz="3800" b="1" dirty="0" smtClean="0"/>
              <a:t> </a:t>
            </a:r>
            <a:endParaRPr lang="pl-PL" sz="3800" dirty="0" smtClean="0"/>
          </a:p>
          <a:p>
            <a:r>
              <a:rPr lang="pl-PL" sz="3800" b="1" dirty="0" smtClean="0"/>
              <a:t>[1] Planistyczne podejście – </a:t>
            </a:r>
            <a:r>
              <a:rPr lang="pl-PL" sz="3800" dirty="0" smtClean="0"/>
              <a:t>zarządzanie jako planowanie, organizowanie, motywowanie i kontrola optymalnego wykorzystania zasobów., kanonem szkoły planistycznej jest analiza SWOT</a:t>
            </a:r>
          </a:p>
          <a:p>
            <a:r>
              <a:rPr lang="pl-PL" sz="3800" dirty="0" smtClean="0"/>
              <a:t> </a:t>
            </a:r>
          </a:p>
          <a:p>
            <a:r>
              <a:rPr lang="pl-PL" sz="3800" b="1" dirty="0" smtClean="0"/>
              <a:t>[2]</a:t>
            </a:r>
            <a:r>
              <a:rPr lang="pl-PL" sz="3800" dirty="0" smtClean="0"/>
              <a:t> </a:t>
            </a:r>
            <a:r>
              <a:rPr lang="pl-PL" sz="3800" b="1" dirty="0" smtClean="0"/>
              <a:t>Pozycyjne podejście</a:t>
            </a:r>
            <a:r>
              <a:rPr lang="pl-PL" sz="3800" dirty="0" smtClean="0"/>
              <a:t> </a:t>
            </a:r>
            <a:r>
              <a:rPr lang="pl-PL" sz="3800" b="1" dirty="0" smtClean="0"/>
              <a:t>– </a:t>
            </a:r>
            <a:r>
              <a:rPr lang="pl-PL" sz="3800" dirty="0" smtClean="0"/>
              <a:t>zarządzanie jako planowanie, organizowanie, motywowanie i kontrola właściwego alokowania zasobów.</a:t>
            </a:r>
          </a:p>
          <a:p>
            <a:r>
              <a:rPr lang="pl-PL" sz="3800" dirty="0" smtClean="0"/>
              <a:t> </a:t>
            </a:r>
          </a:p>
          <a:p>
            <a:r>
              <a:rPr lang="pl-PL" sz="3800" b="1" dirty="0" smtClean="0"/>
              <a:t>[3]</a:t>
            </a:r>
            <a:r>
              <a:rPr lang="pl-PL" sz="3800" dirty="0" smtClean="0"/>
              <a:t> </a:t>
            </a:r>
            <a:r>
              <a:rPr lang="pl-PL" sz="3800" b="1" dirty="0" smtClean="0"/>
              <a:t>Zasobowe podejście</a:t>
            </a:r>
            <a:r>
              <a:rPr lang="pl-PL" sz="3800" dirty="0" smtClean="0"/>
              <a:t> - zarządzanie jako oddziaływanie na kształt i rozwój kluczowych kompetencji.</a:t>
            </a:r>
          </a:p>
          <a:p>
            <a:r>
              <a:rPr lang="pl-PL" sz="3800" dirty="0" smtClean="0"/>
              <a:t> </a:t>
            </a:r>
          </a:p>
          <a:p>
            <a:r>
              <a:rPr lang="pl-PL" sz="3800" b="1" dirty="0" smtClean="0"/>
              <a:t>[4]</a:t>
            </a:r>
            <a:r>
              <a:rPr lang="pl-PL" sz="3800" dirty="0" smtClean="0"/>
              <a:t> </a:t>
            </a:r>
            <a:r>
              <a:rPr lang="pl-PL" sz="3800" b="1" dirty="0" smtClean="0"/>
              <a:t>Innowacyjno-przedsiębiorcze</a:t>
            </a:r>
            <a:r>
              <a:rPr lang="pl-PL" sz="3800" dirty="0" smtClean="0"/>
              <a:t> </a:t>
            </a:r>
            <a:r>
              <a:rPr lang="pl-PL" sz="3800" b="1" dirty="0" smtClean="0"/>
              <a:t>podejście</a:t>
            </a:r>
            <a:r>
              <a:rPr lang="pl-PL" sz="3800" dirty="0" smtClean="0"/>
              <a:t> - zarządzanie jako wzbudzanie nowych zasobów, konfiguracji, możliwości i działania.</a:t>
            </a:r>
          </a:p>
          <a:p>
            <a:r>
              <a:rPr lang="pl-PL" sz="3800" dirty="0" smtClean="0"/>
              <a:t> </a:t>
            </a:r>
          </a:p>
          <a:p>
            <a:r>
              <a:rPr lang="pl-PL" sz="3800" b="1" dirty="0" smtClean="0"/>
              <a:t>[5]</a:t>
            </a:r>
            <a:r>
              <a:rPr lang="pl-PL" sz="3800" dirty="0" smtClean="0"/>
              <a:t> </a:t>
            </a:r>
            <a:r>
              <a:rPr lang="pl-PL" sz="3800" b="1" dirty="0" smtClean="0"/>
              <a:t>Sieciowe podejście</a:t>
            </a:r>
            <a:r>
              <a:rPr lang="pl-PL" sz="3800" dirty="0" smtClean="0"/>
              <a:t> - zarządzanie jako pozyskanie i kształtowanie sieci zasobów i relacji </a:t>
            </a:r>
          </a:p>
          <a:p>
            <a:r>
              <a:rPr lang="pl-PL" sz="3800" dirty="0" smtClean="0"/>
              <a:t>zarządzanie sieciowe, zarządzanie relacjami. </a:t>
            </a:r>
          </a:p>
          <a:p>
            <a:r>
              <a:rPr lang="pl-PL" sz="3800" dirty="0" smtClean="0"/>
              <a:t> </a:t>
            </a:r>
          </a:p>
          <a:p>
            <a:r>
              <a:rPr lang="pl-PL" sz="3800" dirty="0" smtClean="0"/>
              <a:t>Źródło: J. Niemczyk (2013), Strategia. Od planu do sieci, Wydawnictwo Uniwersytetu Ekonomicznego we Wrocławiu, s. 45.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Współczesne zarządzanie musi sprostać wymaganiom turbulentnego otoczenia</a:t>
            </a:r>
          </a:p>
          <a:p>
            <a:pPr algn="just"/>
            <a:r>
              <a:rPr lang="pl-PL" dirty="0" smtClean="0"/>
              <a:t> Zarządzanie i zarządzanie strategiczne pozwalają na podejmowanie właściwych decyzji poprawiających sprawność i skuteczność organizacji</a:t>
            </a:r>
          </a:p>
          <a:p>
            <a:pPr algn="just"/>
            <a:r>
              <a:rPr lang="pl-PL" dirty="0" smtClean="0"/>
              <a:t>Funkcjonowanie w ramach działalności organizacyjnej wymaga formułowania i wdrażania skutecznych strategii oraz podjęcia i  uczestniczenia w grze strategicznej </a:t>
            </a:r>
          </a:p>
          <a:p>
            <a:pPr algn="just"/>
            <a:r>
              <a:rPr lang="pl-PL" dirty="0" smtClean="0"/>
              <a:t>Interesują nas zasadniczo gry o sumie niezerowej: wygrany/ </a:t>
            </a:r>
            <a:r>
              <a:rPr lang="pl-PL" dirty="0" err="1" smtClean="0"/>
              <a:t>wygrany</a:t>
            </a:r>
            <a:r>
              <a:rPr lang="pl-PL" dirty="0" smtClean="0"/>
              <a:t> (etyka i odpowiedzialność)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 sprawdzające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1.Jaką rolę pełnią metafory w teorii organizacji, jakie są główne założenia metafory gry?</a:t>
            </a:r>
          </a:p>
          <a:p>
            <a:r>
              <a:rPr lang="pl-PL" dirty="0" smtClean="0"/>
              <a:t>2. Omów pojęcie i składowe strategii, typy wariantów strategicznych ?</a:t>
            </a:r>
          </a:p>
          <a:p>
            <a:r>
              <a:rPr lang="pl-PL" dirty="0" smtClean="0"/>
              <a:t>3.  Opisz zasadnicze założenia analizy SWOT</a:t>
            </a:r>
          </a:p>
          <a:p>
            <a:r>
              <a:rPr lang="pl-PL" dirty="0" smtClean="0"/>
              <a:t>4. Wskaż związki pomiędzy grą strategiczną a zarządzaniem konfliktem i społeczną odpowiedzialnością biznesu?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334</Words>
  <PresentationFormat>Pokaz na ekranie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Gry strategiczne - wprowadzenie</vt:lpstr>
      <vt:lpstr> Pojęcie gry startegicznej i zarządzania strategicznego </vt:lpstr>
      <vt:lpstr>Istota zarządzania strategicznego</vt:lpstr>
      <vt:lpstr> Pojęcie, cechy i elementy strategii </vt:lpstr>
      <vt:lpstr>Slajd 5</vt:lpstr>
      <vt:lpstr>Poziomy strategii</vt:lpstr>
      <vt:lpstr>Slajd 7</vt:lpstr>
      <vt:lpstr>Podsumowanie</vt:lpstr>
      <vt:lpstr>Pytania sprawdzające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dorota</dc:creator>
  <cp:lastModifiedBy>dorota</cp:lastModifiedBy>
  <cp:revision>31</cp:revision>
  <dcterms:created xsi:type="dcterms:W3CDTF">2020-03-06T09:27:15Z</dcterms:created>
  <dcterms:modified xsi:type="dcterms:W3CDTF">2020-03-25T09:47:21Z</dcterms:modified>
</cp:coreProperties>
</file>