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10" r:id="rId3"/>
    <p:sldId id="349" r:id="rId4"/>
    <p:sldId id="347" r:id="rId5"/>
    <p:sldId id="321" r:id="rId6"/>
    <p:sldId id="348" r:id="rId7"/>
    <p:sldId id="328" r:id="rId8"/>
    <p:sldId id="329" r:id="rId9"/>
    <p:sldId id="342" r:id="rId10"/>
    <p:sldId id="346" r:id="rId11"/>
    <p:sldId id="352" r:id="rId12"/>
    <p:sldId id="354" r:id="rId13"/>
    <p:sldId id="350" r:id="rId14"/>
    <p:sldId id="351" r:id="rId15"/>
    <p:sldId id="334" r:id="rId16"/>
    <p:sldId id="353" r:id="rId17"/>
    <p:sldId id="336" r:id="rId18"/>
    <p:sldId id="337" r:id="rId19"/>
    <p:sldId id="339" r:id="rId20"/>
    <p:sldId id="341" r:id="rId21"/>
    <p:sldId id="330" r:id="rId22"/>
    <p:sldId id="355" r:id="rId23"/>
  </p:sldIdLst>
  <p:sldSz cx="9144000" cy="6858000" type="screen4x3"/>
  <p:notesSz cx="6858000" cy="9144000"/>
  <p:custDataLst>
    <p:tags r:id="rId25"/>
  </p:custData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00FF"/>
    <a:srgbClr val="1691DC"/>
    <a:srgbClr val="2D67A2"/>
    <a:srgbClr val="66CCFF"/>
    <a:srgbClr val="FFFFCC"/>
    <a:srgbClr val="00CCFF"/>
    <a:srgbClr val="EAEAEA"/>
    <a:srgbClr val="F8F8F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6437" autoAdjust="0"/>
  </p:normalViewPr>
  <p:slideViewPr>
    <p:cSldViewPr snapToGrid="0">
      <p:cViewPr varScale="1">
        <p:scale>
          <a:sx n="116" d="100"/>
          <a:sy n="116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956ECD-45E9-43E9-B77D-D6595018CD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B831EE-A70B-4E94-9F0E-15894ED981F2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2F18B-B2C4-4A01-84ED-1002F36AD971}" type="slidenum">
              <a:rPr lang="pl-PL" altLang="pl-PL" smtClean="0"/>
              <a:pPr/>
              <a:t>10</a:t>
            </a:fld>
            <a:endParaRPr lang="pl-PL" altLang="pl-P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7E93B8-9CED-4F12-8EFB-E1B5860A2070}" type="slidenum">
              <a:rPr lang="pl-PL" altLang="pl-PL" smtClean="0"/>
              <a:pPr/>
              <a:t>11</a:t>
            </a:fld>
            <a:endParaRPr lang="pl-PL" altLang="pl-PL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Motywacja zewnętrzna – względnie stały wysoki</a:t>
            </a:r>
            <a:r>
              <a:rPr lang="pl-PL" altLang="pl-PL" baseline="0" dirty="0" smtClean="0"/>
              <a:t> poziom uwagi.</a:t>
            </a:r>
          </a:p>
          <a:p>
            <a:pPr eaLnBrk="1" hangingPunct="1"/>
            <a:r>
              <a:rPr lang="pl-PL" altLang="pl-PL" baseline="0" dirty="0" smtClean="0"/>
              <a:t>Motywacja wewnętrzna – stały spadek uwagi (mimo wprowadzenia w 8 minucie najistotniejszych treści).</a:t>
            </a:r>
          </a:p>
          <a:p>
            <a:pPr eaLnBrk="1" hangingPunct="1"/>
            <a:r>
              <a:rPr lang="pl-PL" altLang="pl-PL" baseline="0" dirty="0" smtClean="0"/>
              <a:t>Wskaźnik względnego utrzymania uwagi pozwolił wykryć zainteresowanie najistotniejszymi treściami przekazu.</a:t>
            </a:r>
            <a:r>
              <a:rPr lang="pl-PL" alt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50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274287-98F6-4C43-8A35-CCFEE8046889}" type="slidenum">
              <a:rPr lang="pl-PL" altLang="pl-PL" smtClean="0"/>
              <a:pPr/>
              <a:t>12</a:t>
            </a:fld>
            <a:endParaRPr lang="pl-PL" alt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Porównanie</a:t>
            </a:r>
            <a:r>
              <a:rPr lang="pl-PL" altLang="pl-PL" baseline="0" dirty="0" smtClean="0"/>
              <a:t> odbioru 2 filmów, w 2 różnych grupach: </a:t>
            </a:r>
          </a:p>
          <a:p>
            <a:pPr marL="228600" indent="-228600" eaLnBrk="1" hangingPunct="1">
              <a:buAutoNum type="arabicParenR"/>
            </a:pPr>
            <a:r>
              <a:rPr lang="pl-PL" altLang="pl-PL" baseline="0" dirty="0" smtClean="0"/>
              <a:t>Film 1 - zadanie o charakterze obligatoryjnym (60 studentów).</a:t>
            </a:r>
          </a:p>
          <a:p>
            <a:pPr marL="228600" indent="-228600" eaLnBrk="1" hangingPunct="1">
              <a:buAutoNum type="arabicParenR"/>
            </a:pPr>
            <a:r>
              <a:rPr lang="pl-PL" altLang="pl-PL" baseline="0" dirty="0" smtClean="0"/>
              <a:t>Film 2 - studenci samodzielnie poszukujący informacji (631 wyświetleń, 2052 minut).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94833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274287-98F6-4C43-8A35-CCFEE8046889}" type="slidenum">
              <a:rPr lang="pl-PL" altLang="pl-PL" smtClean="0"/>
              <a:pPr/>
              <a:t>13</a:t>
            </a:fld>
            <a:endParaRPr lang="pl-PL" alt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Trzy różne badania</a:t>
            </a:r>
            <a:r>
              <a:rPr lang="pl-PL" altLang="pl-PL" baseline="0" dirty="0" smtClean="0"/>
              <a:t> (w trzech grupach). Ustalenie ogólnych prawidłowości. Porównanie zachowań.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99950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274287-98F6-4C43-8A35-CCFEE8046889}" type="slidenum">
              <a:rPr lang="pl-PL" altLang="pl-PL" smtClean="0"/>
              <a:pPr/>
              <a:t>14</a:t>
            </a:fld>
            <a:endParaRPr lang="pl-PL" alt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 smtClean="0"/>
              <a:t>Trzy różne badania</a:t>
            </a:r>
            <a:r>
              <a:rPr lang="pl-PL" altLang="pl-PL" baseline="0" dirty="0" smtClean="0"/>
              <a:t> (w trzech grupach). Ustalenie ogólnych prawidłowości. Porównanie zachowań.</a:t>
            </a:r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2875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D24845-D488-4AD6-AE03-001217100ECA}" type="slidenum">
              <a:rPr lang="pl-PL" altLang="pl-PL" smtClean="0"/>
              <a:pPr/>
              <a:t>15</a:t>
            </a:fld>
            <a:endParaRPr lang="pl-PL" altLang="pl-P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Na podstawie wykresu z II etapu badań (był</a:t>
            </a:r>
            <a:r>
              <a:rPr lang="pl-PL" altLang="pl-PL" baseline="0" dirty="0" smtClean="0"/>
              <a:t> zestawiony z wykresami dla filmów wykorzystanych podczas samodzielnego uczenia się do sprawdzianu praktycznego).</a:t>
            </a:r>
            <a:endParaRPr lang="pl-PL" altLang="pl-P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D24845-D488-4AD6-AE03-001217100ECA}" type="slidenum">
              <a:rPr lang="pl-PL" altLang="pl-PL" smtClean="0"/>
              <a:pPr/>
              <a:t>16</a:t>
            </a:fld>
            <a:endParaRPr lang="pl-PL" altLang="pl-P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Na podstawie wykresu z II etapu badań (był</a:t>
            </a:r>
            <a:r>
              <a:rPr lang="pl-PL" altLang="pl-PL" baseline="0" dirty="0" smtClean="0"/>
              <a:t> zestawiony z wykresami dla filmów wykorzystanych podczas samodzielnego uczenia się do sprawdzianu praktycznego).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59553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90FDD4-AD82-4235-B623-BFCD193C94FD}" type="slidenum">
              <a:rPr lang="pl-PL" altLang="pl-PL" smtClean="0"/>
              <a:pPr/>
              <a:t>17</a:t>
            </a:fld>
            <a:endParaRPr lang="pl-PL" altLang="pl-PL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91F7F-0263-4252-A113-B8DB8B95B825}" type="slidenum">
              <a:rPr lang="pl-PL" altLang="pl-PL" smtClean="0"/>
              <a:pPr/>
              <a:t>18</a:t>
            </a:fld>
            <a:endParaRPr lang="pl-PL" altLang="pl-PL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Film nr 7 – LibreOffice</a:t>
            </a:r>
            <a:r>
              <a:rPr lang="pl-PL" altLang="pl-PL" baseline="0" dirty="0" smtClean="0"/>
              <a:t> Writer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„Ustawienia marginesów” – stymulowano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uwagę dowolną (30 studentów).</a:t>
            </a:r>
            <a:endParaRPr lang="pl-PL" altLang="pl-PL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CF94E1-6CB7-425D-ACD0-A745929F3E50}" type="slidenum">
              <a:rPr lang="pl-PL" altLang="pl-PL" smtClean="0"/>
              <a:pPr/>
              <a:t>19</a:t>
            </a:fld>
            <a:endParaRPr lang="pl-PL" altLang="pl-PL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 smtClean="0"/>
              <a:t>Film nr 18 – LibreOffice</a:t>
            </a:r>
            <a:r>
              <a:rPr lang="pl-PL" altLang="pl-PL" baseline="0" dirty="0" smtClean="0"/>
              <a:t> Writer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„Wstawianie wykresów” – brak stymulacji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uwagi dowolnej (ostatni film).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Nie widać ćwiczeń praktycznych.</a:t>
            </a:r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4251FD-FE7D-4353-B937-E7C6AB6179F2}" type="slidenum">
              <a:rPr lang="pl-PL" altLang="pl-PL" smtClean="0"/>
              <a:pPr/>
              <a:t>2</a:t>
            </a:fld>
            <a:endParaRPr lang="pl-PL" altLang="pl-P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AE416-BF3E-4977-8B2D-B0AC60400448}" type="slidenum">
              <a:rPr lang="pl-PL" altLang="pl-PL" smtClean="0"/>
              <a:pPr/>
              <a:t>20</a:t>
            </a:fld>
            <a:endParaRPr lang="pl-PL" altLang="pl-P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90 studentów – Flash</a:t>
            </a:r>
            <a:r>
              <a:rPr lang="pl-PL" altLang="pl-PL" baseline="0" dirty="0" smtClean="0"/>
              <a:t> i </a:t>
            </a:r>
            <a:r>
              <a:rPr lang="pl-PL" altLang="pl-PL" baseline="0" dirty="0" err="1" smtClean="0"/>
              <a:t>YouTub</a:t>
            </a:r>
            <a:endParaRPr lang="pl-PL" altLang="pl-PL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DCD6D-435E-4849-8BFE-C2391BCECC02}" type="slidenum">
              <a:rPr lang="pl-PL" altLang="pl-PL" smtClean="0"/>
              <a:pPr/>
              <a:t>21</a:t>
            </a:fld>
            <a:endParaRPr lang="pl-PL" alt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DCD6D-435E-4849-8BFE-C2391BCECC02}" type="slidenum">
              <a:rPr lang="pl-PL" altLang="pl-PL" smtClean="0"/>
              <a:pPr/>
              <a:t>22</a:t>
            </a:fld>
            <a:endParaRPr lang="pl-PL" alt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1074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E68BC-821E-4CD2-9571-76D12F816342}" type="slidenum">
              <a:rPr lang="pl-PL" altLang="pl-PL" smtClean="0"/>
              <a:pPr/>
              <a:t>3</a:t>
            </a:fld>
            <a:endParaRPr lang="pl-PL" altLang="pl-P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8190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89E0E-62CF-47CF-869D-561968164BE2}" type="slidenum">
              <a:rPr lang="pl-PL" altLang="pl-PL" smtClean="0"/>
              <a:pPr/>
              <a:t>4</a:t>
            </a:fld>
            <a:endParaRPr lang="pl-PL" altLang="pl-PL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AA3EEA-1A39-4E87-ADB2-55BBD5E18DAC}" type="slidenum">
              <a:rPr lang="pl-PL" altLang="pl-PL" smtClean="0"/>
              <a:pPr/>
              <a:t>5</a:t>
            </a:fld>
            <a:endParaRPr lang="pl-PL" altLang="pl-PL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4518C7-01BE-479D-8C6F-714615E4C992}" type="slidenum">
              <a:rPr lang="pl-PL" altLang="pl-PL" smtClean="0"/>
              <a:pPr/>
              <a:t>6</a:t>
            </a:fld>
            <a:endParaRPr lang="pl-PL" altLang="pl-PL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F076B6-FE51-434A-AC84-F356BA323F5F}" type="slidenum">
              <a:rPr lang="pl-PL" altLang="pl-PL" smtClean="0"/>
              <a:pPr/>
              <a:t>7</a:t>
            </a:fld>
            <a:endParaRPr lang="pl-PL" altLang="pl-PL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C28398-22B4-451B-8CA7-FD78F5F2BDEF}" type="slidenum">
              <a:rPr lang="pl-PL" altLang="pl-PL" smtClean="0"/>
              <a:pPr/>
              <a:t>8</a:t>
            </a:fld>
            <a:endParaRPr lang="pl-PL" altLang="pl-P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274287-98F6-4C43-8A35-CCFEE8046889}" type="slidenum">
              <a:rPr lang="pl-PL" altLang="pl-PL" smtClean="0"/>
              <a:pPr/>
              <a:t>9</a:t>
            </a:fld>
            <a:endParaRPr lang="pl-PL" alt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 smtClean="0"/>
              <a:t>Porównanie</a:t>
            </a:r>
            <a:r>
              <a:rPr lang="pl-PL" altLang="pl-PL" baseline="0" dirty="0" smtClean="0"/>
              <a:t> odbioru 2 filmów, w 2 różnych grupach: </a:t>
            </a:r>
          </a:p>
          <a:p>
            <a:pPr marL="228600" indent="-228600" eaLnBrk="1" hangingPunct="1">
              <a:buAutoNum type="arabicParenR"/>
            </a:pPr>
            <a:r>
              <a:rPr lang="pl-PL" altLang="pl-PL" baseline="0" dirty="0" smtClean="0"/>
              <a:t>Film 1 - zadanie o charakterze obligatoryjnym (60 studentów).</a:t>
            </a:r>
          </a:p>
          <a:p>
            <a:pPr marL="228600" indent="-228600" eaLnBrk="1" hangingPunct="1">
              <a:buAutoNum type="arabicParenR"/>
            </a:pPr>
            <a:r>
              <a:rPr lang="pl-PL" altLang="pl-PL" baseline="0" dirty="0" smtClean="0"/>
              <a:t>Film 2 - studenci samodzielnie poszukujący informacji (631 wyświetleń, 2052 minut).</a:t>
            </a:r>
            <a:endParaRPr lang="pl-PL" alt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7957-1A58-4BF5-96BD-4D3A7698BF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08115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725C-C849-4873-B25C-DD7B0CDE10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55356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82DF7-6669-45F0-BBB5-48FA4C6BED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8887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D523-A77F-4CA9-BD2A-EB39325096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66960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28F9-C533-481F-9471-64E13E73F3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84987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B597-3913-4A1D-A965-E5B4AA0DD2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93875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3CAD-AD9D-489D-913A-98515D3713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62378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1C2F-B27E-4969-A7D7-FEDCEC62C0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69286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D866-8AC9-4273-B643-E803A60239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73593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EA5F-F4BE-403C-9CF0-E1969D25B3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15778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8DB3-C863-471B-9606-DB7B5B84F6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70592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E4171D-A410-4F30-A7EE-E62BD5CAC2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7.xml"/><Relationship Id="rId3" Type="http://schemas.openxmlformats.org/officeDocument/2006/relationships/image" Target="../media/image25.jpeg"/><Relationship Id="rId21" Type="http://schemas.openxmlformats.org/officeDocument/2006/relationships/slide" Target="slide20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image" Target="../media/image4.png"/><Relationship Id="rId5" Type="http://schemas.openxmlformats.org/officeDocument/2006/relationships/image" Target="../media/image21.png"/><Relationship Id="rId15" Type="http://schemas.openxmlformats.org/officeDocument/2006/relationships/slide" Target="slide13.xml"/><Relationship Id="rId23" Type="http://schemas.openxmlformats.org/officeDocument/2006/relationships/slide" Target="slide22.xml"/><Relationship Id="rId10" Type="http://schemas.openxmlformats.org/officeDocument/2006/relationships/slide" Target="slide5.xml"/><Relationship Id="rId19" Type="http://schemas.openxmlformats.org/officeDocument/2006/relationships/slide" Target="slide18.xml"/><Relationship Id="rId4" Type="http://schemas.openxmlformats.org/officeDocument/2006/relationships/image" Target="../media/image1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6.xml"/><Relationship Id="rId18" Type="http://schemas.openxmlformats.org/officeDocument/2006/relationships/slide" Target="slide14.xml"/><Relationship Id="rId26" Type="http://schemas.openxmlformats.org/officeDocument/2006/relationships/image" Target="../media/image4.png"/><Relationship Id="rId3" Type="http://schemas.openxmlformats.org/officeDocument/2006/relationships/image" Target="../media/image26.png"/><Relationship Id="rId21" Type="http://schemas.openxmlformats.org/officeDocument/2006/relationships/slide" Target="slide18.xml"/><Relationship Id="rId7" Type="http://schemas.openxmlformats.org/officeDocument/2006/relationships/image" Target="../media/image1.png"/><Relationship Id="rId12" Type="http://schemas.openxmlformats.org/officeDocument/2006/relationships/slide" Target="slide5.xml"/><Relationship Id="rId17" Type="http://schemas.openxmlformats.org/officeDocument/2006/relationships/slide" Target="slide13.xml"/><Relationship Id="rId25" Type="http://schemas.openxmlformats.org/officeDocument/2006/relationships/slide" Target="slide22.xml"/><Relationship Id="rId2" Type="http://schemas.openxmlformats.org/officeDocument/2006/relationships/notesSlide" Target="../notesSlides/notesSlide11.xml"/><Relationship Id="rId16" Type="http://schemas.openxmlformats.org/officeDocument/2006/relationships/slide" Target="slide9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3.xml"/><Relationship Id="rId24" Type="http://schemas.openxmlformats.org/officeDocument/2006/relationships/slide" Target="slide21.xml"/><Relationship Id="rId5" Type="http://schemas.openxmlformats.org/officeDocument/2006/relationships/image" Target="../media/image28.png"/><Relationship Id="rId15" Type="http://schemas.openxmlformats.org/officeDocument/2006/relationships/slide" Target="slide10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4" Type="http://schemas.openxmlformats.org/officeDocument/2006/relationships/image" Target="../media/image27.png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slide" Target="slide19.xml"/><Relationship Id="rId27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12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1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5.xml"/><Relationship Id="rId26" Type="http://schemas.openxmlformats.org/officeDocument/2006/relationships/image" Target="../media/image5.png"/><Relationship Id="rId3" Type="http://schemas.openxmlformats.org/officeDocument/2006/relationships/image" Target="../media/image1.png"/><Relationship Id="rId21" Type="http://schemas.openxmlformats.org/officeDocument/2006/relationships/slide" Target="slide19.xml"/><Relationship Id="rId7" Type="http://schemas.openxmlformats.org/officeDocument/2006/relationships/slide" Target="slide1.xml"/><Relationship Id="rId12" Type="http://schemas.openxmlformats.org/officeDocument/2006/relationships/slide" Target="slide6.xml"/><Relationship Id="rId17" Type="http://schemas.openxmlformats.org/officeDocument/2006/relationships/slide" Target="slide14.xm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6" Type="http://schemas.openxmlformats.org/officeDocument/2006/relationships/slide" Target="slide13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5.xml"/><Relationship Id="rId24" Type="http://schemas.openxmlformats.org/officeDocument/2006/relationships/slide" Target="slide22.xml"/><Relationship Id="rId5" Type="http://schemas.openxmlformats.org/officeDocument/2006/relationships/image" Target="../media/image30.png"/><Relationship Id="rId15" Type="http://schemas.openxmlformats.org/officeDocument/2006/relationships/slide" Target="slide9.xml"/><Relationship Id="rId23" Type="http://schemas.openxmlformats.org/officeDocument/2006/relationships/slide" Target="slide21.xml"/><Relationship Id="rId28" Type="http://schemas.openxmlformats.org/officeDocument/2006/relationships/image" Target="../media/image31.png"/><Relationship Id="rId10" Type="http://schemas.openxmlformats.org/officeDocument/2006/relationships/slide" Target="slide3.xml"/><Relationship Id="rId19" Type="http://schemas.openxmlformats.org/officeDocument/2006/relationships/slide" Target="slide17.xml"/><Relationship Id="rId4" Type="http://schemas.openxmlformats.org/officeDocument/2006/relationships/image" Target="../media/image26.png"/><Relationship Id="rId9" Type="http://schemas.openxmlformats.org/officeDocument/2006/relationships/slide" Target="slide4.xml"/><Relationship Id="rId14" Type="http://schemas.openxmlformats.org/officeDocument/2006/relationships/slide" Target="slide10.xml"/><Relationship Id="rId22" Type="http://schemas.openxmlformats.org/officeDocument/2006/relationships/slide" Target="slide20.xml"/><Relationship Id="rId27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slide" Target="slide1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21" Type="http://schemas.openxmlformats.org/officeDocument/2006/relationships/slide" Target="slide21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notesSlide" Target="../notesSlides/notesSlide17.xml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24" Type="http://schemas.openxmlformats.org/officeDocument/2006/relationships/image" Target="../media/image5.png"/><Relationship Id="rId5" Type="http://schemas.openxmlformats.org/officeDocument/2006/relationships/slide" Target="slide1.xml"/><Relationship Id="rId15" Type="http://schemas.openxmlformats.org/officeDocument/2006/relationships/slide" Target="slide14.xml"/><Relationship Id="rId23" Type="http://schemas.openxmlformats.org/officeDocument/2006/relationships/image" Target="../media/image4.png"/><Relationship Id="rId10" Type="http://schemas.openxmlformats.org/officeDocument/2006/relationships/slide" Target="slide6.xml"/><Relationship Id="rId19" Type="http://schemas.openxmlformats.org/officeDocument/2006/relationships/slide" Target="slide19.xml"/><Relationship Id="rId4" Type="http://schemas.openxmlformats.org/officeDocument/2006/relationships/image" Target="../media/image21.png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7.xml"/><Relationship Id="rId3" Type="http://schemas.openxmlformats.org/officeDocument/2006/relationships/image" Target="../media/image1.png"/><Relationship Id="rId21" Type="http://schemas.openxmlformats.org/officeDocument/2006/relationships/slide" Target="slide20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image" Target="../media/image4.png"/><Relationship Id="rId5" Type="http://schemas.openxmlformats.org/officeDocument/2006/relationships/image" Target="../media/image35.png"/><Relationship Id="rId15" Type="http://schemas.openxmlformats.org/officeDocument/2006/relationships/slide" Target="slide13.xml"/><Relationship Id="rId23" Type="http://schemas.openxmlformats.org/officeDocument/2006/relationships/slide" Target="slide22.xml"/><Relationship Id="rId10" Type="http://schemas.openxmlformats.org/officeDocument/2006/relationships/slide" Target="slide5.xml"/><Relationship Id="rId19" Type="http://schemas.openxmlformats.org/officeDocument/2006/relationships/slide" Target="slide18.xml"/><Relationship Id="rId4" Type="http://schemas.openxmlformats.org/officeDocument/2006/relationships/image" Target="../media/image34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7.xml"/><Relationship Id="rId3" Type="http://schemas.openxmlformats.org/officeDocument/2006/relationships/image" Target="../media/image1.png"/><Relationship Id="rId21" Type="http://schemas.openxmlformats.org/officeDocument/2006/relationships/slide" Target="slide20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image" Target="../media/image4.png"/><Relationship Id="rId5" Type="http://schemas.openxmlformats.org/officeDocument/2006/relationships/image" Target="../media/image37.png"/><Relationship Id="rId15" Type="http://schemas.openxmlformats.org/officeDocument/2006/relationships/slide" Target="slide13.xml"/><Relationship Id="rId23" Type="http://schemas.openxmlformats.org/officeDocument/2006/relationships/slide" Target="slide22.xml"/><Relationship Id="rId10" Type="http://schemas.openxmlformats.org/officeDocument/2006/relationships/slide" Target="slide5.xml"/><Relationship Id="rId19" Type="http://schemas.openxmlformats.org/officeDocument/2006/relationships/slide" Target="slide18.xml"/><Relationship Id="rId4" Type="http://schemas.openxmlformats.org/officeDocument/2006/relationships/image" Target="../media/image36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21" Type="http://schemas.openxmlformats.org/officeDocument/2006/relationships/slide" Target="slide21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notesSlide" Target="../notesSlides/notesSlide20.xml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24" Type="http://schemas.openxmlformats.org/officeDocument/2006/relationships/image" Target="../media/image5.png"/><Relationship Id="rId5" Type="http://schemas.openxmlformats.org/officeDocument/2006/relationships/slide" Target="slide1.xml"/><Relationship Id="rId15" Type="http://schemas.openxmlformats.org/officeDocument/2006/relationships/slide" Target="slide14.xml"/><Relationship Id="rId23" Type="http://schemas.openxmlformats.org/officeDocument/2006/relationships/image" Target="../media/image4.png"/><Relationship Id="rId10" Type="http://schemas.openxmlformats.org/officeDocument/2006/relationships/slide" Target="slide6.xml"/><Relationship Id="rId19" Type="http://schemas.openxmlformats.org/officeDocument/2006/relationships/slide" Target="slide19.xml"/><Relationship Id="rId4" Type="http://schemas.openxmlformats.org/officeDocument/2006/relationships/image" Target="../media/image38.png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2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22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image" Target="../media/image39.jpeg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5.xml"/><Relationship Id="rId26" Type="http://schemas.openxmlformats.org/officeDocument/2006/relationships/image" Target="../media/image5.png"/><Relationship Id="rId3" Type="http://schemas.openxmlformats.org/officeDocument/2006/relationships/image" Target="../media/image1.png"/><Relationship Id="rId21" Type="http://schemas.openxmlformats.org/officeDocument/2006/relationships/slide" Target="slide19.xml"/><Relationship Id="rId7" Type="http://schemas.openxmlformats.org/officeDocument/2006/relationships/slide" Target="slide1.xml"/><Relationship Id="rId12" Type="http://schemas.openxmlformats.org/officeDocument/2006/relationships/slide" Target="slide6.xml"/><Relationship Id="rId17" Type="http://schemas.openxmlformats.org/officeDocument/2006/relationships/slide" Target="slide14.xm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slide" Target="slide13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slide" Target="slide5.xml"/><Relationship Id="rId24" Type="http://schemas.openxmlformats.org/officeDocument/2006/relationships/slide" Target="slide22.xml"/><Relationship Id="rId5" Type="http://schemas.openxmlformats.org/officeDocument/2006/relationships/image" Target="../media/image10.jpeg"/><Relationship Id="rId15" Type="http://schemas.openxmlformats.org/officeDocument/2006/relationships/slide" Target="slide9.xml"/><Relationship Id="rId23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7.xml"/><Relationship Id="rId4" Type="http://schemas.openxmlformats.org/officeDocument/2006/relationships/image" Target="../media/image9.jpeg"/><Relationship Id="rId9" Type="http://schemas.openxmlformats.org/officeDocument/2006/relationships/slide" Target="slide4.xml"/><Relationship Id="rId14" Type="http://schemas.openxmlformats.org/officeDocument/2006/relationships/slide" Target="slide10.xml"/><Relationship Id="rId22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slide" Target="slide5.xml"/><Relationship Id="rId26" Type="http://schemas.openxmlformats.org/officeDocument/2006/relationships/slide" Target="slide17.xml"/><Relationship Id="rId3" Type="http://schemas.openxmlformats.org/officeDocument/2006/relationships/image" Target="../media/image1.png"/><Relationship Id="rId21" Type="http://schemas.openxmlformats.org/officeDocument/2006/relationships/slide" Target="slide10.xml"/><Relationship Id="rId34" Type="http://schemas.openxmlformats.org/officeDocument/2006/relationships/image" Target="../media/image5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slide" Target="slide3.xml"/><Relationship Id="rId25" Type="http://schemas.openxmlformats.org/officeDocument/2006/relationships/slide" Target="slide15.xml"/><Relationship Id="rId3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slide" Target="slide4.xml"/><Relationship Id="rId20" Type="http://schemas.openxmlformats.org/officeDocument/2006/relationships/slide" Target="slide7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slide" Target="slide14.xml"/><Relationship Id="rId32" Type="http://schemas.openxmlformats.org/officeDocument/2006/relationships/image" Target="../media/image22.png"/><Relationship Id="rId5" Type="http://schemas.openxmlformats.org/officeDocument/2006/relationships/image" Target="../media/image13.jpeg"/><Relationship Id="rId15" Type="http://schemas.openxmlformats.org/officeDocument/2006/relationships/slide" Target="slide2.xml"/><Relationship Id="rId23" Type="http://schemas.openxmlformats.org/officeDocument/2006/relationships/slide" Target="slide13.xml"/><Relationship Id="rId28" Type="http://schemas.openxmlformats.org/officeDocument/2006/relationships/slide" Target="slide19.xml"/><Relationship Id="rId10" Type="http://schemas.openxmlformats.org/officeDocument/2006/relationships/image" Target="../media/image18.jpeg"/><Relationship Id="rId19" Type="http://schemas.openxmlformats.org/officeDocument/2006/relationships/slide" Target="slide6.xml"/><Relationship Id="rId31" Type="http://schemas.openxmlformats.org/officeDocument/2006/relationships/slide" Target="slide22.xml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slide" Target="slide1.xml"/><Relationship Id="rId22" Type="http://schemas.openxmlformats.org/officeDocument/2006/relationships/slide" Target="slide9.xml"/><Relationship Id="rId27" Type="http://schemas.openxmlformats.org/officeDocument/2006/relationships/slide" Target="slide18.xml"/><Relationship Id="rId30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6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7.xml"/><Relationship Id="rId3" Type="http://schemas.openxmlformats.org/officeDocument/2006/relationships/image" Target="../media/image1.png"/><Relationship Id="rId21" Type="http://schemas.openxmlformats.org/officeDocument/2006/relationships/slide" Target="slide20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image" Target="../media/image4.png"/><Relationship Id="rId5" Type="http://schemas.openxmlformats.org/officeDocument/2006/relationships/image" Target="../media/image24.png"/><Relationship Id="rId15" Type="http://schemas.openxmlformats.org/officeDocument/2006/relationships/slide" Target="slide13.xml"/><Relationship Id="rId23" Type="http://schemas.openxmlformats.org/officeDocument/2006/relationships/slide" Target="slide22.xml"/><Relationship Id="rId10" Type="http://schemas.openxmlformats.org/officeDocument/2006/relationships/slide" Target="slide5.xml"/><Relationship Id="rId19" Type="http://schemas.openxmlformats.org/officeDocument/2006/relationships/slide" Target="slide18.xml"/><Relationship Id="rId4" Type="http://schemas.openxmlformats.org/officeDocument/2006/relationships/image" Target="../media/image23.jpe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notesSlide" Target="../notesSlides/notesSlide8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5.png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4.xml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21" Type="http://schemas.openxmlformats.org/officeDocument/2006/relationships/slide" Target="slide21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notesSlide" Target="../notesSlides/notesSlide9.xml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24" Type="http://schemas.openxmlformats.org/officeDocument/2006/relationships/image" Target="../media/image5.png"/><Relationship Id="rId5" Type="http://schemas.openxmlformats.org/officeDocument/2006/relationships/slide" Target="slide1.xml"/><Relationship Id="rId15" Type="http://schemas.openxmlformats.org/officeDocument/2006/relationships/slide" Target="slide14.xml"/><Relationship Id="rId23" Type="http://schemas.openxmlformats.org/officeDocument/2006/relationships/image" Target="../media/image4.png"/><Relationship Id="rId10" Type="http://schemas.openxmlformats.org/officeDocument/2006/relationships/slide" Target="slide6.xml"/><Relationship Id="rId19" Type="http://schemas.openxmlformats.org/officeDocument/2006/relationships/slide" Target="slide19.xml"/><Relationship Id="rId4" Type="http://schemas.openxmlformats.org/officeDocument/2006/relationships/image" Target="../media/image21.png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4"/>
          <p:cNvSpPr>
            <a:spLocks noChangeArrowheads="1"/>
          </p:cNvSpPr>
          <p:nvPr/>
        </p:nvSpPr>
        <p:spPr bwMode="auto">
          <a:xfrm>
            <a:off x="0" y="898911"/>
            <a:ext cx="1476375" cy="59261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100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482725" y="2333625"/>
            <a:ext cx="7667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Krótkie </a:t>
            </a:r>
            <a:r>
              <a:rPr lang="pl-PL" altLang="pl-PL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komunikaty multimedialne w procesie kształcenia na </a:t>
            </a:r>
            <a:r>
              <a:rPr lang="pl-PL" altLang="pl-PL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odległość</a:t>
            </a:r>
            <a:endParaRPr lang="en-US" altLang="pl-PL" sz="1400" dirty="0" smtClean="0">
              <a:solidFill>
                <a:srgbClr val="333333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-1724" y="5929312"/>
            <a:ext cx="9152074" cy="936925"/>
            <a:chOff x="-1724" y="5929312"/>
            <a:chExt cx="9152074" cy="936925"/>
          </a:xfrm>
        </p:grpSpPr>
        <p:pic>
          <p:nvPicPr>
            <p:cNvPr id="73738" name="Picture 10" descr="Hom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6175" y="6480175"/>
              <a:ext cx="3841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 rot="16200000">
              <a:off x="4107657" y="1821657"/>
              <a:ext cx="935037" cy="9150348"/>
            </a:xfrm>
            <a:prstGeom prst="rect">
              <a:avLst/>
            </a:prstGeom>
            <a:solidFill>
              <a:srgbClr val="2D67A2"/>
            </a:solidFill>
            <a:ln>
              <a:noFill/>
            </a:ln>
            <a:effectLst/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100"/>
            </a:p>
          </p:txBody>
        </p:sp>
        <p:sp>
          <p:nvSpPr>
            <p:cNvPr id="3074" name="Text Box 3"/>
            <p:cNvSpPr txBox="1">
              <a:spLocks noChangeArrowheads="1"/>
            </p:cNvSpPr>
            <p:nvPr/>
          </p:nvSpPr>
          <p:spPr bwMode="auto">
            <a:xfrm>
              <a:off x="1501423" y="6058926"/>
              <a:ext cx="7625973" cy="350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l-PL" altLang="pl-PL" sz="1400" dirty="0" smtClean="0">
                  <a:solidFill>
                    <a:schemeClr val="bg1"/>
                  </a:solidFill>
                </a:rPr>
                <a:t>I Europejskie </a:t>
              </a:r>
              <a:r>
                <a:rPr lang="pl-PL" altLang="pl-PL" sz="1400" dirty="0">
                  <a:solidFill>
                    <a:schemeClr val="bg1"/>
                  </a:solidFill>
                </a:rPr>
                <a:t>Forum Nowych Technologii </a:t>
              </a:r>
              <a:r>
                <a:rPr lang="pl-PL" altLang="pl-PL" sz="1400" dirty="0" smtClean="0">
                  <a:solidFill>
                    <a:schemeClr val="bg1"/>
                  </a:solidFill>
                </a:rPr>
                <a:t>i </a:t>
              </a:r>
              <a:r>
                <a:rPr lang="pl-PL" altLang="pl-PL" sz="1400" dirty="0">
                  <a:solidFill>
                    <a:schemeClr val="bg1"/>
                  </a:solidFill>
                </a:rPr>
                <a:t>Innowacji w </a:t>
              </a:r>
              <a:r>
                <a:rPr lang="pl-PL" altLang="pl-PL" sz="1400" dirty="0" smtClean="0">
                  <a:solidFill>
                    <a:schemeClr val="bg1"/>
                  </a:solidFill>
                </a:rPr>
                <a:t>Edukacji</a:t>
              </a: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4" y="5998252"/>
              <a:ext cx="1503147" cy="801827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99" y="5934603"/>
              <a:ext cx="1024797" cy="931634"/>
            </a:xfrm>
            <a:prstGeom prst="rect">
              <a:avLst/>
            </a:prstGeom>
          </p:spPr>
        </p:pic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1476375" y="6167503"/>
              <a:ext cx="7609098" cy="52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l-PL" altLang="pl-PL" sz="1200" dirty="0" smtClean="0">
                  <a:solidFill>
                    <a:schemeClr val="bg1"/>
                  </a:solidFill>
                </a:rPr>
                <a:t/>
              </a:r>
              <a:br>
                <a:rPr lang="pl-PL" altLang="pl-PL" sz="1200" dirty="0" smtClean="0">
                  <a:solidFill>
                    <a:schemeClr val="bg1"/>
                  </a:solidFill>
                </a:rPr>
              </a:br>
              <a:r>
                <a:rPr lang="pl-PL" altLang="pl-PL" sz="1200" dirty="0" smtClean="0">
                  <a:solidFill>
                    <a:schemeClr val="bg1"/>
                  </a:solidFill>
                </a:rPr>
                <a:t>Kielce, 5 - 7 października </a:t>
              </a:r>
              <a:r>
                <a:rPr lang="en-US" altLang="pl-PL" sz="1200" dirty="0" smtClean="0">
                  <a:solidFill>
                    <a:schemeClr val="bg1"/>
                  </a:solidFill>
                </a:rPr>
                <a:t>2016</a:t>
              </a:r>
              <a:endParaRPr lang="pl-PL" altLang="pl-PL" sz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7" name="Picture 5" descr="media_alf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  <p:grpSp>
        <p:nvGrpSpPr>
          <p:cNvPr id="5" name="Grupa 4"/>
          <p:cNvGrpSpPr/>
          <p:nvPr/>
        </p:nvGrpSpPr>
        <p:grpSpPr>
          <a:xfrm>
            <a:off x="88900" y="1182102"/>
            <a:ext cx="1289112" cy="4377184"/>
            <a:chOff x="88900" y="1182102"/>
            <a:chExt cx="1289112" cy="4377184"/>
          </a:xfrm>
        </p:grpSpPr>
        <p:pic>
          <p:nvPicPr>
            <p:cNvPr id="3085" name="Picture 40" descr="k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" y="2764223"/>
              <a:ext cx="1277938" cy="127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54" descr="UZ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1182102"/>
              <a:ext cx="1277938" cy="127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" y="4281286"/>
              <a:ext cx="1278000" cy="1278000"/>
            </a:xfrm>
            <a:prstGeom prst="rect">
              <a:avLst/>
            </a:prstGeom>
          </p:spPr>
        </p:pic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482725" y="3668155"/>
            <a:ext cx="766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b="1" i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N</a:t>
            </a:r>
            <a:r>
              <a:rPr lang="pl-PL" altLang="pl-PL" sz="20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owe formy uczenia się wobec</a:t>
            </a:r>
            <a:br>
              <a:rPr lang="pl-PL" altLang="pl-PL" sz="20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</a:br>
            <a:r>
              <a:rPr lang="pl-PL" altLang="pl-PL" sz="20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zaniku </a:t>
            </a:r>
            <a:r>
              <a:rPr lang="pl-PL" altLang="pl-PL" sz="20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czytelnictwa – wyniki badań</a:t>
            </a:r>
            <a:endParaRPr lang="pl-PL" altLang="pl-PL" sz="2000" b="1" i="1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3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0" y="9953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YouTube Analytics, a </a:t>
            </a:r>
            <a:r>
              <a:rPr lang="pl-PL" altLang="pl-PL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Eye</a:t>
            </a: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tracking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70735" y="1567734"/>
            <a:ext cx="80025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Narzędzie </a:t>
            </a:r>
            <a:r>
              <a:rPr lang="pl-PL" dirty="0">
                <a:solidFill>
                  <a:srgbClr val="0000FF"/>
                </a:solidFill>
              </a:rPr>
              <a:t>YouTube Analytics </a:t>
            </a:r>
            <a:r>
              <a:rPr lang="pl-PL" dirty="0"/>
              <a:t>pozwala na równoczesne śledzenie treści filmu i pionowej osi przesuwającej się po wykresie wskaźnika zaangażowania odbiorców. Pozwala to na skorelowanie konkretnych treści z poziomem zaangażowania uwagi.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Parametr określany jako </a:t>
            </a:r>
            <a:r>
              <a:rPr lang="pl-PL" dirty="0">
                <a:solidFill>
                  <a:srgbClr val="0000FF"/>
                </a:solidFill>
              </a:rPr>
              <a:t>bezwzględne utrzymanie uwagi </a:t>
            </a:r>
            <a:r>
              <a:rPr lang="pl-PL" dirty="0"/>
              <a:t>odbiorców informuje jakim procentem całkowitej liczby wyświetleń filmu są odtworzenia poszczególnych </a:t>
            </a:r>
            <a:r>
              <a:rPr lang="pl-PL" dirty="0" smtClean="0"/>
              <a:t>fragmentów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>
                <a:solidFill>
                  <a:srgbClr val="0000FF"/>
                </a:solidFill>
              </a:rPr>
              <a:t>informuje przede wszystkim o częstotliwości interakcji z materiałem </a:t>
            </a:r>
            <a:r>
              <a:rPr lang="pl-PL" dirty="0" smtClean="0">
                <a:solidFill>
                  <a:srgbClr val="0000FF"/>
                </a:solidFill>
              </a:rPr>
              <a:t>wideo</a:t>
            </a:r>
            <a:r>
              <a:rPr lang="pl-PL" dirty="0" smtClean="0"/>
              <a:t>). </a:t>
            </a:r>
            <a:r>
              <a:rPr lang="pl-PL" dirty="0"/>
              <a:t>Oznacza to, że mogą pojawiać się wartości większe niż 100%. Dzieje się tak wówczas, gdy licznie występuje przewijanie oraz pauzy i ponowne oglądanie.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solidFill>
                  <a:srgbClr val="0000FF"/>
                </a:solidFill>
              </a:rPr>
              <a:t>Względny </a:t>
            </a:r>
            <a:r>
              <a:rPr lang="pl-PL" dirty="0">
                <a:solidFill>
                  <a:srgbClr val="0000FF"/>
                </a:solidFill>
              </a:rPr>
              <a:t>wskaźnik utrzymania </a:t>
            </a:r>
            <a:r>
              <a:rPr lang="pl-PL" dirty="0" smtClean="0">
                <a:solidFill>
                  <a:srgbClr val="0000FF"/>
                </a:solidFill>
              </a:rPr>
              <a:t>uwagi </a:t>
            </a:r>
            <a:r>
              <a:rPr lang="pl-PL" dirty="0" smtClean="0"/>
              <a:t>informuje o </a:t>
            </a:r>
            <a:r>
              <a:rPr lang="pl-PL" dirty="0"/>
              <a:t>poziomie uwagi ustalonym na podstawie aktywności odbiorców danego filmu w zestawieniu ze wszystkimi filmami z serwisu YouTube o podobnej długości</a:t>
            </a:r>
            <a:r>
              <a:rPr lang="pl-PL" dirty="0" smtClean="0"/>
              <a:t>.</a:t>
            </a:r>
          </a:p>
          <a:p>
            <a:r>
              <a:rPr lang="pl-PL" dirty="0" smtClean="0"/>
              <a:t>Wysoka </a:t>
            </a:r>
            <a:r>
              <a:rPr lang="pl-PL" dirty="0"/>
              <a:t>„czułość” wykresu  względnego poziomu utrzymania uwagi </a:t>
            </a:r>
            <a:r>
              <a:rPr lang="pl-PL" dirty="0" smtClean="0"/>
              <a:t>pozwala wykryć reakcje niedostrzegalne na wykresie bezwzględnego utrzymania uwagi.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995363"/>
            <a:ext cx="6950075" cy="583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6467475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(1) Tytuł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(3) Plastyczność mózgu</a:t>
            </a:r>
            <a:br>
              <a:rPr lang="pl-PL" altLang="pl-PL" sz="1000" dirty="0">
                <a:hlinkClick r:id="rId8" action="ppaction://hlinksldjump"/>
              </a:rPr>
            </a:br>
            <a:r>
              <a:rPr lang="pl-PL" altLang="pl-PL" sz="1000" dirty="0">
                <a:hlinkClick r:id="rId9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(6) Niezgodni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3" action="ppaction://hlinksldjump"/>
              </a:rPr>
              <a:t>(9) YouTube </a:t>
            </a:r>
            <a:r>
              <a:rPr lang="pl-PL" altLang="pl-PL" sz="1000" dirty="0" err="1">
                <a:hlinkClick r:id="rId13" action="ppaction://hlinksldjump"/>
              </a:rPr>
              <a:t>An</a:t>
            </a:r>
            <a:r>
              <a:rPr lang="pl-PL" altLang="pl-PL" sz="1000" dirty="0">
                <a:hlinkClick r:id="rId13" action="ppaction://hlinksldjump"/>
              </a:rPr>
              <a:t>…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(10) Badania 2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(12) Badania 3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20" name="Grupa 19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2" name="Picture 5" descr="media_alfa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90347 -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7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347 -0.00023 L -4.16667E-6 -3.703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2044920"/>
            <a:ext cx="3508371" cy="12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0" y="4567804"/>
            <a:ext cx="3882646" cy="125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3191" y="3467681"/>
            <a:ext cx="35664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B</a:t>
            </a:r>
            <a:r>
              <a:rPr lang="pl-PL" sz="1400" dirty="0" smtClean="0"/>
              <a:t>ezwzględny </a:t>
            </a:r>
            <a:r>
              <a:rPr lang="pl-PL" sz="1400" dirty="0"/>
              <a:t>wskaźnik utrzymania uwagi uzyskany w sytuacji </a:t>
            </a:r>
            <a:r>
              <a:rPr lang="pl-PL" sz="1400" dirty="0" smtClean="0"/>
              <a:t>gdy wystąpiła silna </a:t>
            </a:r>
            <a:r>
              <a:rPr lang="pl-PL" sz="1400" dirty="0" smtClean="0">
                <a:solidFill>
                  <a:srgbClr val="0000FF"/>
                </a:solidFill>
              </a:rPr>
              <a:t>motywacja zewnętrzna </a:t>
            </a:r>
            <a:endParaRPr lang="pl-PL" altLang="pl-PL" sz="1100" dirty="0" smtClean="0">
              <a:solidFill>
                <a:srgbClr val="0000FF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3191" y="5919537"/>
            <a:ext cx="35664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W</a:t>
            </a:r>
            <a:r>
              <a:rPr lang="pl-PL" sz="1400" dirty="0" smtClean="0"/>
              <a:t>zględny </a:t>
            </a:r>
            <a:r>
              <a:rPr lang="pl-PL" sz="1400" dirty="0"/>
              <a:t>wskaźnik utrzymania uwagi uzyskany w sytuacji gdy wystąpiła silna </a:t>
            </a:r>
            <a:r>
              <a:rPr lang="pl-PL" sz="1400" dirty="0">
                <a:solidFill>
                  <a:srgbClr val="0000FF"/>
                </a:solidFill>
              </a:rPr>
              <a:t>motywacja zewnętrzna </a:t>
            </a:r>
            <a:endParaRPr lang="pl-PL" altLang="pl-PL" sz="1100" dirty="0">
              <a:solidFill>
                <a:srgbClr val="0000FF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24" y="2115233"/>
            <a:ext cx="3454159" cy="122471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19" y="4586593"/>
            <a:ext cx="3861977" cy="1210533"/>
          </a:xfrm>
          <a:prstGeom prst="rect">
            <a:avLst/>
          </a:prstGeom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173768" y="3467681"/>
            <a:ext cx="35664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B</a:t>
            </a:r>
            <a:r>
              <a:rPr lang="pl-PL" sz="1400" dirty="0" smtClean="0"/>
              <a:t>ezwzględny </a:t>
            </a:r>
            <a:r>
              <a:rPr lang="pl-PL" sz="1400" dirty="0"/>
              <a:t>wskaźnik utrzymania uwagi uzyskany w sytuacji </a:t>
            </a:r>
            <a:r>
              <a:rPr lang="pl-PL" sz="1400" dirty="0" smtClean="0"/>
              <a:t>gdy dominowała motywacja </a:t>
            </a:r>
            <a:r>
              <a:rPr lang="pl-PL" sz="1400" dirty="0" smtClean="0">
                <a:solidFill>
                  <a:srgbClr val="0000FF"/>
                </a:solidFill>
              </a:rPr>
              <a:t>wewnętrzna lub mieszana</a:t>
            </a:r>
            <a:endParaRPr lang="pl-PL" altLang="pl-PL" sz="1100" dirty="0" smtClean="0">
              <a:solidFill>
                <a:srgbClr val="0000FF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173768" y="5919537"/>
            <a:ext cx="35664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W</a:t>
            </a:r>
            <a:r>
              <a:rPr lang="pl-PL" sz="1400" dirty="0" smtClean="0"/>
              <a:t>zględny </a:t>
            </a:r>
            <a:r>
              <a:rPr lang="pl-PL" sz="1400" dirty="0"/>
              <a:t>wskaźnik utrzymania uwagi uzyskany w sytuacji gdy </a:t>
            </a:r>
            <a:r>
              <a:rPr lang="pl-PL" sz="1400" dirty="0" smtClean="0"/>
              <a:t>wystąpiła motywacja </a:t>
            </a:r>
            <a:r>
              <a:rPr lang="pl-PL" sz="1400" dirty="0" smtClean="0">
                <a:solidFill>
                  <a:srgbClr val="0000FF"/>
                </a:solidFill>
              </a:rPr>
              <a:t>wewnętrzna lub mieszana</a:t>
            </a:r>
            <a:endParaRPr lang="pl-PL" altLang="pl-PL" sz="1100" dirty="0" smtClean="0">
              <a:solidFill>
                <a:srgbClr val="0000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4598634" y="1029810"/>
            <a:ext cx="0" cy="5761607"/>
          </a:xfrm>
          <a:prstGeom prst="line">
            <a:avLst/>
          </a:prstGeom>
          <a:ln w="57150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162683" y="1926461"/>
            <a:ext cx="8818634" cy="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90548" y="921554"/>
            <a:ext cx="397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pl-PL" sz="1200" dirty="0" smtClean="0"/>
              <a:t>60 studentów</a:t>
            </a:r>
          </a:p>
          <a:p>
            <a:pPr lvl="0">
              <a:spcBef>
                <a:spcPts val="0"/>
              </a:spcBef>
            </a:pPr>
            <a:r>
              <a:rPr lang="pl-PL" sz="1200" dirty="0" smtClean="0"/>
              <a:t>liczba </a:t>
            </a:r>
            <a:r>
              <a:rPr lang="pl-PL" sz="1200" dirty="0"/>
              <a:t>wyświetleń: 174,</a:t>
            </a:r>
          </a:p>
          <a:p>
            <a:pPr lvl="0">
              <a:spcBef>
                <a:spcPts val="0"/>
              </a:spcBef>
            </a:pPr>
            <a:r>
              <a:rPr lang="pl-PL" sz="1200" dirty="0"/>
              <a:t>łączny czas oglądania: 1255 minut,</a:t>
            </a:r>
          </a:p>
          <a:p>
            <a:pPr lvl="0">
              <a:spcBef>
                <a:spcPts val="0"/>
              </a:spcBef>
            </a:pPr>
            <a:r>
              <a:rPr lang="pl-PL" sz="1200" dirty="0"/>
              <a:t>średni czas oglądania: 7 minut 12 sekund,</a:t>
            </a:r>
          </a:p>
          <a:p>
            <a:pPr lvl="0">
              <a:spcBef>
                <a:spcPts val="0"/>
              </a:spcBef>
            </a:pPr>
            <a:r>
              <a:rPr lang="pl-PL" sz="1200" dirty="0"/>
              <a:t>średni czas oglądania (uz.zgora.pl): </a:t>
            </a:r>
            <a:r>
              <a:rPr lang="pl-PL" sz="1200" dirty="0">
                <a:solidFill>
                  <a:srgbClr val="CC3300"/>
                </a:solidFill>
              </a:rPr>
              <a:t>8 minut 59 </a:t>
            </a:r>
            <a:r>
              <a:rPr lang="pl-PL" sz="1200" dirty="0" smtClean="0">
                <a:solidFill>
                  <a:srgbClr val="CC3300"/>
                </a:solidFill>
              </a:rPr>
              <a:t>sekund</a:t>
            </a:r>
            <a:r>
              <a:rPr lang="pl-PL" sz="1200" dirty="0" smtClean="0"/>
              <a:t>.</a:t>
            </a:r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5188645" y="955195"/>
            <a:ext cx="3182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pl-PL" sz="1200" dirty="0" smtClean="0"/>
              <a:t>Termin </a:t>
            </a:r>
            <a:r>
              <a:rPr lang="pl-PL" sz="1200" dirty="0"/>
              <a:t>pomiaru: 22.11.2015 – 22.02.2016,</a:t>
            </a:r>
          </a:p>
          <a:p>
            <a:pPr lvl="0">
              <a:spcBef>
                <a:spcPts val="0"/>
              </a:spcBef>
            </a:pPr>
            <a:r>
              <a:rPr lang="pl-PL" sz="1200" dirty="0"/>
              <a:t>liczba wyświetleń: 631,</a:t>
            </a:r>
          </a:p>
          <a:p>
            <a:pPr lvl="0">
              <a:spcBef>
                <a:spcPts val="0"/>
              </a:spcBef>
            </a:pPr>
            <a:r>
              <a:rPr lang="pl-PL" sz="1200" dirty="0"/>
              <a:t>średni czas oglądania: 3 minuty 15 sekund,</a:t>
            </a:r>
          </a:p>
          <a:p>
            <a:pPr lvl="0">
              <a:spcBef>
                <a:spcPts val="0"/>
              </a:spcBef>
            </a:pPr>
            <a:r>
              <a:rPr lang="pl-PL" sz="1200" dirty="0"/>
              <a:t>łączny czas oglądania: 2052 minut.</a:t>
            </a:r>
          </a:p>
        </p:txBody>
      </p:sp>
      <p:pic>
        <p:nvPicPr>
          <p:cNvPr id="26" name="Picture 2" descr="Hom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(1) Tytuł</a:t>
            </a:r>
            <a:br>
              <a:rPr lang="pl-PL" altLang="pl-PL" sz="1000" dirty="0">
                <a:hlinkClick r:id="rId8" action="ppaction://hlinksldjump"/>
              </a:rPr>
            </a:br>
            <a:r>
              <a:rPr lang="pl-PL" altLang="pl-PL" sz="1000" dirty="0">
                <a:hlinkClick r:id="rId9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(3) Plastyczność mózgu</a:t>
            </a:r>
            <a:br>
              <a:rPr lang="pl-PL" altLang="pl-PL" sz="1000" dirty="0">
                <a:hlinkClick r:id="rId10" action="ppaction://hlinksldjump"/>
              </a:rPr>
            </a:br>
            <a:r>
              <a:rPr lang="pl-PL" altLang="pl-PL" sz="1000" dirty="0">
                <a:hlinkClick r:id="rId11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2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3" action="ppaction://hlinksldjump"/>
              </a:rPr>
              <a:t>(6) Niezgodni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(9) YouTube </a:t>
            </a:r>
            <a:r>
              <a:rPr lang="pl-PL" altLang="pl-PL" sz="1000" dirty="0" err="1">
                <a:hlinkClick r:id="rId15" action="ppaction://hlinksldjump"/>
              </a:rPr>
              <a:t>An</a:t>
            </a:r>
            <a:r>
              <a:rPr lang="pl-PL" altLang="pl-PL" sz="1000" dirty="0">
                <a:hlinkClick r:id="rId15" action="ppaction://hlinksldjump"/>
              </a:rPr>
              <a:t>…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(10) Badania 2</a:t>
            </a:r>
            <a:br>
              <a:rPr lang="pl-PL" altLang="pl-PL" sz="1000" dirty="0">
                <a:hlinkClick r:id="rId16" action="ppaction://hlinksldjump"/>
              </a:rPr>
            </a:br>
            <a:r>
              <a:rPr lang="pl-PL" altLang="pl-PL" sz="1000" dirty="0">
                <a:hlinkClick r:id="rId17" action="ppaction://hlinksldjump"/>
              </a:rPr>
              <a:t>(12) Badania 3</a:t>
            </a:r>
            <a:br>
              <a:rPr lang="pl-PL" altLang="pl-PL" sz="1000" dirty="0">
                <a:hlinkClick r:id="rId17" action="ppaction://hlinksldjump"/>
              </a:rPr>
            </a:br>
            <a:r>
              <a:rPr lang="pl-PL" altLang="pl-PL" sz="1000" dirty="0">
                <a:hlinkClick r:id="rId18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4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5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32" name="Grupa 31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34" name="Picture 5" descr="media_alfa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29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995363"/>
            <a:ext cx="914400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Motywacja zewnętrzna i wewnętrzna, a stymulacja procesów uwagi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700" b="1" dirty="0" smtClean="0">
                <a:solidFill>
                  <a:srgbClr val="CC3300"/>
                </a:solidFill>
              </a:rPr>
              <a:t>Wnioski</a:t>
            </a:r>
            <a:endParaRPr lang="pl-PL" altLang="pl-PL" sz="1400" i="1" dirty="0" smtClean="0">
              <a:solidFill>
                <a:srgbClr val="CC33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0168" y="2088384"/>
            <a:ext cx="79636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Zastosowanie w procesie nauczania-uczenia się preferowanych przez studentów krótkich komunikatów multimedialnych sprzyja utrzymaniu uwagi na treści przekazu. Osiągnięty zostaje w ten sposób warunek konieczny do jego zapamiętania. Stwierdzono, iż </a:t>
            </a:r>
            <a:r>
              <a:rPr lang="pl-PL" dirty="0" smtClean="0">
                <a:solidFill>
                  <a:srgbClr val="0000FF"/>
                </a:solidFill>
              </a:rPr>
              <a:t>pojawienie się motywacji zewnętrznej zapewnia utrzymanie uwagi przez 7 do 9 minut </a:t>
            </a:r>
            <a:r>
              <a:rPr lang="pl-PL" dirty="0" smtClean="0"/>
              <a:t>(a nie 8 sekund).</a:t>
            </a:r>
          </a:p>
          <a:p>
            <a:endParaRPr lang="pl-PL" dirty="0"/>
          </a:p>
          <a:p>
            <a:r>
              <a:rPr lang="pl-PL" dirty="0" smtClean="0"/>
              <a:t>Brak motywacji </a:t>
            </a:r>
            <a:r>
              <a:rPr lang="pl-PL" dirty="0"/>
              <a:t>zewnętrznej </a:t>
            </a:r>
            <a:r>
              <a:rPr lang="pl-PL" dirty="0" smtClean="0"/>
              <a:t>(</a:t>
            </a:r>
            <a:r>
              <a:rPr lang="pl-PL" dirty="0" smtClean="0">
                <a:solidFill>
                  <a:srgbClr val="0000FF"/>
                </a:solidFill>
              </a:rPr>
              <a:t>motywacja wewnętrzna lub mieszana</a:t>
            </a:r>
            <a:r>
              <a:rPr lang="pl-PL" dirty="0" smtClean="0"/>
              <a:t>) wiąże </a:t>
            </a:r>
            <a:r>
              <a:rPr lang="pl-PL" dirty="0"/>
              <a:t>się z wyraźnym spadkiem średniego </a:t>
            </a:r>
            <a:r>
              <a:rPr lang="pl-PL" dirty="0">
                <a:solidFill>
                  <a:srgbClr val="0000FF"/>
                </a:solidFill>
              </a:rPr>
              <a:t>czasu korzystania z materiałów edukacyjnych i wynosi około </a:t>
            </a:r>
            <a:r>
              <a:rPr lang="pl-PL" dirty="0" smtClean="0">
                <a:solidFill>
                  <a:srgbClr val="0000FF"/>
                </a:solidFill>
              </a:rPr>
              <a:t>3 </a:t>
            </a:r>
            <a:r>
              <a:rPr lang="pl-PL" dirty="0">
                <a:solidFill>
                  <a:srgbClr val="0000FF"/>
                </a:solidFill>
              </a:rPr>
              <a:t>minut</a:t>
            </a:r>
            <a:r>
              <a:rPr lang="pl-PL" dirty="0"/>
              <a:t>. Mimo </a:t>
            </a:r>
            <a:r>
              <a:rPr lang="pl-PL" dirty="0" smtClean="0"/>
              <a:t>krótkiego </a:t>
            </a:r>
            <a:r>
              <a:rPr lang="pl-PL" dirty="0"/>
              <a:t>czasu oglądania zauważono wzrost uwagi odbiorców w momencie wprowadzania najistotniejszych treści przekazu. Prawie nie obserwowano zatrzymywania przekazu, np. w celu sporządzania notatek. Może to wynikać z faktu, iż adres internetowy filmu był traktowany jako </a:t>
            </a:r>
            <a:r>
              <a:rPr lang="pl-PL" dirty="0" smtClean="0"/>
              <a:t>notatka. 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13" name="Grupa 12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16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605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995363"/>
            <a:ext cx="9144000" cy="10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Nabywanie wiedzy proceduralnej z zastosowaniem </a:t>
            </a:r>
            <a:b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</a:br>
            <a: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krótkich komunikatów multimedialnych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700" b="1" dirty="0" smtClean="0">
                <a:solidFill>
                  <a:srgbClr val="FF0000"/>
                </a:solidFill>
              </a:rPr>
              <a:t>Trzeci etap </a:t>
            </a:r>
            <a:r>
              <a:rPr lang="pl-PL" altLang="pl-PL" sz="1700" b="1" dirty="0">
                <a:solidFill>
                  <a:srgbClr val="FF0000"/>
                </a:solidFill>
              </a:rPr>
              <a:t>badań </a:t>
            </a:r>
            <a:r>
              <a:rPr lang="pl-PL" altLang="pl-PL" sz="1700" b="1" dirty="0" smtClean="0">
                <a:solidFill>
                  <a:srgbClr val="FF0000"/>
                </a:solidFill>
              </a:rPr>
              <a:t>2016</a:t>
            </a:r>
            <a:endParaRPr lang="pl-PL" altLang="pl-PL" sz="17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0168" y="2088384"/>
            <a:ext cx="79636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Nabywanie wiedzy proceduralnej wiąże się z lokowaniem w pamięci długotrwałej umiejętności, nawyków i procedur. Dotyczy zarówno prostych czynności, jak i złożonych działań różnego typu: sensorycznych, ruchowych, poznawczych, także społecznych i emocjonalnych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Według </a:t>
            </a:r>
            <a:r>
              <a:rPr lang="pl-PL" dirty="0">
                <a:solidFill>
                  <a:srgbClr val="0000FF"/>
                </a:solidFill>
              </a:rPr>
              <a:t>koncepcji poziomów przetwarzania informacji </a:t>
            </a:r>
            <a:r>
              <a:rPr lang="pl-PL" dirty="0" err="1"/>
              <a:t>Fergusa</a:t>
            </a:r>
            <a:r>
              <a:rPr lang="pl-PL" dirty="0"/>
              <a:t> I. M. </a:t>
            </a:r>
            <a:r>
              <a:rPr lang="pl-PL" dirty="0" err="1"/>
              <a:t>Craika</a:t>
            </a:r>
            <a:r>
              <a:rPr lang="pl-PL" dirty="0"/>
              <a:t> i Roberta S. </a:t>
            </a:r>
            <a:r>
              <a:rPr lang="pl-PL" dirty="0" err="1"/>
              <a:t>Lockharta</a:t>
            </a:r>
            <a:r>
              <a:rPr lang="pl-PL" dirty="0"/>
              <a:t> </a:t>
            </a:r>
            <a:r>
              <a:rPr lang="pl-PL" dirty="0">
                <a:solidFill>
                  <a:srgbClr val="0000FF"/>
                </a:solidFill>
              </a:rPr>
              <a:t>im płytszy poziom, na którym dana informacja jest przetwarzana, tym mniej trwały ślad pamięciowy pozostawia ona w mózgu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Oznacza </a:t>
            </a:r>
            <a:r>
              <a:rPr lang="pl-PL" dirty="0"/>
              <a:t>to, iż samo oglądanie filmów ilustrujących określone procedury nie gwarantuje odpowiedniej efektywności kształcenia. </a:t>
            </a:r>
            <a:r>
              <a:rPr lang="pl-PL" dirty="0">
                <a:solidFill>
                  <a:srgbClr val="0000FF"/>
                </a:solidFill>
              </a:rPr>
              <a:t>Warunkiem przyswojenia operacji prezentowanych za pośrednictwem filmów instruktażowych jest </a:t>
            </a:r>
            <a:r>
              <a:rPr lang="pl-PL" dirty="0" smtClean="0">
                <a:solidFill>
                  <a:srgbClr val="0000FF"/>
                </a:solidFill>
              </a:rPr>
              <a:t>ich </a:t>
            </a:r>
            <a:r>
              <a:rPr lang="pl-PL" dirty="0">
                <a:solidFill>
                  <a:srgbClr val="0000FF"/>
                </a:solidFill>
              </a:rPr>
              <a:t>równoczesne wykonywanie na własnym komputerze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19" name="Grupa 18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1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72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995363"/>
            <a:ext cx="9144000" cy="10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Nabywanie wiedzy proceduralnej z zastosowaniem </a:t>
            </a:r>
            <a:b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</a:br>
            <a:r>
              <a:rPr lang="pl-PL" altLang="pl-PL" sz="17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krótkich komunikatów multimedialnych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700" b="1" dirty="0" smtClean="0">
                <a:solidFill>
                  <a:srgbClr val="FF0000"/>
                </a:solidFill>
              </a:rPr>
              <a:t>Trzeci etap </a:t>
            </a:r>
            <a:r>
              <a:rPr lang="pl-PL" altLang="pl-PL" sz="1700" b="1" dirty="0">
                <a:solidFill>
                  <a:srgbClr val="FF0000"/>
                </a:solidFill>
              </a:rPr>
              <a:t>badań </a:t>
            </a:r>
            <a:r>
              <a:rPr lang="pl-PL" altLang="pl-PL" sz="1700" b="1" dirty="0" smtClean="0">
                <a:solidFill>
                  <a:srgbClr val="FF0000"/>
                </a:solidFill>
              </a:rPr>
              <a:t>2016</a:t>
            </a:r>
            <a:endParaRPr lang="pl-PL" altLang="pl-PL" sz="17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19396" y="2801449"/>
            <a:ext cx="750520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l-PL" dirty="0">
                <a:solidFill>
                  <a:srgbClr val="0000FF"/>
                </a:solidFill>
              </a:rPr>
              <a:t>Próba wyjaśnienia rozbieżności w poziomie kompetencji uzyskiwanych w wyniku korzystania z krótkich komunikatów multimedialnych podczas wykonywania zadań praktycznych (wysoki poziom kompetencji) oraz przygotowywania się do sprawdzianu praktycznego (niski poziom kompetencji). </a:t>
            </a:r>
            <a:endParaRPr lang="pl-PL" dirty="0" smtClean="0">
              <a:solidFill>
                <a:srgbClr val="0000FF"/>
              </a:solidFill>
            </a:endParaRPr>
          </a:p>
          <a:p>
            <a:pPr>
              <a:lnSpc>
                <a:spcPts val="2800"/>
              </a:lnSpc>
            </a:pPr>
            <a:endParaRPr lang="pl-PL" dirty="0"/>
          </a:p>
          <a:p>
            <a:pPr>
              <a:lnSpc>
                <a:spcPts val="2800"/>
              </a:lnSpc>
            </a:pPr>
            <a:r>
              <a:rPr lang="pl-PL" dirty="0" smtClean="0"/>
              <a:t>Rozbieżności </a:t>
            </a:r>
            <a:r>
              <a:rPr lang="pl-PL" dirty="0"/>
              <a:t>te nie dotyczyły wyłącznie ocen, ale przede wszystkim znajomości procedur.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19" name="Grupa 18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1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964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0" y="88492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Wyniki badań – samodzielne wykonanie obowiązkowego projektu zgodnie z instrukcją wideo</a:t>
            </a:r>
          </a:p>
        </p:txBody>
      </p:sp>
      <p:pic>
        <p:nvPicPr>
          <p:cNvPr id="21510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8" y="1494742"/>
            <a:ext cx="5737357" cy="211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73" y="4282605"/>
            <a:ext cx="6349422" cy="20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62898" y="3553554"/>
            <a:ext cx="5832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B</a:t>
            </a:r>
            <a:r>
              <a:rPr lang="pl-PL" sz="1400" dirty="0" smtClean="0"/>
              <a:t>ezwzględny </a:t>
            </a:r>
            <a:r>
              <a:rPr lang="pl-PL" sz="1400" dirty="0"/>
              <a:t>wskaźnik utrzymania uwagi uzyskany w sytuacji gdy oglądane procedury były na bieżąco stosowane w praktyce</a:t>
            </a:r>
            <a:endParaRPr lang="pl-PL" altLang="pl-PL" sz="11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62897" y="6294546"/>
            <a:ext cx="5832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W</a:t>
            </a:r>
            <a:r>
              <a:rPr lang="pl-PL" sz="1400" dirty="0" smtClean="0"/>
              <a:t>zględny </a:t>
            </a:r>
            <a:r>
              <a:rPr lang="pl-PL" sz="1400" dirty="0"/>
              <a:t>wskaźnik utrzymania uwagi uzyskany w sytuacji gdy oglądane procedury były na bieżąco stosowane w praktyce</a:t>
            </a:r>
            <a:endParaRPr lang="pl-PL" altLang="pl-PL" sz="11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3239296" y="1701800"/>
            <a:ext cx="0" cy="996958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3301012" y="1485822"/>
            <a:ext cx="196979" cy="229670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1845013" y="2677917"/>
            <a:ext cx="157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</a:rPr>
              <a:t>Początek procedury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3497991" y="1195150"/>
            <a:ext cx="3081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</a:rPr>
              <a:t>Koniec podstawowej procedury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29" name="Nawias klamrowy zamykający 28"/>
          <p:cNvSpPr/>
          <p:nvPr/>
        </p:nvSpPr>
        <p:spPr>
          <a:xfrm rot="20432517">
            <a:off x="3354564" y="1717478"/>
            <a:ext cx="45719" cy="32154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4264884" y="1777727"/>
            <a:ext cx="3698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FF0000"/>
                </a:solidFill>
              </a:rPr>
              <a:t>Przerwa w oglądaniu i wykonywanie nowej procedury.</a:t>
            </a:r>
            <a:r>
              <a:rPr lang="pl-PL" sz="900" dirty="0" smtClean="0"/>
              <a:t> </a:t>
            </a:r>
            <a:endParaRPr lang="pl-PL" sz="9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1905000" y="5150270"/>
            <a:ext cx="579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Wysoki poziom koncentracji i </a:t>
            </a:r>
            <a:r>
              <a:rPr lang="pl-PL" sz="1400" dirty="0" smtClean="0">
                <a:solidFill>
                  <a:srgbClr val="FF0000"/>
                </a:solidFill>
              </a:rPr>
              <a:t>utrzymania </a:t>
            </a:r>
            <a:r>
              <a:rPr lang="pl-PL" sz="1400" dirty="0">
                <a:solidFill>
                  <a:srgbClr val="FF0000"/>
                </a:solidFill>
              </a:rPr>
              <a:t>uwagi potwierdza zaangażowanie studentów i samodzielny charakter wykonanych </a:t>
            </a:r>
            <a:r>
              <a:rPr lang="pl-PL" sz="1400" dirty="0" smtClean="0">
                <a:solidFill>
                  <a:srgbClr val="FF0000"/>
                </a:solidFill>
              </a:rPr>
              <a:t>prac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43" name="Nawias klamrowy zamykający 42"/>
          <p:cNvSpPr/>
          <p:nvPr/>
        </p:nvSpPr>
        <p:spPr>
          <a:xfrm>
            <a:off x="7309860" y="4432759"/>
            <a:ext cx="180000" cy="56805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534" name="Łącznik łamany 21533"/>
          <p:cNvCxnSpPr>
            <a:stCxn id="43" idx="1"/>
          </p:cNvCxnSpPr>
          <p:nvPr/>
        </p:nvCxnSpPr>
        <p:spPr>
          <a:xfrm rot="10800000" flipH="1" flipV="1">
            <a:off x="7489859" y="4716786"/>
            <a:ext cx="40265" cy="750563"/>
          </a:xfrm>
          <a:prstGeom prst="bentConnector4">
            <a:avLst>
              <a:gd name="adj1" fmla="val 1454832"/>
              <a:gd name="adj2" fmla="val 100013"/>
            </a:avLst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888" y="6467475"/>
            <a:ext cx="377985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Nawias klamrowy zamykający 24"/>
          <p:cNvSpPr/>
          <p:nvPr/>
        </p:nvSpPr>
        <p:spPr>
          <a:xfrm rot="11932454" flipH="1">
            <a:off x="3485155" y="1632405"/>
            <a:ext cx="96946" cy="439742"/>
          </a:xfrm>
          <a:prstGeom prst="rightBrace">
            <a:avLst>
              <a:gd name="adj1" fmla="val 8333"/>
              <a:gd name="adj2" fmla="val 2337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3749395" y="2440422"/>
            <a:ext cx="2829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FF0000"/>
                </a:solidFill>
              </a:rPr>
              <a:t>Pokaz i omówienie praktycznego zastosowania nowej procedury (np. formatowanie obiektów zgodnie z założeniami własnego projektu).</a:t>
            </a:r>
          </a:p>
        </p:txBody>
      </p:sp>
      <p:cxnSp>
        <p:nvCxnSpPr>
          <p:cNvPr id="34" name="Łącznik prosty 33"/>
          <p:cNvCxnSpPr/>
          <p:nvPr/>
        </p:nvCxnSpPr>
        <p:spPr>
          <a:xfrm flipV="1">
            <a:off x="3581931" y="1986050"/>
            <a:ext cx="0" cy="71270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V="1">
            <a:off x="3581931" y="2698758"/>
            <a:ext cx="22397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3498648" y="1354625"/>
            <a:ext cx="3736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FF0000"/>
                </a:solidFill>
              </a:rPr>
              <a:t>n</a:t>
            </a:r>
            <a:r>
              <a:rPr lang="pl-PL" sz="900" dirty="0" smtClean="0">
                <a:solidFill>
                  <a:srgbClr val="FF0000"/>
                </a:solidFill>
              </a:rPr>
              <a:t>p. sposobu wstawiania na stronę internetową obiektu nowego typu.</a:t>
            </a:r>
          </a:p>
        </p:txBody>
      </p:sp>
      <p:cxnSp>
        <p:nvCxnSpPr>
          <p:cNvPr id="44" name="Łącznik prosty ze strzałką 43"/>
          <p:cNvCxnSpPr>
            <a:endCxn id="46" idx="1"/>
          </p:cNvCxnSpPr>
          <p:nvPr/>
        </p:nvCxnSpPr>
        <p:spPr>
          <a:xfrm>
            <a:off x="3559706" y="1610532"/>
            <a:ext cx="481571" cy="71037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4041277" y="1543069"/>
            <a:ext cx="3081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</a:rPr>
              <a:t>Koniec procedury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cxnSp>
        <p:nvCxnSpPr>
          <p:cNvPr id="48" name="Łącznik prosty 47"/>
          <p:cNvCxnSpPr/>
          <p:nvPr/>
        </p:nvCxnSpPr>
        <p:spPr>
          <a:xfrm>
            <a:off x="3446185" y="1856858"/>
            <a:ext cx="812349" cy="426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7" action="ppaction://hlinksldjump"/>
              </a:rPr>
              <a:t>(1) Tytuł</a:t>
            </a:r>
            <a:br>
              <a:rPr lang="pl-PL" altLang="pl-PL" sz="1000" dirty="0">
                <a:hlinkClick r:id="rId7" action="ppaction://hlinksldjump"/>
              </a:rPr>
            </a:br>
            <a:r>
              <a:rPr lang="pl-PL" altLang="pl-PL" sz="1000" dirty="0">
                <a:hlinkClick r:id="rId8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(3) Plastyczność mózgu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2" action="ppaction://hlinksldjump"/>
              </a:rPr>
              <a:t>(6) Niezgodni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4" action="ppaction://hlinksldjump"/>
              </a:rPr>
              <a:t>(9) YouTube </a:t>
            </a:r>
            <a:r>
              <a:rPr lang="pl-PL" altLang="pl-PL" sz="1000" dirty="0" err="1">
                <a:hlinkClick r:id="rId14" action="ppaction://hlinksldjump"/>
              </a:rPr>
              <a:t>An</a:t>
            </a:r>
            <a:r>
              <a:rPr lang="pl-PL" altLang="pl-PL" sz="1000" dirty="0">
                <a:hlinkClick r:id="rId14" action="ppaction://hlinksldjump"/>
              </a:rPr>
              <a:t>…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(10) Badania 2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(12) Badania 3</a:t>
            </a:r>
            <a:br>
              <a:rPr lang="pl-PL" altLang="pl-PL" sz="1000" dirty="0">
                <a:hlinkClick r:id="rId16" action="ppaction://hlinksldjump"/>
              </a:rPr>
            </a:br>
            <a:r>
              <a:rPr lang="pl-PL" altLang="pl-PL" sz="1000" dirty="0">
                <a:hlinkClick r:id="rId17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4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9321800" y="1332101"/>
            <a:ext cx="6756400" cy="263149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pl-PL" sz="1500" b="1" dirty="0"/>
              <a:t>Motywacja zewnętrzna, a proces uczenia się z zastosowaniem</a:t>
            </a:r>
            <a:br>
              <a:rPr lang="pl-PL" sz="1500" b="1" dirty="0"/>
            </a:br>
            <a:r>
              <a:rPr lang="pl-PL" sz="1500" b="1" dirty="0"/>
              <a:t>krótkich komunikatów multimedialnych - wyniki badań</a:t>
            </a:r>
            <a:endParaRPr lang="pl-PL" sz="1500" dirty="0"/>
          </a:p>
          <a:p>
            <a:pPr>
              <a:spcBef>
                <a:spcPts val="0"/>
              </a:spcBef>
              <a:buNone/>
            </a:pPr>
            <a:r>
              <a:rPr lang="pl-PL" sz="1500" dirty="0"/>
              <a:t>Podstawowe informacje o filmie: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tytuł: „Strona internetowa CMS”,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czas trwania: 15 minut 56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termin pomiaru: 01.01.2016 – 22.02.2016,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liczba wyświetleń: 174,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łączny czas oglądania: 1255 minut,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średni czas oglądania: 7 minut 12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średni czas oglądania (uz.zgora.pl): 8 minut 59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inne: 60 wykonanych zadań; 42 wypełnione ankiety</a:t>
            </a:r>
            <a:r>
              <a:rPr lang="pl-PL" sz="1500" dirty="0" smtClean="0"/>
              <a:t>.</a:t>
            </a:r>
          </a:p>
        </p:txBody>
      </p:sp>
      <p:grpSp>
        <p:nvGrpSpPr>
          <p:cNvPr id="47" name="Grupa 46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50" name="Picture 5" descr="media_alfa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52" name="Łącznik prosty 51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Obraz 5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  <p:pic>
        <p:nvPicPr>
          <p:cNvPr id="4" name="Obraz 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63" y="1681568"/>
            <a:ext cx="543190" cy="543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11111E-6 L -0.8882 -1.1111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82 -1.11111E-6 L 0.00295 -1.11111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  <p:bldP spid="86" grpId="0" animBg="1"/>
      <p:bldP spid="8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8238" y="999327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Wyniki badań – samodzielne wykonanie obowiązkowego projektu zgodnie z instrukcją wideo</a:t>
            </a:r>
          </a:p>
        </p:txBody>
      </p:sp>
      <p:pic>
        <p:nvPicPr>
          <p:cNvPr id="21510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r="54245" b="58996"/>
          <a:stretch/>
        </p:blipFill>
        <p:spPr bwMode="auto">
          <a:xfrm>
            <a:off x="1894386" y="2474717"/>
            <a:ext cx="4192287" cy="288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 flipH="1" flipV="1">
            <a:off x="2758440" y="2487502"/>
            <a:ext cx="237773" cy="542702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3247616" y="2461561"/>
            <a:ext cx="7290" cy="750743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201055" y="2146918"/>
            <a:ext cx="277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Początek procedury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3228828" y="2169995"/>
            <a:ext cx="438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Koniec podstawowej procedury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29" name="Nawias klamrowy zamykający 28"/>
          <p:cNvSpPr/>
          <p:nvPr/>
        </p:nvSpPr>
        <p:spPr>
          <a:xfrm rot="20432517" flipH="1">
            <a:off x="3050959" y="3296250"/>
            <a:ext cx="320254" cy="1097392"/>
          </a:xfrm>
          <a:prstGeom prst="rightBrace">
            <a:avLst>
              <a:gd name="adj1" fmla="val 8333"/>
              <a:gd name="adj2" fmla="val 5014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1237804" y="4939170"/>
            <a:ext cx="211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FF0000"/>
                </a:solidFill>
              </a:rPr>
              <a:t>Przerwa w oglądaniu </a:t>
            </a:r>
          </a:p>
          <a:p>
            <a:r>
              <a:rPr lang="pl-PL" sz="1000" dirty="0" smtClean="0">
                <a:solidFill>
                  <a:srgbClr val="FF0000"/>
                </a:solidFill>
              </a:rPr>
              <a:t>i wykonywanie nowej procedury.</a:t>
            </a:r>
            <a:r>
              <a:rPr lang="pl-PL" sz="1000" dirty="0" smtClean="0"/>
              <a:t> </a:t>
            </a:r>
            <a:endParaRPr lang="pl-PL" sz="1000" dirty="0"/>
          </a:p>
        </p:txBody>
      </p:sp>
      <p:sp>
        <p:nvSpPr>
          <p:cNvPr id="25" name="Nawias klamrowy zamykający 24"/>
          <p:cNvSpPr/>
          <p:nvPr/>
        </p:nvSpPr>
        <p:spPr>
          <a:xfrm rot="11932454" flipH="1">
            <a:off x="3843675" y="2865359"/>
            <a:ext cx="384295" cy="1547483"/>
          </a:xfrm>
          <a:prstGeom prst="rightBrace">
            <a:avLst>
              <a:gd name="adj1" fmla="val 8333"/>
              <a:gd name="adj2" fmla="val 4484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4783452" y="5211702"/>
            <a:ext cx="2829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rgbClr val="FF0000"/>
                </a:solidFill>
              </a:rPr>
              <a:t>Pokaz i omówienie praktycznego zastosowania nowej procedury (np. obiektów zgodnie z założeniami własnego </a:t>
            </a:r>
            <a:r>
              <a:rPr lang="pl-PL" sz="900" dirty="0" err="1">
                <a:solidFill>
                  <a:srgbClr val="FF0000"/>
                </a:solidFill>
              </a:rPr>
              <a:t>pformatowanierojektu</a:t>
            </a:r>
            <a:r>
              <a:rPr lang="pl-PL" sz="900" dirty="0" smtClean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3237706" y="2459886"/>
            <a:ext cx="4159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FF0000"/>
                </a:solidFill>
              </a:rPr>
              <a:t>n</a:t>
            </a:r>
            <a:r>
              <a:rPr lang="pl-PL" sz="1000" dirty="0" smtClean="0">
                <a:solidFill>
                  <a:srgbClr val="FF0000"/>
                </a:solidFill>
              </a:rPr>
              <a:t>p. sposobu wstawiania na stronę internetową obiektu nowego typu.</a:t>
            </a:r>
          </a:p>
        </p:txBody>
      </p:sp>
      <p:cxnSp>
        <p:nvCxnSpPr>
          <p:cNvPr id="44" name="Łącznik prosty ze strzałką 43"/>
          <p:cNvCxnSpPr/>
          <p:nvPr/>
        </p:nvCxnSpPr>
        <p:spPr>
          <a:xfrm>
            <a:off x="4115314" y="2852650"/>
            <a:ext cx="1080085" cy="281262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5180107" y="2945758"/>
            <a:ext cx="377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Koniec omawiania procedury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cxnSp>
        <p:nvCxnSpPr>
          <p:cNvPr id="48" name="Łącznik prosty 47"/>
          <p:cNvCxnSpPr/>
          <p:nvPr/>
        </p:nvCxnSpPr>
        <p:spPr>
          <a:xfrm flipV="1">
            <a:off x="2041065" y="3909761"/>
            <a:ext cx="970388" cy="98606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flipH="1" flipV="1">
            <a:off x="4233865" y="3787776"/>
            <a:ext cx="797995" cy="136246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022" y="6074126"/>
            <a:ext cx="5852667" cy="591363"/>
          </a:xfrm>
          <a:prstGeom prst="rect">
            <a:avLst/>
          </a:prstGeom>
        </p:spPr>
      </p:pic>
      <p:pic>
        <p:nvPicPr>
          <p:cNvPr id="4" name="Obraz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00" y="1681200"/>
            <a:ext cx="543600" cy="543600"/>
          </a:xfrm>
          <a:prstGeom prst="rect">
            <a:avLst/>
          </a:prstGeom>
        </p:spPr>
      </p:pic>
      <p:grpSp>
        <p:nvGrpSpPr>
          <p:cNvPr id="31" name="Grupa 30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34" name="Picture 5" descr="media_alf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11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53102"/>
              </p:ext>
            </p:extLst>
          </p:nvPr>
        </p:nvGraphicFramePr>
        <p:xfrm>
          <a:off x="1264444" y="1541119"/>
          <a:ext cx="6615113" cy="3170238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3334506275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1172242484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val="1071166579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4111503689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1124190353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203418336"/>
                    </a:ext>
                  </a:extLst>
                </a:gridCol>
              </a:tblGrid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Nr filmu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Czas trwania filmu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Średni czas oglądania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Liczba wyświetleń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Średni procent obejrzenia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Czas oglądania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4274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7*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3:42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1:26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943562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2:42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1:27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160176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9*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4:17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2:02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93440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8:02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1:30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499346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11*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3:38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1:57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895162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2:18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1:08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4375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13*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7:31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2:20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481562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1:25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0:24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23862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1:49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0:50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kumimoji="0" lang="pl-PL" altLang="pl-P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pl-PL" altLang="pl-P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910477"/>
                  </a:ext>
                </a:extLst>
              </a:tr>
            </a:tbl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73698" y="4782019"/>
            <a:ext cx="66977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600" dirty="0"/>
              <a:t>Statystyki oglądalności </a:t>
            </a:r>
            <a:r>
              <a:rPr lang="pl-PL" sz="1600" dirty="0" smtClean="0"/>
              <a:t>materiału wideo (9 filmów) </a:t>
            </a:r>
            <a:r>
              <a:rPr lang="pl-PL" sz="1600" dirty="0"/>
              <a:t>na przestrzeni piętnastu dni poprzedzających sprawdzian. </a:t>
            </a:r>
            <a:r>
              <a:rPr lang="pl-PL" sz="1600" dirty="0" smtClean="0"/>
              <a:t>W </a:t>
            </a:r>
            <a:r>
              <a:rPr lang="pl-PL" sz="1600" dirty="0"/>
              <a:t>przypadku filmów oznaczonych gwiazdką stymulowano uwagę dowolną </a:t>
            </a:r>
            <a:r>
              <a:rPr lang="pl-PL" sz="1600" dirty="0" smtClean="0"/>
              <a:t>odbiorców.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l-PL" sz="1600" dirty="0">
                <a:solidFill>
                  <a:srgbClr val="FF0000"/>
                </a:solidFill>
              </a:rPr>
              <a:t>Większość filmów nie została obejrzana nawet w połowie.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l-PL" sz="1600" dirty="0">
                <a:solidFill>
                  <a:srgbClr val="FF0000"/>
                </a:solidFill>
              </a:rPr>
              <a:t>Treści, które wskazano stymulując uwagę dowolną w trzech na cztery przypadki były oglądane znacznie dłużej niż materiały, którym nie towarzyszyła taka zapowiedź</a:t>
            </a:r>
            <a:r>
              <a:rPr lang="pl-PL" sz="1600" dirty="0" smtClean="0">
                <a:solidFill>
                  <a:srgbClr val="FF0000"/>
                </a:solidFill>
              </a:rPr>
              <a:t>.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970649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Wyniki badań – samodzielne uczenie się do sprawdzianu praktycznego (instrukcje wideo)</a:t>
            </a:r>
          </a:p>
        </p:txBody>
      </p:sp>
      <p:sp>
        <p:nvSpPr>
          <p:cNvPr id="2" name="Strzałka w prawo 1"/>
          <p:cNvSpPr/>
          <p:nvPr/>
        </p:nvSpPr>
        <p:spPr>
          <a:xfrm>
            <a:off x="659027" y="2191265"/>
            <a:ext cx="514671" cy="214184"/>
          </a:xfrm>
          <a:prstGeom prst="rightArrow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659026" y="4480697"/>
            <a:ext cx="514671" cy="214184"/>
          </a:xfrm>
          <a:prstGeom prst="rightArrow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9321800" y="1390824"/>
            <a:ext cx="6756400" cy="51337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1400" dirty="0"/>
              <a:t>30 studentom wskazano kanał YouTube jako podstawowe źródło informacji. </a:t>
            </a:r>
            <a:br>
              <a:rPr lang="pl-PL" sz="1400" dirty="0"/>
            </a:br>
            <a:r>
              <a:rPr lang="pl-PL" sz="1400" dirty="0" smtClean="0"/>
              <a:t>W </a:t>
            </a:r>
            <a:r>
              <a:rPr lang="pl-PL" sz="1400" dirty="0"/>
              <a:t>poprzednim semestrze studenci mogli korzystać także ze źródeł w formacie Flash, które nie dostarczały statystyk oglądalności</a:t>
            </a:r>
            <a:r>
              <a:rPr lang="pl-PL" sz="1400" dirty="0" smtClean="0"/>
              <a:t>.</a:t>
            </a:r>
            <a:br>
              <a:rPr lang="pl-PL" sz="1400" dirty="0" smtClean="0"/>
            </a:br>
            <a:endParaRPr lang="pl-PL" sz="1400" dirty="0"/>
          </a:p>
          <a:p>
            <a:pPr>
              <a:buNone/>
            </a:pPr>
            <a:r>
              <a:rPr lang="pl-PL" sz="1400" dirty="0"/>
              <a:t>Treści obowiązujące na sprawdzianie ujęto w postaci kursu LibreOffice Writer, który składa się z 21 filmów umieszczonych na kanale </a:t>
            </a:r>
            <a:r>
              <a:rPr lang="pl-PL" sz="1400" dirty="0" smtClean="0"/>
              <a:t>YouTube.</a:t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Wiadomości </a:t>
            </a:r>
            <a:r>
              <a:rPr lang="pl-PL" sz="1400" dirty="0"/>
              <a:t>z zajęć laboratoryjnych miały być uzupełnione samodzielnie w ramach zajęć e-learningowych. </a:t>
            </a:r>
          </a:p>
          <a:p>
            <a:pPr>
              <a:buNone/>
            </a:pPr>
            <a:r>
              <a:rPr lang="pl-PL" sz="1400" dirty="0" smtClean="0"/>
              <a:t>W </a:t>
            </a:r>
            <a:r>
              <a:rPr lang="pl-PL" sz="1400" dirty="0"/>
              <a:t>tym celu wskazano </a:t>
            </a:r>
            <a:r>
              <a:rPr lang="pl-PL" sz="1400" dirty="0" smtClean="0"/>
              <a:t>9 filmów, </a:t>
            </a:r>
            <a:r>
              <a:rPr lang="pl-PL" sz="1400" dirty="0"/>
              <a:t>informując jednocześnie, że jedynym skutecznym sposobem przygotowania się do sprawdzianu jest naprzemienne oglądanie prezentowanych procedur i ich wykonywanie w praktyce.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Przyjęto</a:t>
            </a:r>
            <a:r>
              <a:rPr lang="pl-PL" sz="1400" dirty="0"/>
              <a:t>, że wskaźnikami koncentracji procesów uwagi będą liczne pauzy, wznowienia oraz przewinięcia materiału wideo.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Mając </a:t>
            </a:r>
            <a:r>
              <a:rPr lang="pl-PL" sz="1400" dirty="0"/>
              <a:t>na uwadze wzrost efektywności kształcenia, stymulowano uwagę dowolną odbiorców, informując ich, które kompetencje będą najwyżej </a:t>
            </a:r>
            <a:r>
              <a:rPr lang="pl-PL" sz="1400" dirty="0" smtClean="0"/>
              <a:t>punktowane.</a:t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Uzupełnieniem </a:t>
            </a:r>
            <a:r>
              <a:rPr lang="pl-PL" sz="1400" dirty="0"/>
              <a:t>analiz uzyskanych za pomocą YouTube Analytics są wyniki ankiet, w których pytano m.in. o to, czy: prezentowane procedury były ćwiczone w praktyce, sporządzano notatki, oglądano wszystkie filmy oraz czy były one oglądane w całości. W badaniu ankietowym uczestniczyło 90 studentów.</a:t>
            </a:r>
          </a:p>
        </p:txBody>
      </p:sp>
      <p:pic>
        <p:nvPicPr>
          <p:cNvPr id="17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888" y="6467475"/>
            <a:ext cx="377985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5" action="ppaction://hlinksldjump"/>
              </a:rPr>
              <a:t>(1) Tytuł</a:t>
            </a:r>
            <a:br>
              <a:rPr lang="pl-PL" altLang="pl-PL" sz="1000" dirty="0">
                <a:hlinkClick r:id="rId5" action="ppaction://hlinksldjump"/>
              </a:rPr>
            </a:br>
            <a:r>
              <a:rPr lang="pl-PL" altLang="pl-PL" sz="1000" dirty="0">
                <a:hlinkClick r:id="rId6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7" action="ppaction://hlinksldjump"/>
              </a:rPr>
              <a:t>(3) Plastyczność mózgu</a:t>
            </a:r>
            <a:br>
              <a:rPr lang="pl-PL" altLang="pl-PL" sz="1000" dirty="0">
                <a:hlinkClick r:id="rId7" action="ppaction://hlinksldjump"/>
              </a:rPr>
            </a:br>
            <a:r>
              <a:rPr lang="pl-PL" altLang="pl-PL" sz="1000" dirty="0">
                <a:hlinkClick r:id="rId8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(6) Niezgodni</a:t>
            </a:r>
            <a:br>
              <a:rPr lang="pl-PL" altLang="pl-PL" sz="1000" dirty="0">
                <a:hlinkClick r:id="rId10" action="ppaction://hlinksldjump"/>
              </a:rPr>
            </a:br>
            <a:r>
              <a:rPr lang="pl-PL" altLang="pl-PL" sz="1000" dirty="0">
                <a:hlinkClick r:id="rId11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2" action="ppaction://hlinksldjump"/>
              </a:rPr>
              <a:t>(9) YouTube </a:t>
            </a:r>
            <a:r>
              <a:rPr lang="pl-PL" altLang="pl-PL" sz="1000" dirty="0" err="1">
                <a:hlinkClick r:id="rId12" action="ppaction://hlinksldjump"/>
              </a:rPr>
              <a:t>An</a:t>
            </a:r>
            <a:r>
              <a:rPr lang="pl-PL" altLang="pl-PL" sz="1000" dirty="0">
                <a:hlinkClick r:id="rId12" action="ppaction://hlinksldjump"/>
              </a:rPr>
              <a:t>…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(10) Badania 2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(12) Badania 3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24" name="Grupa 23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6" name="Picture 5" descr="media_alf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3.33333E-6 L -0.8882 -3.3333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82 -3.33333E-6 L 0.00295 -3.33333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1384" grpId="0" animBg="1"/>
      <p:bldP spid="10138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1473695"/>
            <a:ext cx="5428047" cy="20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84" y="4277220"/>
            <a:ext cx="6037262" cy="1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94207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Wyniki badań – samodzielne uczenie się do sprawdzianu praktycznego (instrukcja wideo)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44743" y="3509971"/>
            <a:ext cx="5832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Film nr 7 </a:t>
            </a:r>
            <a:r>
              <a:rPr lang="pl-PL" sz="1400" dirty="0" smtClean="0"/>
              <a:t> - bezwzględny </a:t>
            </a:r>
            <a:r>
              <a:rPr lang="pl-PL" sz="1400" dirty="0"/>
              <a:t>wskaźnik utrzymania </a:t>
            </a:r>
            <a:r>
              <a:rPr lang="pl-PL" sz="1400" dirty="0" smtClean="0"/>
              <a:t>uwagi.</a:t>
            </a:r>
            <a:br>
              <a:rPr lang="pl-PL" sz="1400" dirty="0" smtClean="0"/>
            </a:br>
            <a:r>
              <a:rPr lang="pl-PL" sz="1400" dirty="0" smtClean="0"/>
              <a:t>Uprzednia stymulacja uwagi dowolnej</a:t>
            </a:r>
            <a:endParaRPr lang="pl-PL" altLang="pl-PL" sz="11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Owal 1"/>
          <p:cNvSpPr/>
          <p:nvPr/>
        </p:nvSpPr>
        <p:spPr>
          <a:xfrm>
            <a:off x="4876800" y="4563122"/>
            <a:ext cx="2038350" cy="1317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/>
          <p:cNvSpPr/>
          <p:nvPr/>
        </p:nvSpPr>
        <p:spPr>
          <a:xfrm>
            <a:off x="4781550" y="2207852"/>
            <a:ext cx="2038350" cy="1317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926646" y="3773783"/>
            <a:ext cx="221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Większość studentów pominęła drugą procedurę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6724650" y="3162300"/>
            <a:ext cx="963996" cy="529159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6804409" y="4353427"/>
            <a:ext cx="963996" cy="529159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044743" y="6204573"/>
            <a:ext cx="5832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Film nr 7  - </a:t>
            </a:r>
            <a:r>
              <a:rPr lang="pl-PL" sz="1400" dirty="0" smtClean="0"/>
              <a:t>względny </a:t>
            </a:r>
            <a:r>
              <a:rPr lang="pl-PL" sz="1400" dirty="0"/>
              <a:t>wskaźnik utrzymania </a:t>
            </a:r>
            <a:r>
              <a:rPr lang="pl-PL" sz="1400" dirty="0" smtClean="0"/>
              <a:t>uwagi.</a:t>
            </a:r>
            <a:br>
              <a:rPr lang="pl-PL" sz="1400" dirty="0" smtClean="0"/>
            </a:br>
            <a:r>
              <a:rPr lang="pl-PL" sz="1400" dirty="0" smtClean="0"/>
              <a:t>Uprzednia stymulacja uwagi dowolnej</a:t>
            </a:r>
            <a:endParaRPr lang="pl-PL" altLang="pl-PL" sz="11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99709" y="3440309"/>
            <a:ext cx="142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Efekt stymulacji uwagi dowolnej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H="1">
            <a:off x="1374538" y="2485930"/>
            <a:ext cx="1327744" cy="941183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H="1">
            <a:off x="2863664" y="1514475"/>
            <a:ext cx="0" cy="44612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H="1">
            <a:off x="3558989" y="1512405"/>
            <a:ext cx="0" cy="44612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H="1">
            <a:off x="3139889" y="1512405"/>
            <a:ext cx="0" cy="44612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1613200" y="1169050"/>
            <a:ext cx="142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Wprowadzenie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3472850" y="1195308"/>
            <a:ext cx="97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Procedura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2863664" y="1343025"/>
            <a:ext cx="172536" cy="169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flipH="1">
            <a:off x="3388082" y="1354056"/>
            <a:ext cx="172536" cy="169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4180805" y="1580014"/>
            <a:ext cx="177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Najczęściej koniec oglądania filmu</a:t>
            </a:r>
          </a:p>
        </p:txBody>
      </p:sp>
      <p:cxnSp>
        <p:nvCxnSpPr>
          <p:cNvPr id="42" name="Łącznik prosty 41"/>
          <p:cNvCxnSpPr/>
          <p:nvPr/>
        </p:nvCxnSpPr>
        <p:spPr>
          <a:xfrm flipH="1">
            <a:off x="3720372" y="1862974"/>
            <a:ext cx="655130" cy="371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 flipV="1">
            <a:off x="1393047" y="3901975"/>
            <a:ext cx="1327743" cy="537373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-23011" y="6449465"/>
            <a:ext cx="1913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000" dirty="0" smtClean="0"/>
              <a:t>Czas filmu: 3:42 </a:t>
            </a:r>
            <a:br>
              <a:rPr lang="pl-PL" sz="1000" dirty="0" smtClean="0"/>
            </a:br>
            <a:r>
              <a:rPr lang="pl-PL" altLang="pl-PL" sz="1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Średni czas oglądania: 1:26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(1) Tytuł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(3) Plastyczność mózgu</a:t>
            </a:r>
            <a:br>
              <a:rPr lang="pl-PL" altLang="pl-PL" sz="1000" dirty="0">
                <a:hlinkClick r:id="rId8" action="ppaction://hlinksldjump"/>
              </a:rPr>
            </a:br>
            <a:r>
              <a:rPr lang="pl-PL" altLang="pl-PL" sz="1000" dirty="0">
                <a:hlinkClick r:id="rId9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(6) Niezgodni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3" action="ppaction://hlinksldjump"/>
              </a:rPr>
              <a:t>(9) YouTube </a:t>
            </a:r>
            <a:r>
              <a:rPr lang="pl-PL" altLang="pl-PL" sz="1000" dirty="0" err="1">
                <a:hlinkClick r:id="rId13" action="ppaction://hlinksldjump"/>
              </a:rPr>
              <a:t>An</a:t>
            </a:r>
            <a:r>
              <a:rPr lang="pl-PL" altLang="pl-PL" sz="1000" dirty="0">
                <a:hlinkClick r:id="rId13" action="ppaction://hlinksldjump"/>
              </a:rPr>
              <a:t>…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(10) Badania 2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(12) Badania 3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46" name="Grupa 45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49" name="Picture 5" descr="media_alfa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Obraz 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21" y="1504950"/>
            <a:ext cx="5475670" cy="195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25" y="4323639"/>
            <a:ext cx="6058566" cy="18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2195592" y="1557447"/>
            <a:ext cx="500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„Postrzępiony wykres nie ma związku z prezentowanymi procedurami. Powstał w wyniku szybkiego i wielokrotnego przewijania.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94207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Wyniki badań – samodzielne uczenie się do sprawdzianu praktycznego (instrukcja wideo)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044743" y="3490921"/>
            <a:ext cx="5832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Film nr </a:t>
            </a:r>
            <a:r>
              <a:rPr lang="pl-PL" sz="1400" dirty="0" smtClean="0"/>
              <a:t>18  - bezwzględny </a:t>
            </a:r>
            <a:r>
              <a:rPr lang="pl-PL" sz="1400" dirty="0"/>
              <a:t>wskaźnik utrzymania </a:t>
            </a:r>
            <a:r>
              <a:rPr lang="pl-PL" sz="1400" dirty="0" smtClean="0"/>
              <a:t>uwagi.</a:t>
            </a:r>
            <a:br>
              <a:rPr lang="pl-PL" sz="1400" dirty="0" smtClean="0"/>
            </a:br>
            <a:r>
              <a:rPr lang="pl-PL" sz="1400" dirty="0" smtClean="0"/>
              <a:t>Brak stymulacji uwagi dowolnej</a:t>
            </a:r>
            <a:endParaRPr lang="pl-PL" altLang="pl-PL" sz="11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59018" y="6212215"/>
            <a:ext cx="5832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400" dirty="0"/>
              <a:t>Film nr </a:t>
            </a:r>
            <a:r>
              <a:rPr lang="pl-PL" sz="1400" dirty="0" smtClean="0"/>
              <a:t>18  - względny </a:t>
            </a:r>
            <a:r>
              <a:rPr lang="pl-PL" sz="1400" dirty="0"/>
              <a:t>wskaźnik utrzymania </a:t>
            </a:r>
            <a:r>
              <a:rPr lang="pl-PL" sz="1400" dirty="0" smtClean="0"/>
              <a:t>uwagi.</a:t>
            </a:r>
            <a:br>
              <a:rPr lang="pl-PL" sz="1400" dirty="0" smtClean="0"/>
            </a:br>
            <a:r>
              <a:rPr lang="pl-PL" sz="1400" dirty="0" smtClean="0"/>
              <a:t>Brak stymulacji uwagi dowolnej</a:t>
            </a:r>
            <a:endParaRPr lang="pl-PL" altLang="pl-PL" sz="11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wal 17"/>
          <p:cNvSpPr/>
          <p:nvPr/>
        </p:nvSpPr>
        <p:spPr>
          <a:xfrm>
            <a:off x="3781425" y="4157118"/>
            <a:ext cx="2038350" cy="10671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/>
          <p:cNvSpPr/>
          <p:nvPr/>
        </p:nvSpPr>
        <p:spPr>
          <a:xfrm>
            <a:off x="5819775" y="5272030"/>
            <a:ext cx="1512301" cy="7073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6535651" y="3886994"/>
            <a:ext cx="171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Zapoznano się z pierwszą procedurą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232729" y="4918949"/>
            <a:ext cx="171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Pominięto drugą procedurę</a:t>
            </a:r>
          </a:p>
        </p:txBody>
      </p:sp>
      <p:cxnSp>
        <p:nvCxnSpPr>
          <p:cNvPr id="22" name="Łącznik prosty ze strzałką 21"/>
          <p:cNvCxnSpPr/>
          <p:nvPr/>
        </p:nvCxnSpPr>
        <p:spPr>
          <a:xfrm flipV="1">
            <a:off x="5871834" y="4295061"/>
            <a:ext cx="704091" cy="265395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7247388" y="5224302"/>
            <a:ext cx="344037" cy="170280"/>
          </a:xfrm>
          <a:prstGeom prst="straightConnector1">
            <a:avLst/>
          </a:prstGeom>
          <a:ln w="28575">
            <a:solidFill>
              <a:srgbClr val="CC33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-23011" y="6449465"/>
            <a:ext cx="1913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000" dirty="0" smtClean="0"/>
              <a:t>Czas filmu: 1:49 </a:t>
            </a:r>
            <a:br>
              <a:rPr lang="pl-PL" sz="1000" dirty="0" smtClean="0"/>
            </a:br>
            <a:r>
              <a:rPr lang="pl-PL" altLang="pl-PL" sz="1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Średni czas oglądania: 0:50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(1) Tytuł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(3) Plastyczność mózgu</a:t>
            </a:r>
            <a:br>
              <a:rPr lang="pl-PL" altLang="pl-PL" sz="1000" dirty="0">
                <a:hlinkClick r:id="rId8" action="ppaction://hlinksldjump"/>
              </a:rPr>
            </a:br>
            <a:r>
              <a:rPr lang="pl-PL" altLang="pl-PL" sz="1000" dirty="0">
                <a:hlinkClick r:id="rId9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(6) Niezgodni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3" action="ppaction://hlinksldjump"/>
              </a:rPr>
              <a:t>(9) YouTube </a:t>
            </a:r>
            <a:r>
              <a:rPr lang="pl-PL" altLang="pl-PL" sz="1000" dirty="0" err="1">
                <a:hlinkClick r:id="rId13" action="ppaction://hlinksldjump"/>
              </a:rPr>
              <a:t>An</a:t>
            </a:r>
            <a:r>
              <a:rPr lang="pl-PL" altLang="pl-PL" sz="1000" dirty="0">
                <a:hlinkClick r:id="rId13" action="ppaction://hlinksldjump"/>
              </a:rPr>
              <a:t>…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(10) Badania 2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(12) Badania 3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sp>
        <p:nvSpPr>
          <p:cNvPr id="3" name="Owal 2"/>
          <p:cNvSpPr/>
          <p:nvPr/>
        </p:nvSpPr>
        <p:spPr>
          <a:xfrm>
            <a:off x="6895070" y="3204519"/>
            <a:ext cx="362465" cy="362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33" name="Picture 5" descr="media_alfa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35" name="Łącznik prosty 34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87338" y="1066800"/>
            <a:ext cx="862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Zanik czytelnictwa, a nowe preferencje poznawcze młodzieży</a:t>
            </a:r>
          </a:p>
        </p:txBody>
      </p:sp>
      <p:sp>
        <p:nvSpPr>
          <p:cNvPr id="5124" name="Oval 72"/>
          <p:cNvSpPr>
            <a:spLocks noChangeArrowheads="1"/>
          </p:cNvSpPr>
          <p:nvPr/>
        </p:nvSpPr>
        <p:spPr bwMode="auto">
          <a:xfrm>
            <a:off x="571500" y="3325813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125" name="Oval 73"/>
          <p:cNvSpPr>
            <a:spLocks noChangeArrowheads="1"/>
          </p:cNvSpPr>
          <p:nvPr/>
        </p:nvSpPr>
        <p:spPr bwMode="auto">
          <a:xfrm>
            <a:off x="563563" y="2470150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65544" name="Picture 8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830263" y="1690688"/>
            <a:ext cx="78327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600" u="sng" dirty="0"/>
              <a:t>Trudności w zrozumieniu instrukcji do zadań laboratoryjnych – próba wyjaśnienia</a:t>
            </a:r>
          </a:p>
          <a:p>
            <a:pPr eaLnBrk="1" hangingPunct="1">
              <a:spcBef>
                <a:spcPct val="50000"/>
              </a:spcBef>
            </a:pPr>
            <a:endParaRPr lang="pl-PL" altLang="pl-PL" sz="1600" dirty="0"/>
          </a:p>
          <a:p>
            <a:pPr eaLnBrk="1" hangingPunct="1">
              <a:spcBef>
                <a:spcPct val="50000"/>
              </a:spcBef>
            </a:pPr>
            <a:r>
              <a:rPr lang="pl-PL" altLang="pl-PL" sz="1600" b="1" dirty="0"/>
              <a:t>Raport OECD </a:t>
            </a:r>
            <a:r>
              <a:rPr lang="pl-PL" altLang="pl-PL" sz="1600" b="1" dirty="0" err="1"/>
              <a:t>Skills</a:t>
            </a:r>
            <a:r>
              <a:rPr lang="pl-PL" altLang="pl-PL" sz="1600" b="1" dirty="0"/>
              <a:t> Outlook 2013</a:t>
            </a:r>
            <a:r>
              <a:rPr lang="pl-PL" altLang="pl-PL" sz="1600" dirty="0"/>
              <a:t>: First </a:t>
            </a:r>
            <a:r>
              <a:rPr lang="pl-PL" altLang="pl-PL" sz="1600" dirty="0" err="1"/>
              <a:t>Results</a:t>
            </a:r>
            <a:r>
              <a:rPr lang="pl-PL" altLang="pl-PL" sz="1600" dirty="0"/>
              <a:t> from the </a:t>
            </a:r>
            <a:r>
              <a:rPr lang="pl-PL" altLang="pl-PL" sz="1600" dirty="0" err="1"/>
              <a:t>Survey</a:t>
            </a:r>
            <a:r>
              <a:rPr lang="pl-PL" altLang="pl-PL" sz="1600" dirty="0"/>
              <a:t> of </a:t>
            </a:r>
            <a:r>
              <a:rPr lang="pl-PL" altLang="pl-PL" sz="1600" dirty="0" err="1"/>
              <a:t>Adult</a:t>
            </a:r>
            <a:r>
              <a:rPr lang="pl-PL" altLang="pl-PL" sz="1600" dirty="0"/>
              <a:t> </a:t>
            </a:r>
            <a:r>
              <a:rPr lang="pl-PL" altLang="pl-PL" sz="1600" dirty="0" err="1"/>
              <a:t>Skills</a:t>
            </a:r>
            <a:r>
              <a:rPr lang="pl-PL" altLang="pl-PL" sz="1600" dirty="0"/>
              <a:t>”:  </a:t>
            </a:r>
            <a:br>
              <a:rPr lang="pl-PL" altLang="pl-PL" sz="1600" dirty="0"/>
            </a:br>
            <a:r>
              <a:rPr lang="pl-PL" altLang="pl-PL" sz="1600" b="1" dirty="0">
                <a:solidFill>
                  <a:srgbClr val="0000FF"/>
                </a:solidFill>
              </a:rPr>
              <a:t>co piąty Polak nie rozumie prostego tekstu</a:t>
            </a:r>
            <a:r>
              <a:rPr lang="pl-PL" altLang="pl-PL" sz="1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1000" dirty="0"/>
          </a:p>
          <a:p>
            <a:pPr eaLnBrk="1" hangingPunct="1">
              <a:spcBef>
                <a:spcPct val="50000"/>
              </a:spcBef>
            </a:pPr>
            <a:r>
              <a:rPr lang="pl-PL" altLang="pl-PL" sz="1600" dirty="0"/>
              <a:t>Wyniki badań czytelnictwa za rok 2015 zrealizowane przez TNS Polska </a:t>
            </a:r>
            <a:br>
              <a:rPr lang="pl-PL" altLang="pl-PL" sz="1600" dirty="0"/>
            </a:br>
            <a:r>
              <a:rPr lang="pl-PL" altLang="pl-PL" sz="1600" dirty="0"/>
              <a:t>dla Biblioteki Narodowej: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600" b="1" dirty="0">
                <a:solidFill>
                  <a:srgbClr val="0000FF"/>
                </a:solidFill>
              </a:rPr>
              <a:t>63,1%</a:t>
            </a:r>
            <a:r>
              <a:rPr lang="pl-PL" altLang="pl-PL" sz="1600" dirty="0"/>
              <a:t> respondentów w ciągu roku nie przeczytało żadnej </a:t>
            </a:r>
            <a:r>
              <a:rPr lang="pl-PL" altLang="pl-PL" sz="1600" dirty="0" smtClean="0"/>
              <a:t>książki, </a:t>
            </a:r>
            <a:endParaRPr lang="pl-PL" altLang="pl-PL" sz="1600" dirty="0"/>
          </a:p>
          <a:p>
            <a:pPr eaLnBrk="1" hangingPunct="1">
              <a:spcBef>
                <a:spcPct val="50000"/>
              </a:spcBef>
            </a:pPr>
            <a:r>
              <a:rPr lang="pl-PL" altLang="pl-PL" sz="1600" b="1" dirty="0">
                <a:solidFill>
                  <a:srgbClr val="0000FF"/>
                </a:solidFill>
              </a:rPr>
              <a:t>18% </a:t>
            </a:r>
            <a:r>
              <a:rPr lang="pl-PL" altLang="pl-PL" sz="1600" dirty="0"/>
              <a:t>nigdy nie przeczytało żadnej </a:t>
            </a:r>
            <a:r>
              <a:rPr lang="pl-PL" altLang="pl-PL" sz="1600" dirty="0" smtClean="0"/>
              <a:t>książki,</a:t>
            </a:r>
            <a:endParaRPr lang="pl-PL" altLang="pl-PL" sz="1600" dirty="0"/>
          </a:p>
          <a:p>
            <a:pPr eaLnBrk="1" hangingPunct="1">
              <a:spcBef>
                <a:spcPct val="50000"/>
              </a:spcBef>
            </a:pPr>
            <a:r>
              <a:rPr lang="pl-PL" altLang="pl-PL" sz="1600" b="1" dirty="0">
                <a:solidFill>
                  <a:srgbClr val="0000FF"/>
                </a:solidFill>
              </a:rPr>
              <a:t>57% </a:t>
            </a:r>
            <a:r>
              <a:rPr lang="pl-PL" altLang="pl-PL" sz="1600" dirty="0"/>
              <a:t>przestało czytać z chwilą zakończenia nauki w </a:t>
            </a:r>
            <a:r>
              <a:rPr lang="pl-PL" altLang="pl-PL" sz="1600" dirty="0" smtClean="0"/>
              <a:t>szkole, </a:t>
            </a:r>
            <a:endParaRPr lang="pl-PL" altLang="pl-PL" sz="1600" dirty="0"/>
          </a:p>
          <a:p>
            <a:pPr eaLnBrk="1" hangingPunct="1">
              <a:spcBef>
                <a:spcPct val="50000"/>
              </a:spcBef>
            </a:pPr>
            <a:r>
              <a:rPr lang="pl-PL" altLang="pl-PL" sz="1600" b="1" dirty="0">
                <a:solidFill>
                  <a:srgbClr val="0000FF"/>
                </a:solidFill>
              </a:rPr>
              <a:t>54,4%</a:t>
            </a:r>
            <a:r>
              <a:rPr lang="pl-PL" altLang="pl-PL" sz="1600" dirty="0">
                <a:solidFill>
                  <a:srgbClr val="0000FF"/>
                </a:solidFill>
              </a:rPr>
              <a:t> </a:t>
            </a:r>
            <a:r>
              <a:rPr lang="pl-PL" altLang="pl-PL" sz="1600" dirty="0"/>
              <a:t>respondentów w miesiącu poprzedzającym wizytę ankietera nie przeczytali tekstu dłuższego niż trzy strony maszynopisu.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1100" dirty="0"/>
          </a:p>
          <a:p>
            <a:pPr eaLnBrk="1" hangingPunct="1">
              <a:spcBef>
                <a:spcPct val="50000"/>
              </a:spcBef>
            </a:pPr>
            <a:r>
              <a:rPr lang="pl-PL" altLang="pl-PL" sz="1600" dirty="0"/>
              <a:t>Przyjęty w Polsce system rekrutacji do szkół wyższych nie dyskwalifikuje takich osób, co powoduje drastyczny spadek kompetencji zawodowych absolwentów</a:t>
            </a:r>
            <a:br>
              <a:rPr lang="pl-PL" altLang="pl-PL" sz="1600" dirty="0"/>
            </a:br>
            <a:r>
              <a:rPr lang="pl-PL" altLang="pl-PL" sz="1600" dirty="0"/>
              <a:t>(A. Nalaskowski, 2012, </a:t>
            </a:r>
            <a:r>
              <a:rPr lang="pl-PL" altLang="pl-PL" sz="1600" dirty="0" err="1"/>
              <a:t>s.10</a:t>
            </a:r>
            <a:r>
              <a:rPr lang="pl-PL" altLang="pl-PL" sz="1600" dirty="0"/>
              <a:t>-11). </a:t>
            </a:r>
          </a:p>
        </p:txBody>
      </p:sp>
      <p:sp>
        <p:nvSpPr>
          <p:cNvPr id="13" name="Oval 72"/>
          <p:cNvSpPr>
            <a:spLocks noChangeArrowheads="1"/>
          </p:cNvSpPr>
          <p:nvPr/>
        </p:nvSpPr>
        <p:spPr bwMode="auto">
          <a:xfrm>
            <a:off x="563006" y="5875424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-1476375" y="924226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</a:t>
            </a:r>
            <a:r>
              <a:rPr lang="pl-PL" altLang="pl-PL" sz="1000" dirty="0" smtClean="0">
                <a:hlinkClick r:id="rId5" action="ppaction://hlinksldjump"/>
              </a:rPr>
              <a:t>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</a:t>
            </a:r>
            <a:r>
              <a:rPr lang="pl-PL" altLang="pl-PL" sz="1000" dirty="0" smtClean="0">
                <a:hlinkClick r:id="rId6" action="ppaction://hlinksldjump"/>
              </a:rPr>
              <a:t>Plastyczność mózgu</a:t>
            </a:r>
            <a:r>
              <a:rPr lang="pl-PL" altLang="pl-PL" sz="1000" dirty="0">
                <a:hlinkClick r:id="rId6" action="ppaction://hlinksldjump"/>
              </a:rPr>
              <a:t/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</a:t>
            </a:r>
            <a:r>
              <a:rPr lang="pl-PL" altLang="pl-PL" sz="1000" dirty="0" smtClean="0">
                <a:hlinkClick r:id="rId7" action="ppaction://hlinksldjump"/>
              </a:rPr>
              <a:t>Dzieci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8" action="ppaction://hlinksldjump"/>
              </a:rPr>
              <a:t>(5) Krótkie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9" action="ppaction://hlinksldjump"/>
              </a:rPr>
              <a:t>(</a:t>
            </a:r>
            <a:r>
              <a:rPr lang="pl-PL" altLang="pl-PL" sz="1000" dirty="0">
                <a:hlinkClick r:id="rId9" action="ppaction://hlinksldjump"/>
              </a:rPr>
              <a:t>6) </a:t>
            </a:r>
            <a:r>
              <a:rPr lang="pl-PL" altLang="pl-PL" sz="1000" dirty="0" smtClean="0">
                <a:hlinkClick r:id="rId9" action="ppaction://hlinksldjump"/>
              </a:rPr>
              <a:t>Niezgodni</a:t>
            </a:r>
            <a:br>
              <a:rPr lang="pl-PL" altLang="pl-PL" sz="1000" dirty="0" smtClean="0">
                <a:hlinkClick r:id="rId9" action="ppaction://hlinksldjump"/>
              </a:rPr>
            </a:br>
            <a:r>
              <a:rPr lang="pl-PL" altLang="pl-PL" sz="1000" dirty="0" smtClean="0">
                <a:hlinkClick r:id="rId10" action="ppaction://hlinksldjump"/>
              </a:rPr>
              <a:t>(7</a:t>
            </a:r>
            <a:r>
              <a:rPr lang="pl-PL" altLang="pl-PL" sz="1000" dirty="0">
                <a:hlinkClick r:id="rId10" action="ppaction://hlinksldjump"/>
              </a:rPr>
              <a:t>) </a:t>
            </a:r>
            <a:r>
              <a:rPr lang="pl-PL" altLang="pl-PL" sz="1000" dirty="0" smtClean="0">
                <a:hlinkClick r:id="rId10" action="ppaction://hlinksldjump"/>
              </a:rPr>
              <a:t>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11" action="ppaction://hlinksldjump"/>
              </a:rPr>
              <a:t>(</a:t>
            </a:r>
            <a:r>
              <a:rPr lang="pl-PL" altLang="pl-PL" sz="1000" dirty="0">
                <a:hlinkClick r:id="rId11" action="ppaction://hlinksldjump"/>
              </a:rPr>
              <a:t>9) </a:t>
            </a:r>
            <a:r>
              <a:rPr lang="pl-PL" altLang="pl-PL" sz="1000" dirty="0" smtClean="0">
                <a:hlinkClick r:id="rId11" action="ppaction://hlinksldjump"/>
              </a:rPr>
              <a:t>YouTube </a:t>
            </a:r>
            <a:r>
              <a:rPr lang="pl-PL" altLang="pl-PL" sz="1000" dirty="0" err="1" smtClean="0">
                <a:hlinkClick r:id="rId11" action="ppaction://hlinksldjump"/>
              </a:rPr>
              <a:t>An</a:t>
            </a:r>
            <a:r>
              <a:rPr lang="pl-PL" altLang="pl-PL" sz="1000" dirty="0" smtClean="0">
                <a:hlinkClick r:id="rId11" action="ppaction://hlinksldjump"/>
              </a:rPr>
              <a:t>…</a:t>
            </a:r>
            <a:r>
              <a:rPr lang="pl-PL" altLang="pl-PL" sz="1000" dirty="0">
                <a:hlinkClick r:id="rId11" action="ppaction://hlinksldjump"/>
              </a:rPr>
              <a:t/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</a:t>
            </a:r>
            <a:r>
              <a:rPr lang="pl-PL" altLang="pl-PL" sz="1000" dirty="0" smtClean="0">
                <a:hlinkClick r:id="rId12" action="ppaction://hlinksldjump"/>
              </a:rPr>
              <a:t>Badania 2</a:t>
            </a:r>
            <a:r>
              <a:rPr lang="pl-PL" altLang="pl-PL" sz="1000" dirty="0">
                <a:hlinkClick r:id="rId12" action="ppaction://hlinksldjump"/>
              </a:rPr>
              <a:t/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 smtClean="0">
                <a:hlinkClick r:id="rId13" action="ppaction://hlinksldjump"/>
              </a:rPr>
              <a:t>(</a:t>
            </a:r>
            <a:r>
              <a:rPr lang="pl-PL" altLang="pl-PL" sz="1000" dirty="0">
                <a:hlinkClick r:id="rId13" action="ppaction://hlinksldjump"/>
              </a:rPr>
              <a:t>12) </a:t>
            </a:r>
            <a:r>
              <a:rPr lang="pl-PL" altLang="pl-PL" sz="1000" dirty="0" smtClean="0">
                <a:hlinkClick r:id="rId13" action="ppaction://hlinksldjump"/>
              </a:rPr>
              <a:t>Badania 3</a:t>
            </a:r>
            <a:r>
              <a:rPr lang="pl-PL" altLang="pl-PL" sz="1000" dirty="0">
                <a:hlinkClick r:id="rId13" action="ppaction://hlinksldjump"/>
              </a:rPr>
              <a:t/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</a:t>
            </a:r>
            <a:r>
              <a:rPr lang="pl-PL" altLang="pl-PL" sz="1000" dirty="0" smtClean="0">
                <a:hlinkClick r:id="rId14" action="ppaction://hlinksldjump"/>
              </a:rPr>
              <a:t>Problem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15" action="ppaction://hlinksldjump"/>
              </a:rPr>
              <a:t>(14) Procedura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16" action="ppaction://hlinksldjump"/>
              </a:rPr>
              <a:t>(</a:t>
            </a:r>
            <a:r>
              <a:rPr lang="pl-PL" altLang="pl-PL" sz="1000" dirty="0">
                <a:hlinkClick r:id="rId16" action="ppaction://hlinksldjump"/>
              </a:rPr>
              <a:t>15) </a:t>
            </a:r>
            <a:r>
              <a:rPr lang="pl-PL" altLang="pl-PL" sz="1000" dirty="0" smtClean="0">
                <a:hlinkClick r:id="rId16" action="ppaction://hlinksldjump"/>
              </a:rPr>
              <a:t>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</a:t>
            </a:r>
            <a:r>
              <a:rPr lang="pl-PL" altLang="pl-PL" sz="1000" dirty="0" smtClean="0">
                <a:hlinkClick r:id="rId17" action="ppaction://hlinksldjump"/>
              </a:rPr>
              <a:t>Film  7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18" action="ppaction://hlinksldjump"/>
              </a:rPr>
              <a:t>(17) Film 18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19" action="ppaction://hlinksldjump"/>
              </a:rPr>
              <a:t>(18) Ankieta</a:t>
            </a:r>
            <a:endParaRPr lang="pl-PL" altLang="pl-PL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hlinkClick r:id="rId21" action="ppaction://hlinksldjump"/>
              </a:rPr>
              <a:t>(20) </a:t>
            </a:r>
            <a:r>
              <a:rPr lang="pl-PL" altLang="pl-PL" sz="1000" dirty="0">
                <a:hlinkClick r:id="rId21" action="ppaction://hlinksldjump"/>
              </a:rPr>
              <a:t>Koniec</a:t>
            </a:r>
            <a:endParaRPr lang="pl-PL" altLang="pl-PL" sz="1000" dirty="0"/>
          </a:p>
        </p:txBody>
      </p:sp>
      <p:grpSp>
        <p:nvGrpSpPr>
          <p:cNvPr id="28" name="Grupa 27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30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Obraz 3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16181 -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-4.07407E-6 L 0.00087 -0.000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</p:childTnLst>
        </p:cTn>
      </p:par>
    </p:tnLst>
    <p:bldLst>
      <p:bldP spid="65546" grpId="0" animBg="1"/>
      <p:bldP spid="6554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706563"/>
            <a:ext cx="86820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951599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Wyniki badań – samodzielne uczenie się do sprawdzianu praktycznego (ankieta)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23838" y="5722471"/>
            <a:ext cx="868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Pomimo zaleceń większość studentów nie ćwiczyła procedur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5" action="ppaction://hlinksldjump"/>
              </a:rPr>
              <a:t>(1) Tytuł</a:t>
            </a:r>
            <a:br>
              <a:rPr lang="pl-PL" altLang="pl-PL" sz="1000" dirty="0">
                <a:hlinkClick r:id="rId5" action="ppaction://hlinksldjump"/>
              </a:rPr>
            </a:br>
            <a:r>
              <a:rPr lang="pl-PL" altLang="pl-PL" sz="1000" dirty="0">
                <a:hlinkClick r:id="rId6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7" action="ppaction://hlinksldjump"/>
              </a:rPr>
              <a:t>(3) Plastyczność mózgu</a:t>
            </a:r>
            <a:br>
              <a:rPr lang="pl-PL" altLang="pl-PL" sz="1000" dirty="0">
                <a:hlinkClick r:id="rId7" action="ppaction://hlinksldjump"/>
              </a:rPr>
            </a:br>
            <a:r>
              <a:rPr lang="pl-PL" altLang="pl-PL" sz="1000" dirty="0">
                <a:hlinkClick r:id="rId8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(6) Niezgodni</a:t>
            </a:r>
            <a:br>
              <a:rPr lang="pl-PL" altLang="pl-PL" sz="1000" dirty="0">
                <a:hlinkClick r:id="rId10" action="ppaction://hlinksldjump"/>
              </a:rPr>
            </a:br>
            <a:r>
              <a:rPr lang="pl-PL" altLang="pl-PL" sz="1000" dirty="0">
                <a:hlinkClick r:id="rId11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2" action="ppaction://hlinksldjump"/>
              </a:rPr>
              <a:t>(9) YouTube </a:t>
            </a:r>
            <a:r>
              <a:rPr lang="pl-PL" altLang="pl-PL" sz="1000" dirty="0" err="1">
                <a:hlinkClick r:id="rId12" action="ppaction://hlinksldjump"/>
              </a:rPr>
              <a:t>An</a:t>
            </a:r>
            <a:r>
              <a:rPr lang="pl-PL" altLang="pl-PL" sz="1000" dirty="0">
                <a:hlinkClick r:id="rId12" action="ppaction://hlinksldjump"/>
              </a:rPr>
              <a:t>…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(10) Badania 2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(12) Badania 3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20" name="Grupa 19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2" name="Picture 5" descr="media_alf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0" y="9953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Podsumowanie</a:t>
            </a:r>
          </a:p>
        </p:txBody>
      </p:sp>
      <p:sp>
        <p:nvSpPr>
          <p:cNvPr id="41989" name="Text Box 35"/>
          <p:cNvSpPr txBox="1">
            <a:spLocks noChangeArrowheads="1"/>
          </p:cNvSpPr>
          <p:nvPr/>
        </p:nvSpPr>
        <p:spPr bwMode="auto">
          <a:xfrm>
            <a:off x="403225" y="1530350"/>
            <a:ext cx="83788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/>
              <a:t>Obligatoryjne ćwiczenie procedur wynikające z konieczności wykonania projektów przyczynia się do bardziej efektywnego korzystania z materiałów udostępnianych online. </a:t>
            </a:r>
            <a:br>
              <a:rPr lang="pl-PL" altLang="pl-PL" sz="1800" b="1"/>
            </a:br>
            <a:r>
              <a:rPr lang="pl-PL" altLang="pl-PL" sz="1800" b="1"/>
              <a:t/>
            </a:r>
            <a:br>
              <a:rPr lang="pl-PL" altLang="pl-PL" sz="1800" b="1"/>
            </a:br>
            <a:r>
              <a:rPr lang="pl-PL" altLang="pl-PL" sz="1800" b="1"/>
              <a:t>Uczenie się wyłącznie poprzez oglądanie prowokuje próby przyśpieszania tego procesu poprzez przewijanie filmów, co często prowadzi do pomijania istotnych informacji.</a:t>
            </a:r>
            <a:br>
              <a:rPr lang="pl-PL" altLang="pl-PL" sz="1800" b="1"/>
            </a:br>
            <a:r>
              <a:rPr lang="pl-PL" altLang="pl-PL" sz="1800" b="1"/>
              <a:t/>
            </a:r>
            <a:br>
              <a:rPr lang="pl-PL" altLang="pl-PL" sz="1800" b="1"/>
            </a:br>
            <a:r>
              <a:rPr lang="pl-PL" altLang="pl-PL" sz="1800" b="1"/>
              <a:t>W przypadku zajęć e-learningowych sprawdziany praktyczne nie są wystarczającą formą motywowania do nabywania określonej wiedzy proceduralnej. </a:t>
            </a:r>
            <a:br>
              <a:rPr lang="pl-PL" altLang="pl-PL" sz="1800" b="1"/>
            </a:br>
            <a:r>
              <a:rPr lang="pl-PL" altLang="pl-PL" sz="1800" b="1"/>
              <a:t/>
            </a:r>
            <a:br>
              <a:rPr lang="pl-PL" altLang="pl-PL" sz="1800" b="1"/>
            </a:br>
            <a:r>
              <a:rPr lang="pl-PL" altLang="pl-PL" sz="1800" b="1"/>
              <a:t>Wydaje się zatem, że najbardziej efektywną formą samodzielnej pracy studenta jest realizacja projektu wymuszającego przećwiczenie procedur. Przeprowadzony w późniejszym terminie sprawdzian praktyczny potwierdzi natomiast samodzielne wykonanie projektu.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19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0" y="9953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Publikacja</a:t>
            </a:r>
          </a:p>
        </p:txBody>
      </p:sp>
      <p:sp>
        <p:nvSpPr>
          <p:cNvPr id="41989" name="Text Box 35"/>
          <p:cNvSpPr txBox="1">
            <a:spLocks noChangeArrowheads="1"/>
          </p:cNvSpPr>
          <p:nvPr/>
        </p:nvSpPr>
        <p:spPr bwMode="auto">
          <a:xfrm>
            <a:off x="3019009" y="4528923"/>
            <a:ext cx="5626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sz="1600" b="1" dirty="0"/>
              <a:t>Jędryczkowski J. </a:t>
            </a:r>
            <a:r>
              <a:rPr lang="pl-PL" sz="1600" dirty="0"/>
              <a:t>(2016) </a:t>
            </a:r>
            <a:r>
              <a:rPr lang="pl-PL" sz="1600" i="1" dirty="0"/>
              <a:t>Krótkie komunikaty multimedialne w procesie nabywania wiedzy proceduralnej</a:t>
            </a:r>
            <a:r>
              <a:rPr lang="pl-PL" sz="1600" dirty="0"/>
              <a:t>,  "</a:t>
            </a:r>
            <a:r>
              <a:rPr lang="pl-PL" sz="1600" i="1" dirty="0"/>
              <a:t>General and Professional </a:t>
            </a:r>
            <a:r>
              <a:rPr lang="pl-PL" sz="1600" i="1" dirty="0" err="1"/>
              <a:t>Education</a:t>
            </a:r>
            <a:r>
              <a:rPr lang="pl-PL" sz="1600" dirty="0"/>
              <a:t>" </a:t>
            </a:r>
            <a:r>
              <a:rPr lang="pl-PL" sz="1600" dirty="0" smtClean="0"/>
              <a:t>3/2016</a:t>
            </a:r>
            <a:r>
              <a:rPr lang="pl-PL" sz="1600" dirty="0"/>
              <a:t>, ISSN 2084-1469, s. 11-21.</a:t>
            </a:r>
            <a:endParaRPr lang="pl-PL" altLang="pl-PL" sz="1050" b="1" dirty="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19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3" y="2116567"/>
            <a:ext cx="2267387" cy="31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2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0" y="9953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Nowy sposób patrzenia na świat …</a:t>
            </a:r>
          </a:p>
        </p:txBody>
      </p:sp>
      <p:pic>
        <p:nvPicPr>
          <p:cNvPr id="12" name="Picture 9" descr="czyt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99" y="4458949"/>
            <a:ext cx="3048203" cy="22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/>
          <a:stretch/>
        </p:blipFill>
        <p:spPr>
          <a:xfrm>
            <a:off x="692626" y="1414463"/>
            <a:ext cx="2956552" cy="321520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24" y="1565168"/>
            <a:ext cx="3322616" cy="2990355"/>
          </a:xfrm>
          <a:prstGeom prst="rect">
            <a:avLst/>
          </a:prstGeom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7" action="ppaction://hlinksldjump"/>
              </a:rPr>
              <a:t>(1) Tytuł</a:t>
            </a:r>
            <a:br>
              <a:rPr lang="pl-PL" altLang="pl-PL" sz="1000" dirty="0">
                <a:hlinkClick r:id="rId7" action="ppaction://hlinksldjump"/>
              </a:rPr>
            </a:br>
            <a:r>
              <a:rPr lang="pl-PL" altLang="pl-PL" sz="1000" dirty="0">
                <a:hlinkClick r:id="rId8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(3) Plastyczność mózgu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2" action="ppaction://hlinksldjump"/>
              </a:rPr>
              <a:t>(6) Niezgodni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4" action="ppaction://hlinksldjump"/>
              </a:rPr>
              <a:t>(9) YouTube </a:t>
            </a:r>
            <a:r>
              <a:rPr lang="pl-PL" altLang="pl-PL" sz="1000" dirty="0" err="1">
                <a:hlinkClick r:id="rId14" action="ppaction://hlinksldjump"/>
              </a:rPr>
              <a:t>An</a:t>
            </a:r>
            <a:r>
              <a:rPr lang="pl-PL" altLang="pl-PL" sz="1000" dirty="0">
                <a:hlinkClick r:id="rId14" action="ppaction://hlinksldjump"/>
              </a:rPr>
              <a:t>…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(10) Badania 2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(12) Badania 3</a:t>
            </a:r>
            <a:br>
              <a:rPr lang="pl-PL" altLang="pl-PL" sz="1000" dirty="0">
                <a:hlinkClick r:id="rId16" action="ppaction://hlinksldjump"/>
              </a:rPr>
            </a:br>
            <a:r>
              <a:rPr lang="pl-PL" altLang="pl-PL" sz="1000" dirty="0">
                <a:hlinkClick r:id="rId17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4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25" name="Grupa 24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7" name="Picture 5" descr="media_alfa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492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  <p:bldLst>
      <p:bldP spid="101384" grpId="0" animBg="1"/>
      <p:bldP spid="10138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87338" y="1066800"/>
            <a:ext cx="862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Zanik czytelnictwa, a nowe preferencje poznawcze młodzieży</a:t>
            </a:r>
          </a:p>
        </p:txBody>
      </p:sp>
      <p:sp>
        <p:nvSpPr>
          <p:cNvPr id="7172" name="Oval 72"/>
          <p:cNvSpPr>
            <a:spLocks noChangeArrowheads="1"/>
          </p:cNvSpPr>
          <p:nvPr/>
        </p:nvSpPr>
        <p:spPr bwMode="auto">
          <a:xfrm>
            <a:off x="571500" y="3053279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7173" name="Oval 73"/>
          <p:cNvSpPr>
            <a:spLocks noChangeArrowheads="1"/>
          </p:cNvSpPr>
          <p:nvPr/>
        </p:nvSpPr>
        <p:spPr bwMode="auto">
          <a:xfrm>
            <a:off x="563563" y="2470150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65544" name="Picture 8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30263" y="1690688"/>
            <a:ext cx="8078787" cy="47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pl-PL" altLang="pl-PL" b="1" u="sng" dirty="0" smtClean="0">
                <a:solidFill>
                  <a:srgbClr val="0000FF"/>
                </a:solidFill>
              </a:rPr>
              <a:t>Plastyczność mózgu, a zmiany preferencji poznawczych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pl-PL" altLang="pl-PL" sz="1600" dirty="0" smtClean="0"/>
          </a:p>
          <a:p>
            <a:pPr marL="0" indent="0" eaLnBrk="1" hangingPunct="1">
              <a:lnSpc>
                <a:spcPts val="2200"/>
              </a:lnSpc>
              <a:spcBef>
                <a:spcPct val="50000"/>
              </a:spcBef>
              <a:defRPr/>
            </a:pPr>
            <a:r>
              <a:rPr lang="pl-PL" altLang="pl-PL" sz="1600" b="1" dirty="0" smtClean="0">
                <a:solidFill>
                  <a:srgbClr val="0000FF"/>
                </a:solidFill>
              </a:rPr>
              <a:t>Determinizm technologiczny </a:t>
            </a:r>
            <a:r>
              <a:rPr lang="pl-PL" altLang="pl-PL" sz="1600" dirty="0" smtClean="0"/>
              <a:t>(Harold A. Innis oraz Herbert Marshall McLuhan).</a:t>
            </a:r>
            <a:br>
              <a:rPr lang="pl-PL" altLang="pl-PL" sz="1600" dirty="0" smtClean="0"/>
            </a:br>
            <a:r>
              <a:rPr lang="pl-PL" altLang="pl-PL" sz="1600" dirty="0" smtClean="0"/>
              <a:t/>
            </a:r>
            <a:br>
              <a:rPr lang="pl-PL" altLang="pl-PL" sz="1600" dirty="0" smtClean="0"/>
            </a:br>
            <a:r>
              <a:rPr lang="pl-PL" altLang="pl-PL" sz="1600" b="1" dirty="0" smtClean="0">
                <a:solidFill>
                  <a:srgbClr val="0000FF"/>
                </a:solidFill>
              </a:rPr>
              <a:t>„Krótkie spojrzenia” </a:t>
            </a:r>
            <a:r>
              <a:rPr lang="pl-PL" altLang="pl-PL" sz="1600" dirty="0" smtClean="0">
                <a:solidFill>
                  <a:schemeClr val="accent6"/>
                </a:solidFill>
              </a:rPr>
              <a:t>(Herbert E. Krugman oraz Derrick de </a:t>
            </a:r>
            <a:r>
              <a:rPr lang="en-US" sz="1600" dirty="0" smtClean="0"/>
              <a:t>de Kerckhove</a:t>
            </a:r>
            <a:r>
              <a:rPr lang="pl-PL" sz="1600" dirty="0" smtClean="0"/>
              <a:t>).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altLang="pl-PL" sz="1600" b="1" dirty="0" smtClean="0">
                <a:solidFill>
                  <a:srgbClr val="0000FF"/>
                </a:solidFill>
              </a:rPr>
              <a:t>„Cyfrowa demencja” </a:t>
            </a:r>
            <a:r>
              <a:rPr lang="pl-PL" altLang="pl-PL" sz="1600" dirty="0" smtClean="0">
                <a:solidFill>
                  <a:srgbClr val="000000"/>
                </a:solidFill>
              </a:rPr>
              <a:t>(Manfred Spitzer</a:t>
            </a:r>
            <a:r>
              <a:rPr lang="pl-PL" sz="1600" dirty="0" smtClean="0">
                <a:solidFill>
                  <a:srgbClr val="000000"/>
                </a:solidFill>
              </a:rPr>
              <a:t>) – rezygnacja z zapamiętywania. </a:t>
            </a:r>
            <a:br>
              <a:rPr lang="pl-PL" sz="1600" dirty="0" smtClean="0">
                <a:solidFill>
                  <a:srgbClr val="000000"/>
                </a:solidFill>
              </a:rPr>
            </a:br>
            <a:r>
              <a:rPr lang="pl-PL" sz="1600" dirty="0" smtClean="0">
                <a:solidFill>
                  <a:srgbClr val="000000"/>
                </a:solidFill>
              </a:rPr>
              <a:t>Tworzenie luk prowadzi do zahamowania dalszego procesu uczenia się.</a:t>
            </a:r>
            <a:r>
              <a:rPr lang="pl-PL" sz="1600" b="1" dirty="0" smtClean="0">
                <a:solidFill>
                  <a:srgbClr val="0000FF"/>
                </a:solidFill>
              </a:rPr>
              <a:t/>
            </a:r>
            <a:br>
              <a:rPr lang="pl-PL" sz="1600" b="1" dirty="0" smtClean="0">
                <a:solidFill>
                  <a:srgbClr val="0000FF"/>
                </a:solidFill>
              </a:rPr>
            </a:br>
            <a:r>
              <a:rPr lang="pl-PL" sz="1600" b="1" dirty="0" smtClean="0">
                <a:solidFill>
                  <a:srgbClr val="0000FF"/>
                </a:solidFill>
              </a:rPr>
              <a:t/>
            </a:r>
            <a:br>
              <a:rPr lang="pl-PL" sz="1600" b="1" dirty="0" smtClean="0">
                <a:solidFill>
                  <a:srgbClr val="0000FF"/>
                </a:solidFill>
              </a:rPr>
            </a:br>
            <a:r>
              <a:rPr lang="pl-PL" altLang="pl-PL" sz="1600" b="1" dirty="0" smtClean="0">
                <a:solidFill>
                  <a:srgbClr val="0000FF"/>
                </a:solidFill>
              </a:rPr>
              <a:t>„Płytki umysł” </a:t>
            </a:r>
            <a:r>
              <a:rPr lang="pl-PL" altLang="pl-PL" sz="1600" dirty="0" smtClean="0">
                <a:solidFill>
                  <a:srgbClr val="000000"/>
                </a:solidFill>
              </a:rPr>
              <a:t>(Nicholas Carr </a:t>
            </a:r>
            <a:r>
              <a:rPr lang="pl-PL" sz="1600" dirty="0" smtClean="0">
                <a:solidFill>
                  <a:srgbClr val="000000"/>
                </a:solidFill>
              </a:rPr>
              <a:t>) – zanika zdolność skupiania się nad dłuższymi partiami tekstu; pojawia się potrzeba szukania gotowych rozwiązań.</a:t>
            </a:r>
            <a:r>
              <a:rPr lang="pl-PL" sz="1600" dirty="0">
                <a:solidFill>
                  <a:srgbClr val="000000"/>
                </a:solidFill>
              </a:rPr>
              <a:t/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 smtClean="0">
                <a:solidFill>
                  <a:srgbClr val="000000"/>
                </a:solidFill>
              </a:rPr>
              <a:t/>
            </a:r>
            <a:br>
              <a:rPr lang="pl-PL" sz="1600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FF"/>
                </a:solidFill>
              </a:rPr>
              <a:t>Znaczny spadek zdolności skupiania uwagi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  <a:r>
              <a:rPr lang="pl-PL" sz="1600" dirty="0" smtClean="0">
                <a:solidFill>
                  <a:srgbClr val="000000"/>
                </a:solidFill>
              </a:rPr>
              <a:t>– Raport „</a:t>
            </a:r>
            <a:r>
              <a:rPr lang="pl-PL" sz="1600" dirty="0" err="1" smtClean="0">
                <a:solidFill>
                  <a:srgbClr val="000000"/>
                </a:solidFill>
              </a:rPr>
              <a:t>Attention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</a:rPr>
              <a:t>spans</a:t>
            </a:r>
            <a:r>
              <a:rPr lang="pl-PL" sz="1600" dirty="0" smtClean="0">
                <a:solidFill>
                  <a:srgbClr val="000000"/>
                </a:solidFill>
              </a:rPr>
              <a:t>. Consumer </a:t>
            </a:r>
            <a:r>
              <a:rPr lang="pl-PL" sz="1600" dirty="0" err="1" smtClean="0">
                <a:solidFill>
                  <a:srgbClr val="000000"/>
                </a:solidFill>
              </a:rPr>
              <a:t>Insights</a:t>
            </a:r>
            <a:r>
              <a:rPr lang="pl-PL" sz="1600" dirty="0" smtClean="0">
                <a:solidFill>
                  <a:srgbClr val="000000"/>
                </a:solidFill>
              </a:rPr>
              <a:t>, Microsoft Canada” (2015). Zdolność koncentracji uwagi wynosząca w 2000 roku dwanaście sekund spadła w 2013 do zaledwie ośmiu.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pl-PL" altLang="pl-PL" sz="1000" dirty="0" smtClean="0"/>
          </a:p>
        </p:txBody>
      </p:sp>
      <p:sp>
        <p:nvSpPr>
          <p:cNvPr id="7177" name="Oval 72"/>
          <p:cNvSpPr>
            <a:spLocks noChangeArrowheads="1"/>
          </p:cNvSpPr>
          <p:nvPr/>
        </p:nvSpPr>
        <p:spPr bwMode="auto">
          <a:xfrm>
            <a:off x="571500" y="3597791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7178" name="Oval 72"/>
          <p:cNvSpPr>
            <a:spLocks noChangeArrowheads="1"/>
          </p:cNvSpPr>
          <p:nvPr/>
        </p:nvSpPr>
        <p:spPr bwMode="auto">
          <a:xfrm>
            <a:off x="563563" y="4433332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7179" name="Oval 72"/>
          <p:cNvSpPr>
            <a:spLocks noChangeArrowheads="1"/>
          </p:cNvSpPr>
          <p:nvPr/>
        </p:nvSpPr>
        <p:spPr bwMode="auto">
          <a:xfrm>
            <a:off x="569913" y="5270586"/>
            <a:ext cx="234950" cy="234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</p:txBody>
      </p:sp>
      <p:grpSp>
        <p:nvGrpSpPr>
          <p:cNvPr id="23" name="Grupa 22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5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7" name="Łącznik prosty 26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</p:childTnLst>
        </p:cTn>
      </p:par>
    </p:tnLst>
    <p:bldLst>
      <p:bldP spid="65546" grpId="0" animBg="1"/>
      <p:bldP spid="655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 descr="youtub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91" y="2296319"/>
            <a:ext cx="194786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u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394075"/>
            <a:ext cx="15938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miedzymordz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6" y="5175251"/>
            <a:ext cx="12080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0" y="9953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Krótki komunikat multimedialny jako preferowana forma przekazu</a:t>
            </a:r>
          </a:p>
        </p:txBody>
      </p:sp>
      <p:pic>
        <p:nvPicPr>
          <p:cNvPr id="9224" name="Picture 13" descr="image-04-510x5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2" y="1757707"/>
            <a:ext cx="1028218" cy="10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demotywatory-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42" y="2433638"/>
            <a:ext cx="20129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vimeo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86" y="3292403"/>
            <a:ext cx="1590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latino-student-gro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4090988"/>
            <a:ext cx="4097337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ima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2" y="5436699"/>
            <a:ext cx="18605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 descr="spot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703763"/>
            <a:ext cx="2105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6467475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4" action="ppaction://hlinksldjump"/>
              </a:rPr>
              <a:t>(1) Tytuł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(3) Plastyczność mózgu</a:t>
            </a:r>
            <a:br>
              <a:rPr lang="pl-PL" altLang="pl-PL" sz="1000" dirty="0">
                <a:hlinkClick r:id="rId16" action="ppaction://hlinksldjump"/>
              </a:rPr>
            </a:br>
            <a:r>
              <a:rPr lang="pl-PL" altLang="pl-PL" sz="1000" dirty="0">
                <a:hlinkClick r:id="rId1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(6) Niezgodni</a:t>
            </a:r>
            <a:br>
              <a:rPr lang="pl-PL" altLang="pl-PL" sz="1000" dirty="0">
                <a:hlinkClick r:id="rId19" action="ppaction://hlinksldjump"/>
              </a:rPr>
            </a:br>
            <a:r>
              <a:rPr lang="pl-PL" altLang="pl-PL" sz="1000" dirty="0">
                <a:hlinkClick r:id="rId2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(9) YouTube </a:t>
            </a:r>
            <a:r>
              <a:rPr lang="pl-PL" altLang="pl-PL" sz="1000" dirty="0" err="1">
                <a:hlinkClick r:id="rId21" action="ppaction://hlinksldjump"/>
              </a:rPr>
              <a:t>An</a:t>
            </a:r>
            <a:r>
              <a:rPr lang="pl-PL" altLang="pl-PL" sz="1000" dirty="0">
                <a:hlinkClick r:id="rId21" action="ppaction://hlinksldjump"/>
              </a:rPr>
              <a:t>…</a:t>
            </a:r>
            <a:br>
              <a:rPr lang="pl-PL" altLang="pl-PL" sz="1000" dirty="0">
                <a:hlinkClick r:id="rId21" action="ppaction://hlinksldjump"/>
              </a:rPr>
            </a:br>
            <a:r>
              <a:rPr lang="pl-PL" altLang="pl-PL" sz="1000" dirty="0">
                <a:hlinkClick r:id="rId22" action="ppaction://hlinksldjump"/>
              </a:rPr>
              <a:t>(10) Badania 2</a:t>
            </a:r>
            <a:br>
              <a:rPr lang="pl-PL" altLang="pl-PL" sz="1000" dirty="0">
                <a:hlinkClick r:id="rId22" action="ppaction://hlinksldjump"/>
              </a:rPr>
            </a:br>
            <a:r>
              <a:rPr lang="pl-PL" altLang="pl-PL" sz="1000" dirty="0">
                <a:hlinkClick r:id="rId23" action="ppaction://hlinksldjump"/>
              </a:rPr>
              <a:t>(12) Badania 3</a:t>
            </a:r>
            <a:br>
              <a:rPr lang="pl-PL" altLang="pl-PL" sz="1000" dirty="0">
                <a:hlinkClick r:id="rId23" action="ppaction://hlinksldjump"/>
              </a:rPr>
            </a:br>
            <a:r>
              <a:rPr lang="pl-PL" altLang="pl-PL" sz="1000" dirty="0">
                <a:hlinkClick r:id="rId2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3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3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34" y="1818205"/>
            <a:ext cx="1018830" cy="1018830"/>
          </a:xfrm>
          <a:prstGeom prst="rect">
            <a:avLst/>
          </a:prstGeom>
        </p:spPr>
      </p:pic>
      <p:sp>
        <p:nvSpPr>
          <p:cNvPr id="19" name="Text Box 73"/>
          <p:cNvSpPr txBox="1">
            <a:spLocks noChangeArrowheads="1"/>
          </p:cNvSpPr>
          <p:nvPr/>
        </p:nvSpPr>
        <p:spPr bwMode="auto">
          <a:xfrm>
            <a:off x="9321800" y="2095500"/>
            <a:ext cx="67564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/>
              <a:t>KRÓTKI KOMUNIKAT MULTIMEDIALNY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/>
              <a:t>kilkuminutowy </a:t>
            </a:r>
            <a:r>
              <a:rPr lang="pl-PL" altLang="pl-PL" sz="1800" dirty="0"/>
              <a:t>utwór muzyczny, filmowy lub mem (pojedynczy obraz lub krótki komiks zaopatrzony w zwięzły komentarz) umieszczone w obrębie struktur hipertekstowych.</a:t>
            </a:r>
            <a:endParaRPr lang="pl-PL" altLang="pl-PL" sz="1600" dirty="0"/>
          </a:p>
        </p:txBody>
      </p:sp>
      <p:grpSp>
        <p:nvGrpSpPr>
          <p:cNvPr id="23" name="Grupa 22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5" name="Picture 5" descr="media_alfa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7" name="Łącznik prosty 26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-0.8882 4.44444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82 4.44444E-6 L 0.00295 4.44444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2168" grpId="0" animBg="1"/>
      <p:bldP spid="9216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87338" y="1066800"/>
            <a:ext cx="862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Krótki komunikat multimedialny jako preferowana forma przekazu</a:t>
            </a:r>
          </a:p>
        </p:txBody>
      </p:sp>
      <p:pic>
        <p:nvPicPr>
          <p:cNvPr id="65544" name="Picture 8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165100" y="2843213"/>
            <a:ext cx="87439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2400" b="1">
                <a:solidFill>
                  <a:srgbClr val="0000FF"/>
                </a:solidFill>
              </a:rPr>
              <a:t>Studenci korzystający nieprzerwanie z elektronicznych form komunikacji online posiadają inne preferencje poznawcze niż pokolenie nauczycieli opracowujących przeznaczone dla nich materiały edukacyjne. 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19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</p:childTnLst>
        </p:cTn>
      </p:par>
    </p:tnLst>
    <p:bldLst>
      <p:bldP spid="65546" grpId="0" animBg="1"/>
      <p:bldP spid="655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0" y="995363"/>
            <a:ext cx="9144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Przekazy edukacyjne zgodne z preferencjami – nowa forma instrukcji online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rgbClr val="FF0000"/>
                </a:solidFill>
              </a:rPr>
              <a:t>Pierwszy </a:t>
            </a:r>
            <a:r>
              <a:rPr lang="pl-PL" altLang="pl-PL" b="1" dirty="0">
                <a:solidFill>
                  <a:srgbClr val="FF0000"/>
                </a:solidFill>
              </a:rPr>
              <a:t>etap </a:t>
            </a:r>
            <a:r>
              <a:rPr lang="pl-PL" altLang="pl-PL" b="1" dirty="0" smtClean="0">
                <a:solidFill>
                  <a:srgbClr val="FF0000"/>
                </a:solidFill>
              </a:rPr>
              <a:t>badań</a:t>
            </a:r>
            <a:br>
              <a:rPr lang="pl-PL" altLang="pl-PL" b="1" dirty="0" smtClean="0">
                <a:solidFill>
                  <a:srgbClr val="FF0000"/>
                </a:solidFill>
              </a:rPr>
            </a:b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Eksperyment </a:t>
            </a:r>
            <a:r>
              <a:rPr lang="pl-PL" altLang="pl-PL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pedagogiczny 2008 </a:t>
            </a: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- 2014</a:t>
            </a:r>
            <a:endParaRPr lang="pl-PL" altLang="pl-PL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7" name="Picture 13" descr="audiozada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308740"/>
            <a:ext cx="45815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fi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>
            <a:fillRect/>
          </a:stretch>
        </p:blipFill>
        <p:spPr bwMode="auto">
          <a:xfrm>
            <a:off x="4073525" y="2917353"/>
            <a:ext cx="4787900" cy="349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190500" y="5721656"/>
            <a:ext cx="237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 b="1" dirty="0" smtClean="0"/>
              <a:t>„</a:t>
            </a:r>
            <a:r>
              <a:rPr lang="pl-PL" altLang="pl-PL" sz="1400" b="1" dirty="0"/>
              <a:t>K</a:t>
            </a:r>
            <a:r>
              <a:rPr lang="pl-PL" altLang="pl-PL" sz="1400" b="1" dirty="0" smtClean="0"/>
              <a:t>omiks” – tekst i grafika</a:t>
            </a:r>
            <a:endParaRPr lang="pl-PL" altLang="pl-PL" sz="1400" b="1" dirty="0"/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4987024" y="2625855"/>
            <a:ext cx="3956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l-PL" altLang="pl-PL" sz="1400" b="1" dirty="0"/>
              <a:t>Udźwiękowiony film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65614" y="6425514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Jędryczkowski J. </a:t>
            </a:r>
            <a:r>
              <a:rPr lang="pl-PL" sz="1100" dirty="0"/>
              <a:t>(2014) </a:t>
            </a:r>
            <a:r>
              <a:rPr lang="pl-PL" sz="1100" i="1" dirty="0"/>
              <a:t>Forma i treść komunikatu multimedialnego w dobie zaniku czytelnictwa – wyniki badań</a:t>
            </a:r>
            <a:r>
              <a:rPr lang="pl-PL" sz="1100" dirty="0"/>
              <a:t>, "</a:t>
            </a:r>
            <a:r>
              <a:rPr lang="pl-PL" sz="1100" i="1" dirty="0"/>
              <a:t>General and Professional </a:t>
            </a:r>
            <a:r>
              <a:rPr lang="pl-PL" sz="1100" i="1" dirty="0" err="1"/>
              <a:t>Education</a:t>
            </a:r>
            <a:r>
              <a:rPr lang="pl-PL" sz="1100" dirty="0"/>
              <a:t>"  2/2014, ISSN 2084-1469, s. 36-45.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(1) Tytuł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(3) Plastyczność mózgu</a:t>
            </a:r>
            <a:br>
              <a:rPr lang="pl-PL" altLang="pl-PL" sz="1000" dirty="0">
                <a:hlinkClick r:id="rId8" action="ppaction://hlinksldjump"/>
              </a:rPr>
            </a:br>
            <a:r>
              <a:rPr lang="pl-PL" altLang="pl-PL" sz="1000" dirty="0">
                <a:hlinkClick r:id="rId9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(6) Niezgodni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3" action="ppaction://hlinksldjump"/>
              </a:rPr>
              <a:t>(9) YouTube </a:t>
            </a:r>
            <a:r>
              <a:rPr lang="pl-PL" altLang="pl-PL" sz="1000" dirty="0" err="1">
                <a:hlinkClick r:id="rId13" action="ppaction://hlinksldjump"/>
              </a:rPr>
              <a:t>An</a:t>
            </a:r>
            <a:r>
              <a:rPr lang="pl-PL" altLang="pl-PL" sz="1000" dirty="0">
                <a:hlinkClick r:id="rId13" action="ppaction://hlinksldjump"/>
              </a:rPr>
              <a:t>…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(10) Badania 2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(12) Badania 3</a:t>
            </a:r>
            <a:br>
              <a:rPr lang="pl-PL" altLang="pl-PL" sz="1000" dirty="0">
                <a:hlinkClick r:id="rId15" action="ppaction://hlinksldjump"/>
              </a:rPr>
            </a:br>
            <a:r>
              <a:rPr lang="pl-PL" altLang="pl-PL" sz="1000" dirty="0">
                <a:hlinkClick r:id="rId16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3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22" name="Grupa 21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4" name="Picture 5" descr="media_alfa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0"/>
                  </p:tgtEl>
                </p:cond>
              </p:nextCondLst>
            </p:seq>
          </p:childTnLst>
        </p:cTn>
      </p:par>
    </p:tnLst>
    <p:bldLst>
      <p:bldP spid="99336" grpId="0" animBg="1"/>
      <p:bldP spid="993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0" y="9953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Eksperyment pedagogiczny 2008 - 2014</a:t>
            </a:r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714375" y="1563688"/>
            <a:ext cx="800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 b="1"/>
              <a:t>Do roku akademickiego 2010/11 studenci korzystali z instrukcji online w formie tekstu.</a:t>
            </a:r>
            <a:br>
              <a:rPr lang="pl-PL" altLang="pl-PL" sz="1400" b="1"/>
            </a:br>
            <a:r>
              <a:rPr lang="pl-PL" altLang="pl-PL" sz="1400" b="1"/>
              <a:t>W roku Akademickim 2011/12 wprowadzono instrukcje w formie grafiki i filmu.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263650" y="2424113"/>
            <a:ext cx="6532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400" b="1"/>
              <a:t>Wpływ formy instrukcji online (do ćwiczeń laboratoryjnych) na średni czas wykonania zadań w grupach kontrolnych i eksperymentalnych.</a:t>
            </a:r>
          </a:p>
        </p:txBody>
      </p:sp>
      <p:graphicFrame>
        <p:nvGraphicFramePr>
          <p:cNvPr id="10045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84185"/>
              </p:ext>
            </p:extLst>
          </p:nvPr>
        </p:nvGraphicFramePr>
        <p:xfrm>
          <a:off x="693738" y="3049588"/>
          <a:ext cx="7856537" cy="1006475"/>
        </p:xfrm>
        <a:graphic>
          <a:graphicData uri="http://schemas.openxmlformats.org/drawingml/2006/table">
            <a:tbl>
              <a:tblPr/>
              <a:tblGrid>
                <a:gridCol w="1479550">
                  <a:extLst>
                    <a:ext uri="{9D8B030D-6E8A-4147-A177-3AD203B41FA5}">
                      <a16:colId xmlns:a16="http://schemas.microsoft.com/office/drawing/2014/main" val="3201854424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316541154"/>
                    </a:ext>
                  </a:extLst>
                </a:gridCol>
                <a:gridCol w="2884488">
                  <a:extLst>
                    <a:ext uri="{9D8B030D-6E8A-4147-A177-3AD203B41FA5}">
                      <a16:colId xmlns:a16="http://schemas.microsoft.com/office/drawing/2014/main" val="2441018147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3110909829"/>
                    </a:ext>
                  </a:extLst>
                </a:gridCol>
              </a:tblGrid>
              <a:tr h="457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Grupa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Instrukcja 1 – </a:t>
                      </a: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komiks</a:t>
                      </a: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(średni czas pracy)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Instrukcja 2 – </a:t>
                      </a: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wideo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(średni czas pracy)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22068"/>
                  </a:ext>
                </a:extLst>
              </a:tr>
              <a:tr h="27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Kontrolna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 min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83 min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471047"/>
                  </a:ext>
                </a:extLst>
              </a:tr>
              <a:tr h="274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Eksperymentalna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38 min</a:t>
                      </a:r>
                      <a:endParaRPr kumimoji="0" lang="pl-PL" alt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min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559905"/>
                  </a:ext>
                </a:extLst>
              </a:tr>
            </a:tbl>
          </a:graphicData>
        </a:graphic>
      </p:graphicFrame>
      <p:sp>
        <p:nvSpPr>
          <p:cNvPr id="15389" name="Text Box 103"/>
          <p:cNvSpPr txBox="1">
            <a:spLocks noChangeArrowheads="1"/>
          </p:cNvSpPr>
          <p:nvPr/>
        </p:nvSpPr>
        <p:spPr bwMode="auto">
          <a:xfrm>
            <a:off x="673100" y="4186238"/>
            <a:ext cx="787241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400" b="1" dirty="0"/>
              <a:t>W obu przypadkach stwierdzono statystyczną istotność różnic w zakresie tempa pracy</a:t>
            </a:r>
            <a:br>
              <a:rPr lang="pl-PL" altLang="pl-PL" sz="1400" b="1" dirty="0"/>
            </a:br>
            <a:r>
              <a:rPr lang="pl-PL" altLang="pl-PL" sz="1400" b="1" dirty="0"/>
              <a:t>na poziomie p&lt;0,001.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b="1" dirty="0">
                <a:solidFill>
                  <a:srgbClr val="0000FF"/>
                </a:solidFill>
              </a:rPr>
              <a:t>Potwierdziło się </a:t>
            </a:r>
            <a:r>
              <a:rPr lang="pl-PL" altLang="pl-PL" sz="2000" b="1" dirty="0" smtClean="0">
                <a:solidFill>
                  <a:srgbClr val="0000FF"/>
                </a:solidFill>
              </a:rPr>
              <a:t>założenie </a:t>
            </a:r>
            <a:r>
              <a:rPr lang="pl-PL" altLang="pl-PL" sz="2000" b="1" dirty="0">
                <a:solidFill>
                  <a:srgbClr val="0000FF"/>
                </a:solidFill>
              </a:rPr>
              <a:t>o potrzebie wprowadzania </a:t>
            </a:r>
            <a:r>
              <a:rPr lang="pl-PL" altLang="pl-PL" sz="2000" b="1" dirty="0" smtClean="0">
                <a:solidFill>
                  <a:srgbClr val="0000FF"/>
                </a:solidFill>
              </a:rPr>
              <a:t>zmian</a:t>
            </a:r>
            <a:br>
              <a:rPr lang="pl-PL" altLang="pl-PL" sz="2000" b="1" dirty="0" smtClean="0">
                <a:solidFill>
                  <a:srgbClr val="0000FF"/>
                </a:solidFill>
              </a:rPr>
            </a:br>
            <a:r>
              <a:rPr lang="pl-PL" altLang="pl-PL" sz="2000" b="1" dirty="0" smtClean="0">
                <a:solidFill>
                  <a:srgbClr val="0000FF"/>
                </a:solidFill>
              </a:rPr>
              <a:t>w </a:t>
            </a:r>
            <a:r>
              <a:rPr lang="pl-PL" altLang="pl-PL" sz="2000" b="1" dirty="0">
                <a:solidFill>
                  <a:srgbClr val="0000FF"/>
                </a:solidFill>
              </a:rPr>
              <a:t>zakresie konstruowania mediów edukacyjnych </a:t>
            </a:r>
            <a:r>
              <a:rPr lang="pl-PL" altLang="pl-PL" sz="2000" b="1" dirty="0" smtClean="0">
                <a:solidFill>
                  <a:srgbClr val="0000FF"/>
                </a:solidFill>
              </a:rPr>
              <a:t>zgodnie</a:t>
            </a:r>
            <a:br>
              <a:rPr lang="pl-PL" altLang="pl-PL" sz="2000" b="1" dirty="0" smtClean="0">
                <a:solidFill>
                  <a:srgbClr val="0000FF"/>
                </a:solidFill>
              </a:rPr>
            </a:br>
            <a:r>
              <a:rPr lang="pl-PL" altLang="pl-PL" sz="2000" b="1" dirty="0" smtClean="0">
                <a:solidFill>
                  <a:srgbClr val="0000FF"/>
                </a:solidFill>
              </a:rPr>
              <a:t>z </a:t>
            </a:r>
            <a:r>
              <a:rPr lang="pl-PL" altLang="pl-PL" sz="2000" b="1" dirty="0">
                <a:solidFill>
                  <a:srgbClr val="0000FF"/>
                </a:solidFill>
              </a:rPr>
              <a:t>preferencjami poznawczymi współczesnej młodzieży.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68123" y="6359610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Jędryczkowski J. </a:t>
            </a:r>
            <a:r>
              <a:rPr lang="pl-PL" sz="1100" dirty="0"/>
              <a:t>(2014) </a:t>
            </a:r>
            <a:r>
              <a:rPr lang="pl-PL" sz="1100" i="1" dirty="0"/>
              <a:t>Forma i treść komunikatu multimedialnego w dobie zaniku czytelnictwa – wyniki badań</a:t>
            </a:r>
            <a:r>
              <a:rPr lang="pl-PL" sz="1100" dirty="0"/>
              <a:t>, "</a:t>
            </a:r>
            <a:r>
              <a:rPr lang="pl-PL" sz="1100" i="1" dirty="0"/>
              <a:t>General and Professional </a:t>
            </a:r>
            <a:r>
              <a:rPr lang="pl-PL" sz="1100" i="1" dirty="0" err="1"/>
              <a:t>Education</a:t>
            </a:r>
            <a:r>
              <a:rPr lang="pl-PL" sz="1100" dirty="0"/>
              <a:t>"  2/2014, ISSN 2084-1469, s. 36-45.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4" action="ppaction://hlinksldjump"/>
              </a:rPr>
              <a:t>(1) Tytuł</a:t>
            </a:r>
            <a:br>
              <a:rPr lang="pl-PL" altLang="pl-PL" sz="1000" dirty="0">
                <a:hlinkClick r:id="rId4" action="ppaction://hlinksldjump"/>
              </a:rPr>
            </a:br>
            <a:r>
              <a:rPr lang="pl-PL" altLang="pl-PL" sz="1000" dirty="0">
                <a:hlinkClick r:id="rId5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6" action="ppaction://hlinksldjump"/>
              </a:rPr>
              <a:t>(3) Plastyczność mózgu</a:t>
            </a:r>
            <a:br>
              <a:rPr lang="pl-PL" altLang="pl-PL" sz="1000" dirty="0">
                <a:hlinkClick r:id="rId6" action="ppaction://hlinksldjump"/>
              </a:rPr>
            </a:br>
            <a:r>
              <a:rPr lang="pl-PL" altLang="pl-PL" sz="1000" dirty="0">
                <a:hlinkClick r:id="rId7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8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(6) Niezgodni</a:t>
            </a:r>
            <a:br>
              <a:rPr lang="pl-PL" altLang="pl-PL" sz="1000" dirty="0">
                <a:hlinkClick r:id="rId9" action="ppaction://hlinksldjump"/>
              </a:rPr>
            </a:br>
            <a:r>
              <a:rPr lang="pl-PL" altLang="pl-PL" sz="1000" dirty="0">
                <a:hlinkClick r:id="rId10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1" action="ppaction://hlinksldjump"/>
              </a:rPr>
              <a:t>(9) YouTube </a:t>
            </a:r>
            <a:r>
              <a:rPr lang="pl-PL" altLang="pl-PL" sz="1000" dirty="0" err="1">
                <a:hlinkClick r:id="rId11" action="ppaction://hlinksldjump"/>
              </a:rPr>
              <a:t>An</a:t>
            </a:r>
            <a:r>
              <a:rPr lang="pl-PL" altLang="pl-PL" sz="1000" dirty="0">
                <a:hlinkClick r:id="rId11" action="ppaction://hlinksldjump"/>
              </a:rPr>
              <a:t>…</a:t>
            </a:r>
            <a:br>
              <a:rPr lang="pl-PL" altLang="pl-PL" sz="1000" dirty="0">
                <a:hlinkClick r:id="rId11" action="ppaction://hlinksldjump"/>
              </a:rPr>
            </a:br>
            <a:r>
              <a:rPr lang="pl-PL" altLang="pl-PL" sz="1000" dirty="0">
                <a:hlinkClick r:id="rId12" action="ppaction://hlinksldjump"/>
              </a:rPr>
              <a:t>(10) Badania 2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(12) Badania 3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5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21" name="Grupa 20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3" name="Picture 5" descr="media_alf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5" name="Łącznik prosty 24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4"/>
                  </p:tgtEl>
                </p:cond>
              </p:nextCondLst>
            </p:seq>
          </p:childTnLst>
        </p:cTn>
      </p:par>
    </p:tnLst>
    <p:bldLst>
      <p:bldP spid="100360" grpId="0" animBg="1"/>
      <p:bldP spid="1003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738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225934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400" b="1" dirty="0" smtClean="0">
                <a:solidFill>
                  <a:srgbClr val="0000FF"/>
                </a:solidFill>
              </a:rPr>
              <a:t>Motywacja zewnętrzna i wewnętrzna,</a:t>
            </a:r>
            <a:br>
              <a:rPr lang="pl-PL" altLang="pl-PL" sz="2400" b="1" dirty="0" smtClean="0">
                <a:solidFill>
                  <a:srgbClr val="0000FF"/>
                </a:solidFill>
              </a:rPr>
            </a:br>
            <a:r>
              <a:rPr lang="pl-PL" altLang="pl-PL" sz="2400" b="1" dirty="0" smtClean="0">
                <a:solidFill>
                  <a:srgbClr val="0000FF"/>
                </a:solidFill>
              </a:rPr>
              <a:t>a stymulacja procesów uwagi</a:t>
            </a:r>
            <a:br>
              <a:rPr lang="pl-PL" altLang="pl-PL" sz="2400" b="1" dirty="0" smtClean="0">
                <a:solidFill>
                  <a:srgbClr val="0000FF"/>
                </a:solidFill>
              </a:rPr>
            </a:br>
            <a:r>
              <a:rPr lang="pl-PL" altLang="pl-PL" sz="1700" b="1" dirty="0" smtClean="0">
                <a:solidFill>
                  <a:srgbClr val="FF0000"/>
                </a:solidFill>
              </a:rPr>
              <a:t/>
            </a:r>
            <a:br>
              <a:rPr lang="pl-PL" altLang="pl-PL" sz="1700" b="1" dirty="0" smtClean="0">
                <a:solidFill>
                  <a:srgbClr val="FF0000"/>
                </a:solidFill>
              </a:rPr>
            </a:br>
            <a:r>
              <a:rPr lang="pl-PL" altLang="pl-PL" sz="1700" b="1" dirty="0" smtClean="0">
                <a:solidFill>
                  <a:srgbClr val="FF0000"/>
                </a:solidFill>
              </a:rPr>
              <a:t>Drugi </a:t>
            </a:r>
            <a:r>
              <a:rPr lang="pl-PL" altLang="pl-PL" sz="1700" b="1" dirty="0">
                <a:solidFill>
                  <a:srgbClr val="FF0000"/>
                </a:solidFill>
              </a:rPr>
              <a:t>etap badań </a:t>
            </a:r>
            <a:r>
              <a:rPr lang="pl-PL" altLang="pl-PL" sz="1700" b="1" dirty="0" smtClean="0">
                <a:solidFill>
                  <a:srgbClr val="FF0000"/>
                </a:solidFill>
              </a:rPr>
              <a:t>2015 – 2016</a:t>
            </a:r>
            <a:r>
              <a:rPr lang="pl-PL" altLang="pl-PL" sz="1700" b="1" dirty="0">
                <a:solidFill>
                  <a:srgbClr val="FF0000"/>
                </a:solidFill>
              </a:rPr>
              <a:t/>
            </a:r>
            <a:br>
              <a:rPr lang="pl-PL" altLang="pl-PL" sz="1700" b="1" dirty="0">
                <a:solidFill>
                  <a:srgbClr val="FF0000"/>
                </a:solidFill>
              </a:rPr>
            </a:br>
            <a:r>
              <a:rPr lang="pl-PL" altLang="pl-PL" sz="1400" i="1" dirty="0" smtClean="0"/>
              <a:t>(opisany w artykule)</a:t>
            </a: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9321800" y="1340490"/>
            <a:ext cx="6756400" cy="493981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pl-PL" sz="1500" b="1" dirty="0"/>
              <a:t>Motywacja zewnętrzna, a proces uczenia się z zastosowaniem</a:t>
            </a:r>
            <a:br>
              <a:rPr lang="pl-PL" sz="1500" b="1" dirty="0"/>
            </a:br>
            <a:r>
              <a:rPr lang="pl-PL" sz="1500" b="1" dirty="0"/>
              <a:t>krótkich komunikatów multimedialnych - wyniki badań</a:t>
            </a:r>
            <a:endParaRPr lang="pl-PL" sz="1500" dirty="0"/>
          </a:p>
          <a:p>
            <a:pPr>
              <a:spcBef>
                <a:spcPts val="0"/>
              </a:spcBef>
              <a:buNone/>
            </a:pPr>
            <a:r>
              <a:rPr lang="pl-PL" sz="1500" dirty="0"/>
              <a:t>Podstawowe informacje o filmie: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tytuł: „Strona internetowa CMS”,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czas trwania: 15 minut 56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termin pomiaru: 01.01.2016 – 22.02.2016,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liczba wyświetleń: 174,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łączny czas oglądania: 1255 minut,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średni czas oglądania: 7 minut 12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średni czas oglądania (uz.zgora.pl): 8 minut 59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inne: </a:t>
            </a:r>
            <a:r>
              <a:rPr lang="pl-PL" sz="1500" dirty="0" smtClean="0"/>
              <a:t>60 studentów; 60 </a:t>
            </a:r>
            <a:r>
              <a:rPr lang="pl-PL" sz="1500" dirty="0"/>
              <a:t>wykonanych zadań; 42 wypełnione ankiety</a:t>
            </a:r>
            <a:r>
              <a:rPr lang="pl-PL" sz="1500" dirty="0" smtClean="0"/>
              <a:t>.</a:t>
            </a:r>
          </a:p>
          <a:p>
            <a:pPr lvl="0">
              <a:spcBef>
                <a:spcPts val="0"/>
              </a:spcBef>
            </a:pPr>
            <a:endParaRPr lang="pl-PL" sz="1500" dirty="0"/>
          </a:p>
          <a:p>
            <a:pPr>
              <a:spcBef>
                <a:spcPts val="0"/>
              </a:spcBef>
              <a:buNone/>
            </a:pPr>
            <a:r>
              <a:rPr lang="pl-PL" sz="1500" b="1" dirty="0"/>
              <a:t>Motywacja wewnętrzna lub mieszana, a proces uczenia się z </a:t>
            </a:r>
            <a:r>
              <a:rPr lang="pl-PL" sz="1500" b="1" dirty="0" smtClean="0"/>
              <a:t>zastosowaniem krótkich </a:t>
            </a:r>
            <a:r>
              <a:rPr lang="pl-PL" sz="1500" b="1" dirty="0"/>
              <a:t>komunikatów multimedialnych - wyniki badań</a:t>
            </a:r>
            <a:endParaRPr lang="pl-PL" sz="1500" dirty="0"/>
          </a:p>
          <a:p>
            <a:pPr>
              <a:spcBef>
                <a:spcPts val="0"/>
              </a:spcBef>
              <a:buNone/>
            </a:pPr>
            <a:r>
              <a:rPr lang="pl-PL" sz="1500" dirty="0"/>
              <a:t>Podstawowe informacje o filmie: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tytuł: „Praca magisterska. Rozdział metodologiczny”,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czas trwania: 15 minut 9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termin pomiaru: 22.11.2015 – 22.02.2016,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liczba wyświetleń: 631,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średni czas oglądania: 3 minuty 15 sekund,</a:t>
            </a:r>
          </a:p>
          <a:p>
            <a:pPr lvl="0">
              <a:spcBef>
                <a:spcPts val="0"/>
              </a:spcBef>
            </a:pPr>
            <a:r>
              <a:rPr lang="pl-PL" sz="1500" dirty="0"/>
              <a:t>łączny czas oglądania: 2052 minut</a:t>
            </a:r>
            <a:r>
              <a:rPr lang="pl-PL" sz="1500" dirty="0" smtClean="0"/>
              <a:t>.</a:t>
            </a:r>
            <a:endParaRPr lang="pl-PL" sz="1500" dirty="0"/>
          </a:p>
        </p:txBody>
      </p:sp>
      <p:pic>
        <p:nvPicPr>
          <p:cNvPr id="16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888" y="6467475"/>
            <a:ext cx="377985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1476375" y="915988"/>
            <a:ext cx="1476375" cy="5942012"/>
          </a:xfrm>
          <a:prstGeom prst="rect">
            <a:avLst/>
          </a:prstGeom>
          <a:solidFill>
            <a:srgbClr val="4C72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5" action="ppaction://hlinksldjump"/>
              </a:rPr>
              <a:t>(1) Tytuł</a:t>
            </a:r>
            <a:br>
              <a:rPr lang="pl-PL" altLang="pl-PL" sz="1000" dirty="0">
                <a:hlinkClick r:id="rId5" action="ppaction://hlinksldjump"/>
              </a:rPr>
            </a:br>
            <a:r>
              <a:rPr lang="pl-PL" altLang="pl-PL" sz="1000" dirty="0">
                <a:hlinkClick r:id="rId6" action="ppaction://hlinksldjump"/>
              </a:rPr>
              <a:t>(2) Czytelnictwo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7" action="ppaction://hlinksldjump"/>
              </a:rPr>
              <a:t>(3) Plastyczność mózgu</a:t>
            </a:r>
            <a:br>
              <a:rPr lang="pl-PL" altLang="pl-PL" sz="1000" dirty="0">
                <a:hlinkClick r:id="rId7" action="ppaction://hlinksldjump"/>
              </a:rPr>
            </a:br>
            <a:r>
              <a:rPr lang="pl-PL" altLang="pl-PL" sz="1000" dirty="0">
                <a:hlinkClick r:id="rId8" action="ppaction://hlinksldjump"/>
              </a:rPr>
              <a:t>(4) Dzieci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9" action="ppaction://hlinksldjump"/>
              </a:rPr>
              <a:t>(5) Krótkie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0" action="ppaction://hlinksldjump"/>
              </a:rPr>
              <a:t>(6) Niezgodni</a:t>
            </a:r>
            <a:br>
              <a:rPr lang="pl-PL" altLang="pl-PL" sz="1000" dirty="0">
                <a:hlinkClick r:id="rId10" action="ppaction://hlinksldjump"/>
              </a:rPr>
            </a:br>
            <a:r>
              <a:rPr lang="pl-PL" altLang="pl-PL" sz="1000" dirty="0">
                <a:hlinkClick r:id="rId11" action="ppaction://hlinksldjump"/>
              </a:rPr>
              <a:t>(7) Eksperyment 1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2" action="ppaction://hlinksldjump"/>
              </a:rPr>
              <a:t>(9) YouTube </a:t>
            </a:r>
            <a:r>
              <a:rPr lang="pl-PL" altLang="pl-PL" sz="1000" dirty="0" err="1">
                <a:hlinkClick r:id="rId12" action="ppaction://hlinksldjump"/>
              </a:rPr>
              <a:t>An</a:t>
            </a:r>
            <a:r>
              <a:rPr lang="pl-PL" altLang="pl-PL" sz="1000" dirty="0">
                <a:hlinkClick r:id="rId12" action="ppaction://hlinksldjump"/>
              </a:rPr>
              <a:t>…</a:t>
            </a:r>
            <a:br>
              <a:rPr lang="pl-PL" altLang="pl-PL" sz="1000" dirty="0">
                <a:hlinkClick r:id="rId12" action="ppaction://hlinksldjump"/>
              </a:rPr>
            </a:br>
            <a:r>
              <a:rPr lang="pl-PL" altLang="pl-PL" sz="1000" dirty="0">
                <a:hlinkClick r:id="rId13" action="ppaction://hlinksldjump"/>
              </a:rPr>
              <a:t>(10) Badania 2</a:t>
            </a:r>
            <a:br>
              <a:rPr lang="pl-PL" altLang="pl-PL" sz="1000" dirty="0">
                <a:hlinkClick r:id="rId13" action="ppaction://hlinksldjump"/>
              </a:rPr>
            </a:br>
            <a:r>
              <a:rPr lang="pl-PL" altLang="pl-PL" sz="1000" dirty="0">
                <a:hlinkClick r:id="rId14" action="ppaction://hlinksldjump"/>
              </a:rPr>
              <a:t>(12) Badania 3</a:t>
            </a:r>
            <a:br>
              <a:rPr lang="pl-PL" altLang="pl-PL" sz="1000" dirty="0">
                <a:hlinkClick r:id="rId14" action="ppaction://hlinksldjump"/>
              </a:rPr>
            </a:br>
            <a:r>
              <a:rPr lang="pl-PL" altLang="pl-PL" sz="1000" dirty="0">
                <a:hlinkClick r:id="rId15" action="ppaction://hlinksldjump"/>
              </a:rPr>
              <a:t>(13) Problem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6" action="ppaction://hlinksldjump"/>
              </a:rPr>
              <a:t>(14) Procedura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7" action="ppaction://hlinksldjump"/>
              </a:rPr>
              <a:t>(15) Filmy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8" action="ppaction://hlinksldjump"/>
              </a:rPr>
              <a:t>(16) Film  7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19" action="ppaction://hlinksldjump"/>
              </a:rPr>
              <a:t>(17) Film 18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0" action="ppaction://hlinksldjump"/>
              </a:rPr>
              <a:t>(18) Ankieta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1" action="ppaction://hlinksldjump"/>
              </a:rPr>
              <a:t>(19) Wnioski</a:t>
            </a:r>
            <a:endParaRPr lang="pl-PL" altLang="pl-PL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22" action="ppaction://hlinksldjump"/>
              </a:rPr>
              <a:t>(20) Koniec</a:t>
            </a:r>
            <a:endParaRPr lang="pl-PL" altLang="pl-PL" sz="1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</p:txBody>
      </p:sp>
      <p:grpSp>
        <p:nvGrpSpPr>
          <p:cNvPr id="13" name="Grupa 12"/>
          <p:cNvGrpSpPr/>
          <p:nvPr/>
        </p:nvGrpSpPr>
        <p:grpSpPr>
          <a:xfrm>
            <a:off x="0" y="0"/>
            <a:ext cx="9152238" cy="942976"/>
            <a:chOff x="0" y="0"/>
            <a:chExt cx="9152238" cy="94297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1"/>
              <a:ext cx="9144000" cy="942975"/>
            </a:xfrm>
            <a:prstGeom prst="rect">
              <a:avLst/>
            </a:prstGeom>
            <a:solidFill>
              <a:srgbClr val="4C7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pic>
          <p:nvPicPr>
            <p:cNvPr id="23" name="Picture 5" descr="media_alf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938" y="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518298" y="14588"/>
              <a:ext cx="4329113" cy="9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dr Jacek Jędryczkowski</a:t>
              </a:r>
              <a:br>
                <a:rPr lang="pl-PL" altLang="pl-PL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J.Jedryczkowski@kmti.uz.zgora.pl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Uniwersytet Zielonogórski</a:t>
              </a:r>
              <a:b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l-PL" altLang="pl-PL" sz="1500" dirty="0">
                  <a:solidFill>
                    <a:schemeClr val="bg1"/>
                  </a:solidFill>
                  <a:latin typeface="Calibri" panose="020F0502020204030204" pitchFamily="34" charset="0"/>
                </a:rPr>
                <a:t>Katedra Mediów i Technologii Informacyjnych</a:t>
              </a:r>
            </a:p>
          </p:txBody>
        </p:sp>
        <p:cxnSp>
          <p:nvCxnSpPr>
            <p:cNvPr id="25" name="Łącznik prosty 24"/>
            <p:cNvCxnSpPr/>
            <p:nvPr/>
          </p:nvCxnSpPr>
          <p:spPr>
            <a:xfrm>
              <a:off x="1477712" y="34349"/>
              <a:ext cx="0" cy="8742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2" y="383805"/>
              <a:ext cx="1165010" cy="1737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618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2.96296E-6 L 0.00087 -0.00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-0.8882 4.44444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82 4.44444E-6 L 0.00295 4.44444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1384" grpId="0" animBg="1"/>
      <p:bldP spid="10138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PRESENTATION_TITLE" val="JJ_Swinoujscie2016"/>
</p:tagLst>
</file>

<file path=ppt/theme/theme1.xml><?xml version="1.0" encoding="utf-8"?>
<a:theme xmlns:a="http://schemas.openxmlformats.org/drawingml/2006/main" name="Projekt domyślny">
  <a:themeElements>
    <a:clrScheme name="Projekt domyślny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0000"/>
      </a:hlink>
      <a:folHlink>
        <a:srgbClr val="0000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00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1689</Words>
  <Application>Microsoft Office PowerPoint</Application>
  <PresentationFormat>Pokaz na ekranie (4:3)</PresentationFormat>
  <Paragraphs>524</Paragraphs>
  <Slides>22</Slides>
  <Notes>22</Notes>
  <HiddenSlides>1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JJ_Swinoujscie2016</dc:title>
  <dc:creator>JJ</dc:creator>
  <cp:lastModifiedBy>User</cp:lastModifiedBy>
  <cp:revision>581</cp:revision>
  <dcterms:created xsi:type="dcterms:W3CDTF">2007-05-23T20:49:38Z</dcterms:created>
  <dcterms:modified xsi:type="dcterms:W3CDTF">2017-03-03T19:30:36Z</dcterms:modified>
</cp:coreProperties>
</file>