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70" r:id="rId3"/>
    <p:sldId id="271" r:id="rId4"/>
    <p:sldId id="300" r:id="rId5"/>
    <p:sldId id="272" r:id="rId6"/>
    <p:sldId id="273" r:id="rId7"/>
    <p:sldId id="278" r:id="rId8"/>
    <p:sldId id="277" r:id="rId9"/>
    <p:sldId id="279" r:id="rId10"/>
    <p:sldId id="295" r:id="rId11"/>
    <p:sldId id="301" r:id="rId12"/>
    <p:sldId id="290" r:id="rId13"/>
    <p:sldId id="296" r:id="rId14"/>
    <p:sldId id="291" r:id="rId15"/>
    <p:sldId id="292" r:id="rId16"/>
    <p:sldId id="289" r:id="rId17"/>
    <p:sldId id="293" r:id="rId18"/>
    <p:sldId id="285" r:id="rId19"/>
    <p:sldId id="286" r:id="rId20"/>
    <p:sldId id="287" r:id="rId21"/>
    <p:sldId id="288" r:id="rId22"/>
    <p:sldId id="302" r:id="rId23"/>
    <p:sldId id="265" r:id="rId24"/>
    <p:sldId id="266" r:id="rId25"/>
    <p:sldId id="256" r:id="rId26"/>
    <p:sldId id="259" r:id="rId27"/>
    <p:sldId id="258" r:id="rId28"/>
    <p:sldId id="260" r:id="rId29"/>
    <p:sldId id="261" r:id="rId30"/>
    <p:sldId id="264" r:id="rId31"/>
    <p:sldId id="257" r:id="rId32"/>
    <p:sldId id="263" r:id="rId33"/>
    <p:sldId id="269" r:id="rId34"/>
    <p:sldId id="294" r:id="rId35"/>
    <p:sldId id="267" r:id="rId36"/>
    <p:sldId id="26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3333FF"/>
    <a:srgbClr val="000000"/>
    <a:srgbClr val="FFFFCC"/>
    <a:srgbClr val="2E74B4"/>
    <a:srgbClr val="00FF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autoAdjust="0"/>
  </p:normalViewPr>
  <p:slideViewPr>
    <p:cSldViewPr snapToGrid="0">
      <p:cViewPr varScale="1">
        <p:scale>
          <a:sx n="115" d="100"/>
          <a:sy n="115" d="100"/>
        </p:scale>
        <p:origin x="63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rgbClr val="FF0000"/>
              </a:solidFill>
              <a:ln w="19050">
                <a:solidFill>
                  <a:schemeClr val="tx1"/>
                </a:solidFill>
              </a:ln>
              <a:effectLst/>
            </c:spPr>
            <c:extLst>
              <c:ext xmlns:c16="http://schemas.microsoft.com/office/drawing/2014/chart" uri="{C3380CC4-5D6E-409C-BE32-E72D297353CC}">
                <c16:uniqueId val="{00000001-E638-4411-8946-B6BD3FCCAE09}"/>
              </c:ext>
            </c:extLst>
          </c:dPt>
          <c:dPt>
            <c:idx val="1"/>
            <c:bubble3D val="0"/>
            <c:spPr>
              <a:solidFill>
                <a:sysClr val="window" lastClr="FFFFFF"/>
              </a:solidFill>
              <a:ln w="19050">
                <a:solidFill>
                  <a:schemeClr val="tx1"/>
                </a:solidFill>
              </a:ln>
              <a:effectLst/>
            </c:spPr>
            <c:extLst>
              <c:ext xmlns:c16="http://schemas.microsoft.com/office/drawing/2014/chart" uri="{C3380CC4-5D6E-409C-BE32-E72D297353CC}">
                <c16:uniqueId val="{00000003-E638-4411-8946-B6BD3FCCAE09}"/>
              </c:ext>
            </c:extLst>
          </c:dPt>
          <c:val>
            <c:numRef>
              <c:f>Arkusz1!$F$6:$G$6</c:f>
              <c:numCache>
                <c:formatCode>0%</c:formatCode>
                <c:ptCount val="2"/>
                <c:pt idx="0">
                  <c:v>0.03</c:v>
                </c:pt>
                <c:pt idx="1">
                  <c:v>0.97</c:v>
                </c:pt>
              </c:numCache>
            </c:numRef>
          </c:val>
          <c:extLst>
            <c:ext xmlns:c16="http://schemas.microsoft.com/office/drawing/2014/chart" uri="{C3380CC4-5D6E-409C-BE32-E72D297353CC}">
              <c16:uniqueId val="{00000004-E638-4411-8946-B6BD3FCCAE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ysClr val="window" lastClr="FFFFFF"/>
            </a:solidFill>
            <a:ln>
              <a:solidFill>
                <a:schemeClr val="tx1"/>
              </a:solidFill>
            </a:ln>
          </c:spPr>
          <c:dPt>
            <c:idx val="0"/>
            <c:bubble3D val="0"/>
            <c:spPr>
              <a:solidFill>
                <a:sysClr val="window" lastClr="FFFFFF"/>
              </a:solidFill>
              <a:ln w="19050">
                <a:solidFill>
                  <a:schemeClr val="tx1"/>
                </a:solidFill>
              </a:ln>
              <a:effectLst/>
            </c:spPr>
            <c:extLst>
              <c:ext xmlns:c16="http://schemas.microsoft.com/office/drawing/2014/chart" uri="{C3380CC4-5D6E-409C-BE32-E72D297353CC}">
                <c16:uniqueId val="{00000001-9E05-41CD-88C8-E53E8E768404}"/>
              </c:ext>
            </c:extLst>
          </c:dPt>
          <c:dPt>
            <c:idx val="1"/>
            <c:bubble3D val="0"/>
            <c:spPr>
              <a:solidFill>
                <a:srgbClr val="FF0000"/>
              </a:solidFill>
              <a:ln w="19050">
                <a:solidFill>
                  <a:schemeClr val="tx1"/>
                </a:solidFill>
              </a:ln>
              <a:effectLst/>
            </c:spPr>
            <c:extLst>
              <c:ext xmlns:c16="http://schemas.microsoft.com/office/drawing/2014/chart" uri="{C3380CC4-5D6E-409C-BE32-E72D297353CC}">
                <c16:uniqueId val="{00000003-9E05-41CD-88C8-E53E8E768404}"/>
              </c:ext>
            </c:extLst>
          </c:dPt>
          <c:val>
            <c:numRef>
              <c:f>Arkusz1!$F$10:$G$10</c:f>
              <c:numCache>
                <c:formatCode>0%</c:formatCode>
                <c:ptCount val="2"/>
                <c:pt idx="0">
                  <c:v>0.15</c:v>
                </c:pt>
                <c:pt idx="1">
                  <c:v>0.85</c:v>
                </c:pt>
              </c:numCache>
            </c:numRef>
          </c:val>
          <c:extLst>
            <c:ext xmlns:c16="http://schemas.microsoft.com/office/drawing/2014/chart" uri="{C3380CC4-5D6E-409C-BE32-E72D297353CC}">
              <c16:uniqueId val="{00000004-9E05-41CD-88C8-E53E8E76840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pPr>
              <a:defRPr/>
            </a:pPr>
            <a:endParaRPr lang="pl-PL" altLang="pl-PL"/>
          </a:p>
        </p:txBody>
      </p:sp>
      <p:sp>
        <p:nvSpPr>
          <p:cNvPr id="5" name="Footer Placeholder 4"/>
          <p:cNvSpPr>
            <a:spLocks noGrp="1"/>
          </p:cNvSpPr>
          <p:nvPr>
            <p:ph type="ftr" sz="quarter" idx="11"/>
          </p:nvPr>
        </p:nvSpPr>
        <p:spPr/>
        <p:txBody>
          <a:bodyPr/>
          <a:lstStyle/>
          <a:p>
            <a:pPr>
              <a:defRPr/>
            </a:pPr>
            <a:endParaRPr lang="pl-PL" altLang="pl-PL"/>
          </a:p>
        </p:txBody>
      </p:sp>
      <p:sp>
        <p:nvSpPr>
          <p:cNvPr id="6" name="Slide Number Placeholder 5"/>
          <p:cNvSpPr>
            <a:spLocks noGrp="1"/>
          </p:cNvSpPr>
          <p:nvPr>
            <p:ph type="sldNum" sz="quarter" idx="12"/>
          </p:nvPr>
        </p:nvSpPr>
        <p:spPr/>
        <p:txBody>
          <a:bodyPr/>
          <a:lstStyle/>
          <a:p>
            <a:fld id="{28755166-37A3-4635-A440-ED953998806D}" type="slidenum">
              <a:rPr lang="pl-PL" altLang="pl-PL" smtClean="0"/>
              <a:pPr/>
              <a:t>‹#›</a:t>
            </a:fld>
            <a:endParaRPr lang="pl-PL" altLang="pl-PL"/>
          </a:p>
        </p:txBody>
      </p:sp>
    </p:spTree>
    <p:extLst>
      <p:ext uri="{BB962C8B-B14F-4D97-AF65-F5344CB8AC3E}">
        <p14:creationId xmlns:p14="http://schemas.microsoft.com/office/powerpoint/2010/main" val="93639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ltLang="pl-PL"/>
          </a:p>
        </p:txBody>
      </p:sp>
      <p:sp>
        <p:nvSpPr>
          <p:cNvPr id="5" name="Footer Placeholder 4"/>
          <p:cNvSpPr>
            <a:spLocks noGrp="1"/>
          </p:cNvSpPr>
          <p:nvPr>
            <p:ph type="ftr" sz="quarter" idx="11"/>
          </p:nvPr>
        </p:nvSpPr>
        <p:spPr/>
        <p:txBody>
          <a:bodyPr/>
          <a:lstStyle/>
          <a:p>
            <a:pPr>
              <a:defRPr/>
            </a:pPr>
            <a:endParaRPr lang="pl-PL" altLang="pl-PL"/>
          </a:p>
        </p:txBody>
      </p:sp>
      <p:sp>
        <p:nvSpPr>
          <p:cNvPr id="6" name="Slide Number Placeholder 5"/>
          <p:cNvSpPr>
            <a:spLocks noGrp="1"/>
          </p:cNvSpPr>
          <p:nvPr>
            <p:ph type="sldNum" sz="quarter" idx="12"/>
          </p:nvPr>
        </p:nvSpPr>
        <p:spPr/>
        <p:txBody>
          <a:bodyPr/>
          <a:lstStyle/>
          <a:p>
            <a:fld id="{BDB94A5D-AB97-4D03-9529-E96EAD413807}" type="slidenum">
              <a:rPr lang="pl-PL" altLang="pl-PL" smtClean="0"/>
              <a:pPr/>
              <a:t>‹#›</a:t>
            </a:fld>
            <a:endParaRPr lang="pl-PL" altLang="pl-PL"/>
          </a:p>
        </p:txBody>
      </p:sp>
    </p:spTree>
    <p:extLst>
      <p:ext uri="{BB962C8B-B14F-4D97-AF65-F5344CB8AC3E}">
        <p14:creationId xmlns:p14="http://schemas.microsoft.com/office/powerpoint/2010/main" val="176251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ltLang="pl-PL"/>
          </a:p>
        </p:txBody>
      </p:sp>
      <p:sp>
        <p:nvSpPr>
          <p:cNvPr id="5" name="Footer Placeholder 4"/>
          <p:cNvSpPr>
            <a:spLocks noGrp="1"/>
          </p:cNvSpPr>
          <p:nvPr>
            <p:ph type="ftr" sz="quarter" idx="11"/>
          </p:nvPr>
        </p:nvSpPr>
        <p:spPr/>
        <p:txBody>
          <a:bodyPr/>
          <a:lstStyle/>
          <a:p>
            <a:pPr>
              <a:defRPr/>
            </a:pPr>
            <a:endParaRPr lang="pl-PL" altLang="pl-PL"/>
          </a:p>
        </p:txBody>
      </p:sp>
      <p:sp>
        <p:nvSpPr>
          <p:cNvPr id="6" name="Slide Number Placeholder 5"/>
          <p:cNvSpPr>
            <a:spLocks noGrp="1"/>
          </p:cNvSpPr>
          <p:nvPr>
            <p:ph type="sldNum" sz="quarter" idx="12"/>
          </p:nvPr>
        </p:nvSpPr>
        <p:spPr/>
        <p:txBody>
          <a:bodyPr/>
          <a:lstStyle/>
          <a:p>
            <a:fld id="{ACD130D1-3F3B-4E92-89F9-FEC27FAA4238}" type="slidenum">
              <a:rPr lang="pl-PL" altLang="pl-PL" smtClean="0"/>
              <a:pPr/>
              <a:t>‹#›</a:t>
            </a:fld>
            <a:endParaRPr lang="pl-PL" altLang="pl-PL"/>
          </a:p>
        </p:txBody>
      </p:sp>
    </p:spTree>
    <p:extLst>
      <p:ext uri="{BB962C8B-B14F-4D97-AF65-F5344CB8AC3E}">
        <p14:creationId xmlns:p14="http://schemas.microsoft.com/office/powerpoint/2010/main" val="118867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ltLang="pl-PL"/>
          </a:p>
        </p:txBody>
      </p:sp>
      <p:sp>
        <p:nvSpPr>
          <p:cNvPr id="5" name="Footer Placeholder 4"/>
          <p:cNvSpPr>
            <a:spLocks noGrp="1"/>
          </p:cNvSpPr>
          <p:nvPr>
            <p:ph type="ftr" sz="quarter" idx="11"/>
          </p:nvPr>
        </p:nvSpPr>
        <p:spPr/>
        <p:txBody>
          <a:bodyPr/>
          <a:lstStyle/>
          <a:p>
            <a:pPr>
              <a:defRPr/>
            </a:pPr>
            <a:endParaRPr lang="pl-PL" altLang="pl-PL"/>
          </a:p>
        </p:txBody>
      </p:sp>
      <p:sp>
        <p:nvSpPr>
          <p:cNvPr id="6" name="Slide Number Placeholder 5"/>
          <p:cNvSpPr>
            <a:spLocks noGrp="1"/>
          </p:cNvSpPr>
          <p:nvPr>
            <p:ph type="sldNum" sz="quarter" idx="12"/>
          </p:nvPr>
        </p:nvSpPr>
        <p:spPr/>
        <p:txBody>
          <a:bodyPr/>
          <a:lstStyle/>
          <a:p>
            <a:fld id="{F833236F-516D-44D9-951B-9627C977F445}" type="slidenum">
              <a:rPr lang="pl-PL" altLang="pl-PL" smtClean="0"/>
              <a:pPr/>
              <a:t>‹#›</a:t>
            </a:fld>
            <a:endParaRPr lang="pl-PL" altLang="pl-PL"/>
          </a:p>
        </p:txBody>
      </p:sp>
    </p:spTree>
    <p:extLst>
      <p:ext uri="{BB962C8B-B14F-4D97-AF65-F5344CB8AC3E}">
        <p14:creationId xmlns:p14="http://schemas.microsoft.com/office/powerpoint/2010/main" val="105056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a:defRPr/>
            </a:pPr>
            <a:endParaRPr lang="pl-PL" altLang="pl-PL"/>
          </a:p>
        </p:txBody>
      </p:sp>
      <p:sp>
        <p:nvSpPr>
          <p:cNvPr id="5" name="Footer Placeholder 4"/>
          <p:cNvSpPr>
            <a:spLocks noGrp="1"/>
          </p:cNvSpPr>
          <p:nvPr>
            <p:ph type="ftr" sz="quarter" idx="11"/>
          </p:nvPr>
        </p:nvSpPr>
        <p:spPr/>
        <p:txBody>
          <a:bodyPr/>
          <a:lstStyle/>
          <a:p>
            <a:pPr>
              <a:defRPr/>
            </a:pPr>
            <a:endParaRPr lang="pl-PL" altLang="pl-PL"/>
          </a:p>
        </p:txBody>
      </p:sp>
      <p:sp>
        <p:nvSpPr>
          <p:cNvPr id="6" name="Slide Number Placeholder 5"/>
          <p:cNvSpPr>
            <a:spLocks noGrp="1"/>
          </p:cNvSpPr>
          <p:nvPr>
            <p:ph type="sldNum" sz="quarter" idx="12"/>
          </p:nvPr>
        </p:nvSpPr>
        <p:spPr/>
        <p:txBody>
          <a:bodyPr/>
          <a:lstStyle/>
          <a:p>
            <a:fld id="{1A17598F-B2EA-4B11-99EA-E7309F9744D9}" type="slidenum">
              <a:rPr lang="pl-PL" altLang="pl-PL" smtClean="0"/>
              <a:pPr/>
              <a:t>‹#›</a:t>
            </a:fld>
            <a:endParaRPr lang="pl-PL" altLang="pl-PL"/>
          </a:p>
        </p:txBody>
      </p:sp>
    </p:spTree>
    <p:extLst>
      <p:ext uri="{BB962C8B-B14F-4D97-AF65-F5344CB8AC3E}">
        <p14:creationId xmlns:p14="http://schemas.microsoft.com/office/powerpoint/2010/main" val="140880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a:defRPr/>
            </a:pPr>
            <a:endParaRPr lang="pl-PL" altLang="pl-PL"/>
          </a:p>
        </p:txBody>
      </p:sp>
      <p:sp>
        <p:nvSpPr>
          <p:cNvPr id="6" name="Footer Placeholder 5"/>
          <p:cNvSpPr>
            <a:spLocks noGrp="1"/>
          </p:cNvSpPr>
          <p:nvPr>
            <p:ph type="ftr" sz="quarter" idx="11"/>
          </p:nvPr>
        </p:nvSpPr>
        <p:spPr/>
        <p:txBody>
          <a:bodyPr/>
          <a:lstStyle/>
          <a:p>
            <a:pPr>
              <a:defRPr/>
            </a:pPr>
            <a:endParaRPr lang="pl-PL" altLang="pl-PL"/>
          </a:p>
        </p:txBody>
      </p:sp>
      <p:sp>
        <p:nvSpPr>
          <p:cNvPr id="7" name="Slide Number Placeholder 6"/>
          <p:cNvSpPr>
            <a:spLocks noGrp="1"/>
          </p:cNvSpPr>
          <p:nvPr>
            <p:ph type="sldNum" sz="quarter" idx="12"/>
          </p:nvPr>
        </p:nvSpPr>
        <p:spPr/>
        <p:txBody>
          <a:bodyPr/>
          <a:lstStyle/>
          <a:p>
            <a:fld id="{BDA8B13E-ECBB-4CAA-A6EE-40F8DDA76CBA}" type="slidenum">
              <a:rPr lang="pl-PL" altLang="pl-PL" smtClean="0"/>
              <a:pPr/>
              <a:t>‹#›</a:t>
            </a:fld>
            <a:endParaRPr lang="pl-PL" altLang="pl-PL"/>
          </a:p>
        </p:txBody>
      </p:sp>
    </p:spTree>
    <p:extLst>
      <p:ext uri="{BB962C8B-B14F-4D97-AF65-F5344CB8AC3E}">
        <p14:creationId xmlns:p14="http://schemas.microsoft.com/office/powerpoint/2010/main" val="298658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a:defRPr/>
            </a:pPr>
            <a:endParaRPr lang="pl-PL" altLang="pl-PL"/>
          </a:p>
        </p:txBody>
      </p:sp>
      <p:sp>
        <p:nvSpPr>
          <p:cNvPr id="8" name="Footer Placeholder 7"/>
          <p:cNvSpPr>
            <a:spLocks noGrp="1"/>
          </p:cNvSpPr>
          <p:nvPr>
            <p:ph type="ftr" sz="quarter" idx="11"/>
          </p:nvPr>
        </p:nvSpPr>
        <p:spPr/>
        <p:txBody>
          <a:bodyPr/>
          <a:lstStyle/>
          <a:p>
            <a:pPr>
              <a:defRPr/>
            </a:pPr>
            <a:endParaRPr lang="pl-PL" altLang="pl-PL"/>
          </a:p>
        </p:txBody>
      </p:sp>
      <p:sp>
        <p:nvSpPr>
          <p:cNvPr id="9" name="Slide Number Placeholder 8"/>
          <p:cNvSpPr>
            <a:spLocks noGrp="1"/>
          </p:cNvSpPr>
          <p:nvPr>
            <p:ph type="sldNum" sz="quarter" idx="12"/>
          </p:nvPr>
        </p:nvSpPr>
        <p:spPr/>
        <p:txBody>
          <a:bodyPr/>
          <a:lstStyle/>
          <a:p>
            <a:fld id="{1A43DFF4-82FD-4B38-93B2-21E20F6FD22B}" type="slidenum">
              <a:rPr lang="pl-PL" altLang="pl-PL" smtClean="0"/>
              <a:pPr/>
              <a:t>‹#›</a:t>
            </a:fld>
            <a:endParaRPr lang="pl-PL" altLang="pl-PL"/>
          </a:p>
        </p:txBody>
      </p:sp>
    </p:spTree>
    <p:extLst>
      <p:ext uri="{BB962C8B-B14F-4D97-AF65-F5344CB8AC3E}">
        <p14:creationId xmlns:p14="http://schemas.microsoft.com/office/powerpoint/2010/main" val="337851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a:defRPr/>
            </a:pPr>
            <a:endParaRPr lang="pl-PL" altLang="pl-PL"/>
          </a:p>
        </p:txBody>
      </p:sp>
      <p:sp>
        <p:nvSpPr>
          <p:cNvPr id="4" name="Footer Placeholder 3"/>
          <p:cNvSpPr>
            <a:spLocks noGrp="1"/>
          </p:cNvSpPr>
          <p:nvPr>
            <p:ph type="ftr" sz="quarter" idx="11"/>
          </p:nvPr>
        </p:nvSpPr>
        <p:spPr/>
        <p:txBody>
          <a:bodyPr/>
          <a:lstStyle/>
          <a:p>
            <a:pPr>
              <a:defRPr/>
            </a:pPr>
            <a:endParaRPr lang="pl-PL" altLang="pl-PL"/>
          </a:p>
        </p:txBody>
      </p:sp>
      <p:sp>
        <p:nvSpPr>
          <p:cNvPr id="5" name="Slide Number Placeholder 4"/>
          <p:cNvSpPr>
            <a:spLocks noGrp="1"/>
          </p:cNvSpPr>
          <p:nvPr>
            <p:ph type="sldNum" sz="quarter" idx="12"/>
          </p:nvPr>
        </p:nvSpPr>
        <p:spPr/>
        <p:txBody>
          <a:bodyPr/>
          <a:lstStyle/>
          <a:p>
            <a:fld id="{E2E3FE9B-763D-4BEA-AFF8-5FB4057A091A}" type="slidenum">
              <a:rPr lang="pl-PL" altLang="pl-PL" smtClean="0"/>
              <a:pPr/>
              <a:t>‹#›</a:t>
            </a:fld>
            <a:endParaRPr lang="pl-PL" altLang="pl-PL"/>
          </a:p>
        </p:txBody>
      </p:sp>
    </p:spTree>
    <p:extLst>
      <p:ext uri="{BB962C8B-B14F-4D97-AF65-F5344CB8AC3E}">
        <p14:creationId xmlns:p14="http://schemas.microsoft.com/office/powerpoint/2010/main" val="230810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pl-PL" altLang="pl-PL"/>
          </a:p>
        </p:txBody>
      </p:sp>
      <p:sp>
        <p:nvSpPr>
          <p:cNvPr id="3" name="Footer Placeholder 2"/>
          <p:cNvSpPr>
            <a:spLocks noGrp="1"/>
          </p:cNvSpPr>
          <p:nvPr>
            <p:ph type="ftr" sz="quarter" idx="11"/>
          </p:nvPr>
        </p:nvSpPr>
        <p:spPr/>
        <p:txBody>
          <a:bodyPr/>
          <a:lstStyle/>
          <a:p>
            <a:pPr>
              <a:defRPr/>
            </a:pPr>
            <a:endParaRPr lang="pl-PL" altLang="pl-PL"/>
          </a:p>
        </p:txBody>
      </p:sp>
      <p:sp>
        <p:nvSpPr>
          <p:cNvPr id="4" name="Slide Number Placeholder 3"/>
          <p:cNvSpPr>
            <a:spLocks noGrp="1"/>
          </p:cNvSpPr>
          <p:nvPr>
            <p:ph type="sldNum" sz="quarter" idx="12"/>
          </p:nvPr>
        </p:nvSpPr>
        <p:spPr/>
        <p:txBody>
          <a:bodyPr/>
          <a:lstStyle/>
          <a:p>
            <a:fld id="{07E1BF0A-94E1-4307-AD79-3E6ABFA351CC}" type="slidenum">
              <a:rPr lang="pl-PL" altLang="pl-PL" smtClean="0"/>
              <a:pPr/>
              <a:t>‹#›</a:t>
            </a:fld>
            <a:endParaRPr lang="pl-PL" altLang="pl-PL"/>
          </a:p>
        </p:txBody>
      </p:sp>
    </p:spTree>
    <p:extLst>
      <p:ext uri="{BB962C8B-B14F-4D97-AF65-F5344CB8AC3E}">
        <p14:creationId xmlns:p14="http://schemas.microsoft.com/office/powerpoint/2010/main" val="315251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a:defRPr/>
            </a:pPr>
            <a:endParaRPr lang="pl-PL" altLang="pl-PL"/>
          </a:p>
        </p:txBody>
      </p:sp>
      <p:sp>
        <p:nvSpPr>
          <p:cNvPr id="6" name="Footer Placeholder 5"/>
          <p:cNvSpPr>
            <a:spLocks noGrp="1"/>
          </p:cNvSpPr>
          <p:nvPr>
            <p:ph type="ftr" sz="quarter" idx="11"/>
          </p:nvPr>
        </p:nvSpPr>
        <p:spPr/>
        <p:txBody>
          <a:bodyPr/>
          <a:lstStyle/>
          <a:p>
            <a:pPr>
              <a:defRPr/>
            </a:pPr>
            <a:endParaRPr lang="pl-PL" altLang="pl-PL"/>
          </a:p>
        </p:txBody>
      </p:sp>
      <p:sp>
        <p:nvSpPr>
          <p:cNvPr id="7" name="Slide Number Placeholder 6"/>
          <p:cNvSpPr>
            <a:spLocks noGrp="1"/>
          </p:cNvSpPr>
          <p:nvPr>
            <p:ph type="sldNum" sz="quarter" idx="12"/>
          </p:nvPr>
        </p:nvSpPr>
        <p:spPr/>
        <p:txBody>
          <a:bodyPr/>
          <a:lstStyle/>
          <a:p>
            <a:fld id="{5FA6D12D-CC34-413A-BC26-CDF450A0C5C5}" type="slidenum">
              <a:rPr lang="pl-PL" altLang="pl-PL" smtClean="0"/>
              <a:pPr/>
              <a:t>‹#›</a:t>
            </a:fld>
            <a:endParaRPr lang="pl-PL" altLang="pl-PL"/>
          </a:p>
        </p:txBody>
      </p:sp>
    </p:spTree>
    <p:extLst>
      <p:ext uri="{BB962C8B-B14F-4D97-AF65-F5344CB8AC3E}">
        <p14:creationId xmlns:p14="http://schemas.microsoft.com/office/powerpoint/2010/main" val="428690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a:defRPr/>
            </a:pPr>
            <a:endParaRPr lang="pl-PL" altLang="pl-PL"/>
          </a:p>
        </p:txBody>
      </p:sp>
      <p:sp>
        <p:nvSpPr>
          <p:cNvPr id="6" name="Footer Placeholder 5"/>
          <p:cNvSpPr>
            <a:spLocks noGrp="1"/>
          </p:cNvSpPr>
          <p:nvPr>
            <p:ph type="ftr" sz="quarter" idx="11"/>
          </p:nvPr>
        </p:nvSpPr>
        <p:spPr/>
        <p:txBody>
          <a:bodyPr/>
          <a:lstStyle/>
          <a:p>
            <a:pPr>
              <a:defRPr/>
            </a:pPr>
            <a:endParaRPr lang="pl-PL" altLang="pl-PL"/>
          </a:p>
        </p:txBody>
      </p:sp>
      <p:sp>
        <p:nvSpPr>
          <p:cNvPr id="7" name="Slide Number Placeholder 6"/>
          <p:cNvSpPr>
            <a:spLocks noGrp="1"/>
          </p:cNvSpPr>
          <p:nvPr>
            <p:ph type="sldNum" sz="quarter" idx="12"/>
          </p:nvPr>
        </p:nvSpPr>
        <p:spPr/>
        <p:txBody>
          <a:bodyPr/>
          <a:lstStyle/>
          <a:p>
            <a:fld id="{2D40EA27-E750-4765-B01C-3DEE92816D7C}" type="slidenum">
              <a:rPr lang="pl-PL" altLang="pl-PL" smtClean="0"/>
              <a:pPr/>
              <a:t>‹#›</a:t>
            </a:fld>
            <a:endParaRPr lang="pl-PL" altLang="pl-PL"/>
          </a:p>
        </p:txBody>
      </p:sp>
    </p:spTree>
    <p:extLst>
      <p:ext uri="{BB962C8B-B14F-4D97-AF65-F5344CB8AC3E}">
        <p14:creationId xmlns:p14="http://schemas.microsoft.com/office/powerpoint/2010/main" val="423117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l-PL" alt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l-PL" alt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B6213-D06D-4368-ACFA-CE88217D3EB5}" type="slidenum">
              <a:rPr lang="pl-PL" altLang="pl-PL" smtClean="0"/>
              <a:pPr/>
              <a:t>‹#›</a:t>
            </a:fld>
            <a:endParaRPr lang="pl-PL" altLang="pl-PL"/>
          </a:p>
        </p:txBody>
      </p:sp>
    </p:spTree>
    <p:extLst>
      <p:ext uri="{BB962C8B-B14F-4D97-AF65-F5344CB8AC3E}">
        <p14:creationId xmlns:p14="http://schemas.microsoft.com/office/powerpoint/2010/main" val="2669777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6.gif"/></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32"/>
            </a:gs>
            <a:gs pos="100000">
              <a:srgbClr val="0044A8"/>
            </a:gs>
          </a:gsLst>
          <a:lin ang="16200000" scaled="1"/>
        </a:gradFill>
        <a:effectLst/>
      </p:bgPr>
    </p:bg>
    <p:spTree>
      <p:nvGrpSpPr>
        <p:cNvPr id="1" name=""/>
        <p:cNvGrpSpPr/>
        <p:nvPr/>
      </p:nvGrpSpPr>
      <p:grpSpPr>
        <a:xfrm>
          <a:off x="0" y="0"/>
          <a:ext cx="0" cy="0"/>
          <a:chOff x="0" y="0"/>
          <a:chExt cx="0" cy="0"/>
        </a:xfrm>
      </p:grpSpPr>
      <p:grpSp>
        <p:nvGrpSpPr>
          <p:cNvPr id="8" name="Grupa 7">
            <a:extLst>
              <a:ext uri="{FF2B5EF4-FFF2-40B4-BE49-F238E27FC236}">
                <a16:creationId xmlns:a16="http://schemas.microsoft.com/office/drawing/2014/main" id="{1764C15B-A2F9-4242-8CF9-021B616C889E}"/>
              </a:ext>
            </a:extLst>
          </p:cNvPr>
          <p:cNvGrpSpPr/>
          <p:nvPr/>
        </p:nvGrpSpPr>
        <p:grpSpPr>
          <a:xfrm rot="16200000" flipH="1" flipV="1">
            <a:off x="2668021" y="-2671618"/>
            <a:ext cx="6867234" cy="12192002"/>
            <a:chOff x="7207045" y="0"/>
            <a:chExt cx="4984955" cy="6858000"/>
          </a:xfrm>
        </p:grpSpPr>
        <p:sp>
          <p:nvSpPr>
            <p:cNvPr id="9" name="Trójkąt prostokątny 8">
              <a:extLst>
                <a:ext uri="{FF2B5EF4-FFF2-40B4-BE49-F238E27FC236}">
                  <a16:creationId xmlns:a16="http://schemas.microsoft.com/office/drawing/2014/main" id="{4A862E48-DE6E-48D4-83F3-BAAEA05756A3}"/>
                </a:ext>
              </a:extLst>
            </p:cNvPr>
            <p:cNvSpPr/>
            <p:nvPr/>
          </p:nvSpPr>
          <p:spPr>
            <a:xfrm flipH="1" flipV="1">
              <a:off x="7207045" y="0"/>
              <a:ext cx="4984955" cy="6858000"/>
            </a:xfrm>
            <a:prstGeom prst="rtTriangle">
              <a:avLst/>
            </a:prstGeom>
            <a:gradFill flip="none" rotWithShape="1">
              <a:gsLst>
                <a:gs pos="99038">
                  <a:srgbClr val="B87B00"/>
                </a:gs>
                <a:gs pos="0">
                  <a:srgbClr val="FFFF00"/>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Trójkąt prostokątny 9">
              <a:extLst>
                <a:ext uri="{FF2B5EF4-FFF2-40B4-BE49-F238E27FC236}">
                  <a16:creationId xmlns:a16="http://schemas.microsoft.com/office/drawing/2014/main" id="{29240DE9-9309-4F82-8701-77753A2FF8C9}"/>
                </a:ext>
              </a:extLst>
            </p:cNvPr>
            <p:cNvSpPr/>
            <p:nvPr/>
          </p:nvSpPr>
          <p:spPr>
            <a:xfrm flipH="1" flipV="1">
              <a:off x="8878528" y="0"/>
              <a:ext cx="3313472" cy="6858000"/>
            </a:xfrm>
            <a:prstGeom prst="rtTriangle">
              <a:avLst/>
            </a:prstGeom>
            <a:gradFill flip="none" rotWithShape="1">
              <a:gsLst>
                <a:gs pos="0">
                  <a:srgbClr val="FFFF00"/>
                </a:gs>
                <a:gs pos="82000">
                  <a:srgbClr val="FFAC05"/>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rójkąt prostokątny 10">
              <a:extLst>
                <a:ext uri="{FF2B5EF4-FFF2-40B4-BE49-F238E27FC236}">
                  <a16:creationId xmlns:a16="http://schemas.microsoft.com/office/drawing/2014/main" id="{92DD40F6-DCB6-4118-A14B-E49653A130EE}"/>
                </a:ext>
              </a:extLst>
            </p:cNvPr>
            <p:cNvSpPr/>
            <p:nvPr/>
          </p:nvSpPr>
          <p:spPr>
            <a:xfrm flipH="1" flipV="1">
              <a:off x="10510682" y="0"/>
              <a:ext cx="1681316" cy="6858000"/>
            </a:xfrm>
            <a:prstGeom prst="rtTriangle">
              <a:avLst/>
            </a:prstGeom>
            <a:gradFill flip="none" rotWithShape="1">
              <a:gsLst>
                <a:gs pos="0">
                  <a:srgbClr val="E7E200"/>
                </a:gs>
                <a:gs pos="82000">
                  <a:srgbClr val="FFCC66"/>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6772B465-0CC2-4B7C-BAC0-E694AFB484C7}"/>
              </a:ext>
            </a:extLst>
          </p:cNvPr>
          <p:cNvGrpSpPr/>
          <p:nvPr/>
        </p:nvGrpSpPr>
        <p:grpSpPr>
          <a:xfrm>
            <a:off x="-3933" y="-4169"/>
            <a:ext cx="12249274" cy="6866302"/>
            <a:chOff x="5303" y="5067"/>
            <a:chExt cx="12181388" cy="6866302"/>
          </a:xfrm>
        </p:grpSpPr>
        <p:sp>
          <p:nvSpPr>
            <p:cNvPr id="5" name="Trójkąt prostokątny 4">
              <a:extLst>
                <a:ext uri="{FF2B5EF4-FFF2-40B4-BE49-F238E27FC236}">
                  <a16:creationId xmlns:a16="http://schemas.microsoft.com/office/drawing/2014/main" id="{2B4364C1-C538-439A-B100-E577A6424442}"/>
                </a:ext>
              </a:extLst>
            </p:cNvPr>
            <p:cNvSpPr/>
            <p:nvPr/>
          </p:nvSpPr>
          <p:spPr>
            <a:xfrm flipV="1">
              <a:off x="16236" y="5067"/>
              <a:ext cx="12170455" cy="6866302"/>
            </a:xfrm>
            <a:prstGeom prst="rtTriangle">
              <a:avLst/>
            </a:prstGeom>
            <a:gradFill flip="none" rotWithShape="1">
              <a:gsLst>
                <a:gs pos="99038">
                  <a:srgbClr val="000068"/>
                </a:gs>
                <a:gs pos="0">
                  <a:srgbClr val="66CCFF"/>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F6B14E8D-2BDA-492E-8D97-7CC9193CD283}"/>
                </a:ext>
              </a:extLst>
            </p:cNvPr>
            <p:cNvSpPr/>
            <p:nvPr/>
          </p:nvSpPr>
          <p:spPr>
            <a:xfrm flipV="1">
              <a:off x="5303" y="5067"/>
              <a:ext cx="8067217" cy="6866302"/>
            </a:xfrm>
            <a:prstGeom prst="rtTriangle">
              <a:avLst/>
            </a:prstGeom>
            <a:gradFill flip="none" rotWithShape="1">
              <a:gsLst>
                <a:gs pos="0">
                  <a:srgbClr val="33CCFF"/>
                </a:gs>
                <a:gs pos="82000">
                  <a:srgbClr val="0000A2"/>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Trójkąt prostokątny 6">
              <a:extLst>
                <a:ext uri="{FF2B5EF4-FFF2-40B4-BE49-F238E27FC236}">
                  <a16:creationId xmlns:a16="http://schemas.microsoft.com/office/drawing/2014/main" id="{C3951D2B-1943-4BA7-B08B-ACC844FDF62A}"/>
                </a:ext>
              </a:extLst>
            </p:cNvPr>
            <p:cNvSpPr/>
            <p:nvPr/>
          </p:nvSpPr>
          <p:spPr>
            <a:xfrm flipV="1">
              <a:off x="5308" y="5067"/>
              <a:ext cx="4093453" cy="6866302"/>
            </a:xfrm>
            <a:prstGeom prst="rtTriangle">
              <a:avLst/>
            </a:prstGeom>
            <a:gradFill flip="none" rotWithShape="1">
              <a:gsLst>
                <a:gs pos="0">
                  <a:srgbClr val="66CCFF"/>
                </a:gs>
                <a:gs pos="82000">
                  <a:srgbClr val="0000FF"/>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2" name="Grupa 11">
            <a:extLst>
              <a:ext uri="{FF2B5EF4-FFF2-40B4-BE49-F238E27FC236}">
                <a16:creationId xmlns:a16="http://schemas.microsoft.com/office/drawing/2014/main" id="{91104F22-8470-49D1-87E8-002D2964D7D8}"/>
              </a:ext>
            </a:extLst>
          </p:cNvPr>
          <p:cNvGrpSpPr/>
          <p:nvPr/>
        </p:nvGrpSpPr>
        <p:grpSpPr>
          <a:xfrm flipV="1">
            <a:off x="-3933" y="-228"/>
            <a:ext cx="1882099" cy="6858000"/>
            <a:chOff x="-1" y="0"/>
            <a:chExt cx="5004620" cy="6858000"/>
          </a:xfrm>
        </p:grpSpPr>
        <p:sp>
          <p:nvSpPr>
            <p:cNvPr id="13" name="Trójkąt prostokątny 12">
              <a:extLst>
                <a:ext uri="{FF2B5EF4-FFF2-40B4-BE49-F238E27FC236}">
                  <a16:creationId xmlns:a16="http://schemas.microsoft.com/office/drawing/2014/main" id="{8F17AB82-7044-4D42-A478-F615415AE2FF}"/>
                </a:ext>
              </a:extLst>
            </p:cNvPr>
            <p:cNvSpPr/>
            <p:nvPr/>
          </p:nvSpPr>
          <p:spPr>
            <a:xfrm>
              <a:off x="19664" y="0"/>
              <a:ext cx="4984955" cy="6858000"/>
            </a:xfrm>
            <a:prstGeom prst="rtTriangle">
              <a:avLst/>
            </a:prstGeom>
            <a:gradFill flip="none" rotWithShape="1">
              <a:gsLst>
                <a:gs pos="99038">
                  <a:srgbClr val="12081A"/>
                </a:gs>
                <a:gs pos="0">
                  <a:srgbClr val="CC0099"/>
                </a:gs>
                <a:gs pos="82000">
                  <a:srgbClr val="36174D"/>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rójkąt prostokątny 13">
              <a:extLst>
                <a:ext uri="{FF2B5EF4-FFF2-40B4-BE49-F238E27FC236}">
                  <a16:creationId xmlns:a16="http://schemas.microsoft.com/office/drawing/2014/main" id="{DBC8B031-45A0-48CE-A226-4CA663F8C933}"/>
                </a:ext>
              </a:extLst>
            </p:cNvPr>
            <p:cNvSpPr/>
            <p:nvPr/>
          </p:nvSpPr>
          <p:spPr>
            <a:xfrm>
              <a:off x="-1" y="0"/>
              <a:ext cx="3313472" cy="6858000"/>
            </a:xfrm>
            <a:prstGeom prst="rtTriangle">
              <a:avLst/>
            </a:prstGeom>
            <a:gradFill flip="none" rotWithShape="1">
              <a:gsLst>
                <a:gs pos="0">
                  <a:srgbClr val="CC0099"/>
                </a:gs>
                <a:gs pos="82000">
                  <a:srgbClr val="36174D"/>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Trójkąt prostokątny 14">
              <a:extLst>
                <a:ext uri="{FF2B5EF4-FFF2-40B4-BE49-F238E27FC236}">
                  <a16:creationId xmlns:a16="http://schemas.microsoft.com/office/drawing/2014/main" id="{240CE5A4-2922-42C7-BFDA-884195C9D05B}"/>
                </a:ext>
              </a:extLst>
            </p:cNvPr>
            <p:cNvSpPr/>
            <p:nvPr/>
          </p:nvSpPr>
          <p:spPr>
            <a:xfrm>
              <a:off x="1" y="0"/>
              <a:ext cx="1681316" cy="6858000"/>
            </a:xfrm>
            <a:prstGeom prst="rtTriangle">
              <a:avLst/>
            </a:prstGeom>
            <a:gradFill flip="none" rotWithShape="1">
              <a:gsLst>
                <a:gs pos="0">
                  <a:srgbClr val="CC0099"/>
                </a:gs>
                <a:gs pos="82000">
                  <a:srgbClr val="7030A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6" name="Prostokąt 15">
            <a:extLst>
              <a:ext uri="{FF2B5EF4-FFF2-40B4-BE49-F238E27FC236}">
                <a16:creationId xmlns:a16="http://schemas.microsoft.com/office/drawing/2014/main" id="{014792CF-632B-48F5-A2B1-E06E70A86667}"/>
              </a:ext>
            </a:extLst>
          </p:cNvPr>
          <p:cNvSpPr/>
          <p:nvPr/>
        </p:nvSpPr>
        <p:spPr>
          <a:xfrm>
            <a:off x="15203" y="1268927"/>
            <a:ext cx="12192000" cy="5416868"/>
          </a:xfrm>
          <a:prstGeom prst="rect">
            <a:avLst/>
          </a:prstGeom>
          <a:noFill/>
        </p:spPr>
        <p:txBody>
          <a:bodyPr wrap="square" lIns="91440" tIns="45720" rIns="91440" bIns="45720">
            <a:spAutoFit/>
          </a:bodyPr>
          <a:lstStyle/>
          <a:p>
            <a:pPr algn="ctr"/>
            <a:r>
              <a:rPr lang="pl-PL" sz="7200" b="1" cap="none" spc="0"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FOTOGRAFIA CYFROWA</a:t>
            </a:r>
          </a:p>
          <a:p>
            <a:pPr algn="ctr"/>
            <a:r>
              <a:rPr lang="pl-PL" sz="60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ORAZ</a:t>
            </a:r>
            <a:endParaRPr lang="pl-PL" sz="7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endParaRPr>
          </a:p>
          <a:p>
            <a:pPr algn="ctr"/>
            <a:r>
              <a:rPr lang="pl-PL" sz="7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GRAFIKA RASTROWA</a:t>
            </a:r>
            <a:br>
              <a:rPr lang="pl-PL" sz="40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br>
            <a:endParaRPr lang="pl-PL" sz="32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endParaRPr>
          </a:p>
          <a:p>
            <a:pPr algn="ctr"/>
            <a:endParaRPr lang="pl-PL" sz="32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endParaRPr>
          </a:p>
          <a:p>
            <a:pPr algn="ctr"/>
            <a:endParaRPr lang="pl-PL" sz="40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endParaRPr>
          </a:p>
          <a:p>
            <a:pPr algn="ctr"/>
            <a:r>
              <a:rPr lang="pl-PL" sz="3800" b="1" dirty="0">
                <a:ln w="10160">
                  <a:solidFill>
                    <a:schemeClr val="tx1"/>
                  </a:solidFill>
                  <a:prstDash val="solid"/>
                </a:ln>
                <a:solidFill>
                  <a:schemeClr val="tx1">
                    <a:lumMod val="85000"/>
                    <a:lumOff val="15000"/>
                  </a:schemeClr>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Laboratorium</a:t>
            </a:r>
          </a:p>
        </p:txBody>
      </p:sp>
      <p:sp>
        <p:nvSpPr>
          <p:cNvPr id="19" name="pole tekstowe 8">
            <a:extLst>
              <a:ext uri="{FF2B5EF4-FFF2-40B4-BE49-F238E27FC236}">
                <a16:creationId xmlns:a16="http://schemas.microsoft.com/office/drawing/2014/main" id="{04917E87-7961-4CEC-828B-37C1CEC4B529}"/>
              </a:ext>
            </a:extLst>
          </p:cNvPr>
          <p:cNvSpPr txBox="1">
            <a:spLocks noChangeArrowheads="1"/>
          </p:cNvSpPr>
          <p:nvPr/>
        </p:nvSpPr>
        <p:spPr bwMode="auto">
          <a:xfrm>
            <a:off x="11332247" y="6487268"/>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pl-PL" altLang="pl-PL" sz="1400" dirty="0" err="1">
                <a:solidFill>
                  <a:schemeClr val="bg2"/>
                </a:solidFill>
              </a:rPr>
              <a:t>v03</a:t>
            </a:r>
            <a:endParaRPr lang="pl-PL" altLang="pl-PL" sz="1400" dirty="0">
              <a:solidFill>
                <a:schemeClr val="bg2"/>
              </a:solidFill>
            </a:endParaRPr>
          </a:p>
        </p:txBody>
      </p:sp>
    </p:spTree>
    <p:extLst>
      <p:ext uri="{BB962C8B-B14F-4D97-AF65-F5344CB8AC3E}">
        <p14:creationId xmlns:p14="http://schemas.microsoft.com/office/powerpoint/2010/main" val="42353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10"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raz 1">
            <a:extLst>
              <a:ext uri="{FF2B5EF4-FFF2-40B4-BE49-F238E27FC236}">
                <a16:creationId xmlns:a16="http://schemas.microsoft.com/office/drawing/2014/main" id="{46087839-67CB-4334-9C91-8DADB5846F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9889" y="652463"/>
            <a:ext cx="12207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ostokąt 6">
            <a:extLst>
              <a:ext uri="{FF2B5EF4-FFF2-40B4-BE49-F238E27FC236}">
                <a16:creationId xmlns:a16="http://schemas.microsoft.com/office/drawing/2014/main" id="{29272635-DA2B-4828-8E29-C55527DCD8E9}"/>
              </a:ext>
            </a:extLst>
          </p:cNvPr>
          <p:cNvSpPr/>
          <p:nvPr/>
        </p:nvSpPr>
        <p:spPr>
          <a:xfrm>
            <a:off x="148274" y="180976"/>
            <a:ext cx="8363093"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6ECB4E60-E33C-458E-A945-0ED209C883E2}"/>
              </a:ext>
            </a:extLst>
          </p:cNvPr>
          <p:cNvSpPr/>
          <p:nvPr/>
        </p:nvSpPr>
        <p:spPr>
          <a:xfrm>
            <a:off x="207012" y="123826"/>
            <a:ext cx="8363094"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pl-PL" dirty="0"/>
              <a:t>KODOWANIE KOLORÓW W PROFESJONALNYCH APARATACH</a:t>
            </a:r>
          </a:p>
        </p:txBody>
      </p:sp>
      <p:sp>
        <p:nvSpPr>
          <p:cNvPr id="9222" name="pole tekstowe 9">
            <a:extLst>
              <a:ext uri="{FF2B5EF4-FFF2-40B4-BE49-F238E27FC236}">
                <a16:creationId xmlns:a16="http://schemas.microsoft.com/office/drawing/2014/main" id="{1D4C5F97-168B-476F-9235-9765EC23F6EB}"/>
              </a:ext>
            </a:extLst>
          </p:cNvPr>
          <p:cNvSpPr txBox="1">
            <a:spLocks noChangeArrowheads="1"/>
          </p:cNvSpPr>
          <p:nvPr/>
        </p:nvSpPr>
        <p:spPr bwMode="auto">
          <a:xfrm>
            <a:off x="3006524" y="927100"/>
            <a:ext cx="39469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2000" dirty="0"/>
              <a:t>Format </a:t>
            </a:r>
            <a:r>
              <a:rPr lang="pl-PL" altLang="pl-PL" sz="2000" b="1" dirty="0" err="1"/>
              <a:t>s</a:t>
            </a:r>
            <a:r>
              <a:rPr lang="pl-PL" altLang="pl-PL" sz="2000" b="1" dirty="0" err="1">
                <a:solidFill>
                  <a:srgbClr val="FF0000"/>
                </a:solidFill>
              </a:rPr>
              <a:t>R</a:t>
            </a:r>
            <a:r>
              <a:rPr lang="pl-PL" altLang="pl-PL" sz="2000" b="1" dirty="0" err="1">
                <a:solidFill>
                  <a:srgbClr val="00B050"/>
                </a:solidFill>
              </a:rPr>
              <a:t>G</a:t>
            </a:r>
            <a:r>
              <a:rPr lang="pl-PL" altLang="pl-PL" sz="2000" b="1" dirty="0" err="1">
                <a:solidFill>
                  <a:srgbClr val="0000FF"/>
                </a:solidFill>
              </a:rPr>
              <a:t>B</a:t>
            </a:r>
            <a:r>
              <a:rPr lang="pl-PL" altLang="pl-PL" sz="2000" b="1" dirty="0">
                <a:solidFill>
                  <a:srgbClr val="0000FF"/>
                </a:solidFill>
              </a:rPr>
              <a:t> </a:t>
            </a:r>
            <a:r>
              <a:rPr lang="pl-PL" altLang="pl-PL" sz="2000" dirty="0"/>
              <a:t>i pliki </a:t>
            </a:r>
            <a:r>
              <a:rPr lang="pl-PL" altLang="pl-PL" sz="2000" b="1" dirty="0"/>
              <a:t>RAW</a:t>
            </a:r>
            <a:r>
              <a:rPr lang="pl-PL" altLang="pl-PL" sz="2000" dirty="0"/>
              <a:t> </a:t>
            </a:r>
          </a:p>
        </p:txBody>
      </p:sp>
      <p:sp>
        <p:nvSpPr>
          <p:cNvPr id="13" name="Prostokąt 12">
            <a:extLst>
              <a:ext uri="{FF2B5EF4-FFF2-40B4-BE49-F238E27FC236}">
                <a16:creationId xmlns:a16="http://schemas.microsoft.com/office/drawing/2014/main" id="{E18466E4-BE54-4E10-B0BC-E938A6DB0B6C}"/>
              </a:ext>
            </a:extLst>
          </p:cNvPr>
          <p:cNvSpPr/>
          <p:nvPr/>
        </p:nvSpPr>
        <p:spPr>
          <a:xfrm>
            <a:off x="1919288" y="927101"/>
            <a:ext cx="19050" cy="1746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9227" name="pole tekstowe 20">
            <a:extLst>
              <a:ext uri="{FF2B5EF4-FFF2-40B4-BE49-F238E27FC236}">
                <a16:creationId xmlns:a16="http://schemas.microsoft.com/office/drawing/2014/main" id="{F195A07A-6DF7-4797-A2A2-4C0C291ECED6}"/>
              </a:ext>
            </a:extLst>
          </p:cNvPr>
          <p:cNvSpPr txBox="1">
            <a:spLocks noChangeArrowheads="1"/>
          </p:cNvSpPr>
          <p:nvPr/>
        </p:nvSpPr>
        <p:spPr bwMode="auto">
          <a:xfrm>
            <a:off x="2017714" y="1874980"/>
            <a:ext cx="74200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dirty="0"/>
              <a:t>W palecie </a:t>
            </a:r>
            <a:r>
              <a:rPr lang="pl-PL" altLang="pl-PL" sz="1400" b="1" dirty="0" err="1"/>
              <a:t>sRGB</a:t>
            </a:r>
            <a:r>
              <a:rPr lang="pl-PL" altLang="pl-PL" sz="1400" dirty="0"/>
              <a:t> poszczególne odcienie uzyskuje się mieszając odpowiednią ilość światła czerwonego, zielonego i niebieskiego. Odbywa się to za pomocą 16 bitów na każdy kolor zamiast 8 bitów.</a:t>
            </a:r>
          </a:p>
        </p:txBody>
      </p:sp>
      <p:sp>
        <p:nvSpPr>
          <p:cNvPr id="22" name="Owal 21">
            <a:extLst>
              <a:ext uri="{FF2B5EF4-FFF2-40B4-BE49-F238E27FC236}">
                <a16:creationId xmlns:a16="http://schemas.microsoft.com/office/drawing/2014/main" id="{F5A77811-AA58-432B-89DB-FAD21FD21C8B}"/>
              </a:ext>
            </a:extLst>
          </p:cNvPr>
          <p:cNvSpPr/>
          <p:nvPr/>
        </p:nvSpPr>
        <p:spPr bwMode="auto">
          <a:xfrm>
            <a:off x="3148014" y="2704235"/>
            <a:ext cx="477837" cy="4778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9242" name="pole tekstowe 22">
            <a:extLst>
              <a:ext uri="{FF2B5EF4-FFF2-40B4-BE49-F238E27FC236}">
                <a16:creationId xmlns:a16="http://schemas.microsoft.com/office/drawing/2014/main" id="{5CD88D55-6823-43CA-AE10-9327AEC5B673}"/>
              </a:ext>
            </a:extLst>
          </p:cNvPr>
          <p:cNvSpPr txBox="1">
            <a:spLocks noChangeArrowheads="1"/>
          </p:cNvSpPr>
          <p:nvPr/>
        </p:nvSpPr>
        <p:spPr bwMode="auto">
          <a:xfrm>
            <a:off x="3649664" y="2759798"/>
            <a:ext cx="1490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800" b="1" dirty="0">
                <a:solidFill>
                  <a:srgbClr val="FF0000"/>
                </a:solidFill>
              </a:rPr>
              <a:t>2</a:t>
            </a:r>
            <a:r>
              <a:rPr lang="pl-PL" altLang="pl-PL" sz="1800" b="1" baseline="30000" dirty="0">
                <a:solidFill>
                  <a:srgbClr val="FF0000"/>
                </a:solidFill>
              </a:rPr>
              <a:t>16</a:t>
            </a:r>
            <a:r>
              <a:rPr lang="pl-PL" altLang="pl-PL" sz="1800" b="1" dirty="0">
                <a:solidFill>
                  <a:srgbClr val="FF0000"/>
                </a:solidFill>
              </a:rPr>
              <a:t> = 65 536</a:t>
            </a:r>
          </a:p>
        </p:txBody>
      </p:sp>
      <p:sp>
        <p:nvSpPr>
          <p:cNvPr id="26" name="Owal 25">
            <a:extLst>
              <a:ext uri="{FF2B5EF4-FFF2-40B4-BE49-F238E27FC236}">
                <a16:creationId xmlns:a16="http://schemas.microsoft.com/office/drawing/2014/main" id="{3F639B94-44A0-4493-8F56-5B9A67821DF7}"/>
              </a:ext>
            </a:extLst>
          </p:cNvPr>
          <p:cNvSpPr/>
          <p:nvPr/>
        </p:nvSpPr>
        <p:spPr bwMode="auto">
          <a:xfrm>
            <a:off x="7750175" y="2708999"/>
            <a:ext cx="477838" cy="477837"/>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9240" name="pole tekstowe 26">
            <a:extLst>
              <a:ext uri="{FF2B5EF4-FFF2-40B4-BE49-F238E27FC236}">
                <a16:creationId xmlns:a16="http://schemas.microsoft.com/office/drawing/2014/main" id="{4E6A988E-1BC3-4767-B9EF-6C6C72684B05}"/>
              </a:ext>
            </a:extLst>
          </p:cNvPr>
          <p:cNvSpPr txBox="1">
            <a:spLocks noChangeArrowheads="1"/>
          </p:cNvSpPr>
          <p:nvPr/>
        </p:nvSpPr>
        <p:spPr bwMode="auto">
          <a:xfrm>
            <a:off x="8251825" y="2764560"/>
            <a:ext cx="1493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800" b="1" dirty="0">
                <a:solidFill>
                  <a:srgbClr val="0000FF"/>
                </a:solidFill>
              </a:rPr>
              <a:t>2</a:t>
            </a:r>
            <a:r>
              <a:rPr lang="pl-PL" altLang="pl-PL" sz="1800" b="1" baseline="30000" dirty="0">
                <a:solidFill>
                  <a:srgbClr val="0000FF"/>
                </a:solidFill>
              </a:rPr>
              <a:t>16</a:t>
            </a:r>
            <a:r>
              <a:rPr lang="pl-PL" altLang="pl-PL" sz="1800" b="1" dirty="0">
                <a:solidFill>
                  <a:srgbClr val="0000FF"/>
                </a:solidFill>
              </a:rPr>
              <a:t> = 65 536</a:t>
            </a:r>
          </a:p>
        </p:txBody>
      </p:sp>
      <p:sp>
        <p:nvSpPr>
          <p:cNvPr id="28" name="Owal 27">
            <a:extLst>
              <a:ext uri="{FF2B5EF4-FFF2-40B4-BE49-F238E27FC236}">
                <a16:creationId xmlns:a16="http://schemas.microsoft.com/office/drawing/2014/main" id="{A6E7E1F6-64E8-443F-8D95-1740362C5EEE}"/>
              </a:ext>
            </a:extLst>
          </p:cNvPr>
          <p:cNvSpPr/>
          <p:nvPr/>
        </p:nvSpPr>
        <p:spPr bwMode="auto">
          <a:xfrm>
            <a:off x="5449889" y="2704235"/>
            <a:ext cx="477837" cy="4778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9238" name="pole tekstowe 28">
            <a:extLst>
              <a:ext uri="{FF2B5EF4-FFF2-40B4-BE49-F238E27FC236}">
                <a16:creationId xmlns:a16="http://schemas.microsoft.com/office/drawing/2014/main" id="{0B7B7E9D-9A90-49A3-8B0C-7997ED8E3224}"/>
              </a:ext>
            </a:extLst>
          </p:cNvPr>
          <p:cNvSpPr txBox="1">
            <a:spLocks noChangeArrowheads="1"/>
          </p:cNvSpPr>
          <p:nvPr/>
        </p:nvSpPr>
        <p:spPr bwMode="auto">
          <a:xfrm>
            <a:off x="5951539" y="2759798"/>
            <a:ext cx="1457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800" b="1" dirty="0">
                <a:solidFill>
                  <a:srgbClr val="00B050"/>
                </a:solidFill>
              </a:rPr>
              <a:t>2</a:t>
            </a:r>
            <a:r>
              <a:rPr lang="pl-PL" altLang="pl-PL" sz="1800" b="1" baseline="30000" dirty="0">
                <a:solidFill>
                  <a:srgbClr val="00B050"/>
                </a:solidFill>
              </a:rPr>
              <a:t>16</a:t>
            </a:r>
            <a:r>
              <a:rPr lang="pl-PL" altLang="pl-PL" sz="1800" b="1" dirty="0">
                <a:solidFill>
                  <a:srgbClr val="00B050"/>
                </a:solidFill>
              </a:rPr>
              <a:t> = 65 536</a:t>
            </a:r>
          </a:p>
        </p:txBody>
      </p:sp>
      <p:sp>
        <p:nvSpPr>
          <p:cNvPr id="9231" name="pole tekstowe 29">
            <a:extLst>
              <a:ext uri="{FF2B5EF4-FFF2-40B4-BE49-F238E27FC236}">
                <a16:creationId xmlns:a16="http://schemas.microsoft.com/office/drawing/2014/main" id="{0BCAC7C9-0CC0-4D8D-97A7-8434113B79DA}"/>
              </a:ext>
            </a:extLst>
          </p:cNvPr>
          <p:cNvSpPr txBox="1">
            <a:spLocks noChangeArrowheads="1"/>
          </p:cNvSpPr>
          <p:nvPr/>
        </p:nvSpPr>
        <p:spPr bwMode="auto">
          <a:xfrm>
            <a:off x="2022475" y="3690074"/>
            <a:ext cx="814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dirty="0"/>
              <a:t>Zatem można uzyskać następującą głębię tonalną</a:t>
            </a:r>
          </a:p>
        </p:txBody>
      </p:sp>
      <p:sp>
        <p:nvSpPr>
          <p:cNvPr id="9232" name="pole tekstowe 30">
            <a:extLst>
              <a:ext uri="{FF2B5EF4-FFF2-40B4-BE49-F238E27FC236}">
                <a16:creationId xmlns:a16="http://schemas.microsoft.com/office/drawing/2014/main" id="{A1203E59-52F2-4D91-8595-C0AB618DA8F6}"/>
              </a:ext>
            </a:extLst>
          </p:cNvPr>
          <p:cNvSpPr txBox="1">
            <a:spLocks noChangeArrowheads="1"/>
          </p:cNvSpPr>
          <p:nvPr/>
        </p:nvSpPr>
        <p:spPr bwMode="auto">
          <a:xfrm>
            <a:off x="1524000" y="412822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1800" b="1" dirty="0"/>
              <a:t>65 536 ·  65 536 ·  65 536   =   281 474 976 710 656</a:t>
            </a:r>
          </a:p>
        </p:txBody>
      </p:sp>
      <p:sp>
        <p:nvSpPr>
          <p:cNvPr id="9233" name="pole tekstowe 31">
            <a:extLst>
              <a:ext uri="{FF2B5EF4-FFF2-40B4-BE49-F238E27FC236}">
                <a16:creationId xmlns:a16="http://schemas.microsoft.com/office/drawing/2014/main" id="{A23FA41C-5962-453A-92E2-C5B45C805EB6}"/>
              </a:ext>
            </a:extLst>
          </p:cNvPr>
          <p:cNvSpPr txBox="1">
            <a:spLocks noChangeArrowheads="1"/>
          </p:cNvSpPr>
          <p:nvPr/>
        </p:nvSpPr>
        <p:spPr bwMode="auto">
          <a:xfrm>
            <a:off x="2017713" y="4538721"/>
            <a:ext cx="814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dirty="0"/>
              <a:t>lub licząc inaczej:</a:t>
            </a:r>
          </a:p>
        </p:txBody>
      </p:sp>
      <p:sp>
        <p:nvSpPr>
          <p:cNvPr id="9234" name="pole tekstowe 32">
            <a:extLst>
              <a:ext uri="{FF2B5EF4-FFF2-40B4-BE49-F238E27FC236}">
                <a16:creationId xmlns:a16="http://schemas.microsoft.com/office/drawing/2014/main" id="{99E66A7C-4EB2-4C54-9879-190E9D705906}"/>
              </a:ext>
            </a:extLst>
          </p:cNvPr>
          <p:cNvSpPr txBox="1">
            <a:spLocks noChangeArrowheads="1"/>
          </p:cNvSpPr>
          <p:nvPr/>
        </p:nvSpPr>
        <p:spPr bwMode="auto">
          <a:xfrm>
            <a:off x="1524000" y="4791192"/>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1800" b="1" dirty="0"/>
              <a:t>2</a:t>
            </a:r>
            <a:r>
              <a:rPr lang="pl-PL" altLang="pl-PL" sz="1800" b="1" baseline="30000" dirty="0"/>
              <a:t>48 </a:t>
            </a:r>
            <a:r>
              <a:rPr lang="pl-PL" altLang="pl-PL" sz="1800" b="1" dirty="0"/>
              <a:t>=   281 474 976 710 656</a:t>
            </a:r>
          </a:p>
        </p:txBody>
      </p:sp>
      <p:sp>
        <p:nvSpPr>
          <p:cNvPr id="9235" name="pole tekstowe 33">
            <a:extLst>
              <a:ext uri="{FF2B5EF4-FFF2-40B4-BE49-F238E27FC236}">
                <a16:creationId xmlns:a16="http://schemas.microsoft.com/office/drawing/2014/main" id="{39D2AA18-A072-4C76-8EF5-8ED2DD37F81A}"/>
              </a:ext>
            </a:extLst>
          </p:cNvPr>
          <p:cNvSpPr txBox="1">
            <a:spLocks noChangeArrowheads="1"/>
          </p:cNvSpPr>
          <p:nvPr/>
        </p:nvSpPr>
        <p:spPr bwMode="auto">
          <a:xfrm>
            <a:off x="2017714" y="5314204"/>
            <a:ext cx="7420003"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100" dirty="0"/>
              <a:t>Tego rzędu wartości wydają się być pozbawione sensu. Jednak umożliwiają one znaczącą poprawę jakości wykonywanych fotografii oraz wydobywanie z nich niewidocznych gołym okiem detali lub uwypuklanie tych elementów, które fotograf uważa za najistotniejsze. Oznacza to, że surowe (nieobrobione) pliki RAW mają setki megabajtów przypadające na każde zdjęcie. W praktyce oznacza to, że po dokonaniu korekt fotografie zapisuje się w postaci plików o 8 bitowej głębi tonalnej. Postępowanie takie można uzasadnić także tym, że współczesne monitory potrafią wyświetlać jedynie 8 bitową głębię kolorów (po 8 bitów na każdy kanał: czerwony, zielony, niebieski).</a:t>
            </a:r>
          </a:p>
        </p:txBody>
      </p:sp>
      <p:grpSp>
        <p:nvGrpSpPr>
          <p:cNvPr id="29" name="Grupa 28">
            <a:extLst>
              <a:ext uri="{FF2B5EF4-FFF2-40B4-BE49-F238E27FC236}">
                <a16:creationId xmlns:a16="http://schemas.microsoft.com/office/drawing/2014/main" id="{E6184D04-A959-470F-92EF-EAF6DEC48DEC}"/>
              </a:ext>
            </a:extLst>
          </p:cNvPr>
          <p:cNvGrpSpPr/>
          <p:nvPr/>
        </p:nvGrpSpPr>
        <p:grpSpPr>
          <a:xfrm>
            <a:off x="0" y="6681788"/>
            <a:ext cx="12192000" cy="176212"/>
            <a:chOff x="0" y="6681788"/>
            <a:chExt cx="12192000" cy="176212"/>
          </a:xfrm>
        </p:grpSpPr>
        <p:sp>
          <p:nvSpPr>
            <p:cNvPr id="30" name="Prostokąt 29">
              <a:extLst>
                <a:ext uri="{FF2B5EF4-FFF2-40B4-BE49-F238E27FC236}">
                  <a16:creationId xmlns:a16="http://schemas.microsoft.com/office/drawing/2014/main" id="{FBF53A94-AB0A-4C6E-98DE-654169B67886}"/>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31" name="Obraz 3">
              <a:extLst>
                <a:ext uri="{FF2B5EF4-FFF2-40B4-BE49-F238E27FC236}">
                  <a16:creationId xmlns:a16="http://schemas.microsoft.com/office/drawing/2014/main" id="{5A64B38A-5A01-4BE8-8FA0-4998764036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Prostokąt 31">
              <a:extLst>
                <a:ext uri="{FF2B5EF4-FFF2-40B4-BE49-F238E27FC236}">
                  <a16:creationId xmlns:a16="http://schemas.microsoft.com/office/drawing/2014/main" id="{047C3D6F-4DDF-4B58-911D-61F8FBC03A3B}"/>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extLst>
      <p:ext uri="{BB962C8B-B14F-4D97-AF65-F5344CB8AC3E}">
        <p14:creationId xmlns:p14="http://schemas.microsoft.com/office/powerpoint/2010/main" val="110803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a 7">
            <a:extLst>
              <a:ext uri="{FF2B5EF4-FFF2-40B4-BE49-F238E27FC236}">
                <a16:creationId xmlns:a16="http://schemas.microsoft.com/office/drawing/2014/main" id="{1764C15B-A2F9-4242-8CF9-021B616C889E}"/>
              </a:ext>
            </a:extLst>
          </p:cNvPr>
          <p:cNvGrpSpPr/>
          <p:nvPr/>
        </p:nvGrpSpPr>
        <p:grpSpPr>
          <a:xfrm rot="16200000" flipH="1" flipV="1">
            <a:off x="2668021" y="-2671618"/>
            <a:ext cx="6867234" cy="12192002"/>
            <a:chOff x="7207045" y="0"/>
            <a:chExt cx="4984955" cy="6858000"/>
          </a:xfrm>
        </p:grpSpPr>
        <p:sp>
          <p:nvSpPr>
            <p:cNvPr id="9" name="Trójkąt prostokątny 8">
              <a:extLst>
                <a:ext uri="{FF2B5EF4-FFF2-40B4-BE49-F238E27FC236}">
                  <a16:creationId xmlns:a16="http://schemas.microsoft.com/office/drawing/2014/main" id="{4A862E48-DE6E-48D4-83F3-BAAEA05756A3}"/>
                </a:ext>
              </a:extLst>
            </p:cNvPr>
            <p:cNvSpPr/>
            <p:nvPr/>
          </p:nvSpPr>
          <p:spPr>
            <a:xfrm flipH="1" flipV="1">
              <a:off x="7207045" y="0"/>
              <a:ext cx="4984955" cy="6858000"/>
            </a:xfrm>
            <a:prstGeom prst="rtTriangle">
              <a:avLst/>
            </a:prstGeom>
            <a:gradFill flip="none" rotWithShape="1">
              <a:gsLst>
                <a:gs pos="99038">
                  <a:srgbClr val="B87B00"/>
                </a:gs>
                <a:gs pos="0">
                  <a:srgbClr val="FFFF00"/>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Trójkąt prostokątny 9">
              <a:extLst>
                <a:ext uri="{FF2B5EF4-FFF2-40B4-BE49-F238E27FC236}">
                  <a16:creationId xmlns:a16="http://schemas.microsoft.com/office/drawing/2014/main" id="{29240DE9-9309-4F82-8701-77753A2FF8C9}"/>
                </a:ext>
              </a:extLst>
            </p:cNvPr>
            <p:cNvSpPr/>
            <p:nvPr/>
          </p:nvSpPr>
          <p:spPr>
            <a:xfrm flipH="1" flipV="1">
              <a:off x="8878528" y="0"/>
              <a:ext cx="3313472" cy="6858000"/>
            </a:xfrm>
            <a:prstGeom prst="rtTriangle">
              <a:avLst/>
            </a:prstGeom>
            <a:gradFill flip="none" rotWithShape="1">
              <a:gsLst>
                <a:gs pos="0">
                  <a:srgbClr val="FFFF00"/>
                </a:gs>
                <a:gs pos="82000">
                  <a:srgbClr val="FFAC05"/>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rójkąt prostokątny 10">
              <a:extLst>
                <a:ext uri="{FF2B5EF4-FFF2-40B4-BE49-F238E27FC236}">
                  <a16:creationId xmlns:a16="http://schemas.microsoft.com/office/drawing/2014/main" id="{92DD40F6-DCB6-4118-A14B-E49653A130EE}"/>
                </a:ext>
              </a:extLst>
            </p:cNvPr>
            <p:cNvSpPr/>
            <p:nvPr/>
          </p:nvSpPr>
          <p:spPr>
            <a:xfrm flipH="1" flipV="1">
              <a:off x="10510682" y="0"/>
              <a:ext cx="1681316" cy="6858000"/>
            </a:xfrm>
            <a:prstGeom prst="rtTriangle">
              <a:avLst/>
            </a:prstGeom>
            <a:gradFill flip="none" rotWithShape="1">
              <a:gsLst>
                <a:gs pos="0">
                  <a:srgbClr val="E7E200"/>
                </a:gs>
                <a:gs pos="82000">
                  <a:srgbClr val="FFCC66"/>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6772B465-0CC2-4B7C-BAC0-E694AFB484C7}"/>
              </a:ext>
            </a:extLst>
          </p:cNvPr>
          <p:cNvGrpSpPr/>
          <p:nvPr/>
        </p:nvGrpSpPr>
        <p:grpSpPr>
          <a:xfrm>
            <a:off x="-3933" y="-4169"/>
            <a:ext cx="12249274" cy="6866302"/>
            <a:chOff x="5303" y="5067"/>
            <a:chExt cx="12181388" cy="6866302"/>
          </a:xfrm>
        </p:grpSpPr>
        <p:sp>
          <p:nvSpPr>
            <p:cNvPr id="5" name="Trójkąt prostokątny 4">
              <a:extLst>
                <a:ext uri="{FF2B5EF4-FFF2-40B4-BE49-F238E27FC236}">
                  <a16:creationId xmlns:a16="http://schemas.microsoft.com/office/drawing/2014/main" id="{2B4364C1-C538-439A-B100-E577A6424442}"/>
                </a:ext>
              </a:extLst>
            </p:cNvPr>
            <p:cNvSpPr/>
            <p:nvPr/>
          </p:nvSpPr>
          <p:spPr>
            <a:xfrm flipV="1">
              <a:off x="16236" y="5067"/>
              <a:ext cx="12170455" cy="6866302"/>
            </a:xfrm>
            <a:prstGeom prst="rtTriangle">
              <a:avLst/>
            </a:prstGeom>
            <a:gradFill flip="none" rotWithShape="1">
              <a:gsLst>
                <a:gs pos="99038">
                  <a:srgbClr val="000068"/>
                </a:gs>
                <a:gs pos="0">
                  <a:srgbClr val="66CCFF"/>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F6B14E8D-2BDA-492E-8D97-7CC9193CD283}"/>
                </a:ext>
              </a:extLst>
            </p:cNvPr>
            <p:cNvSpPr/>
            <p:nvPr/>
          </p:nvSpPr>
          <p:spPr>
            <a:xfrm flipV="1">
              <a:off x="5303" y="5067"/>
              <a:ext cx="8067217" cy="6866302"/>
            </a:xfrm>
            <a:prstGeom prst="rtTriangle">
              <a:avLst/>
            </a:prstGeom>
            <a:gradFill flip="none" rotWithShape="1">
              <a:gsLst>
                <a:gs pos="0">
                  <a:srgbClr val="33CCFF"/>
                </a:gs>
                <a:gs pos="82000">
                  <a:srgbClr val="0000A2"/>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Trójkąt prostokątny 6">
              <a:extLst>
                <a:ext uri="{FF2B5EF4-FFF2-40B4-BE49-F238E27FC236}">
                  <a16:creationId xmlns:a16="http://schemas.microsoft.com/office/drawing/2014/main" id="{C3951D2B-1943-4BA7-B08B-ACC844FDF62A}"/>
                </a:ext>
              </a:extLst>
            </p:cNvPr>
            <p:cNvSpPr/>
            <p:nvPr/>
          </p:nvSpPr>
          <p:spPr>
            <a:xfrm flipV="1">
              <a:off x="5308" y="5067"/>
              <a:ext cx="4093453" cy="6866302"/>
            </a:xfrm>
            <a:prstGeom prst="rtTriangle">
              <a:avLst/>
            </a:prstGeom>
            <a:gradFill flip="none" rotWithShape="1">
              <a:gsLst>
                <a:gs pos="0">
                  <a:srgbClr val="66CCFF"/>
                </a:gs>
                <a:gs pos="82000">
                  <a:srgbClr val="0000FF"/>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2" name="Grupa 11">
            <a:extLst>
              <a:ext uri="{FF2B5EF4-FFF2-40B4-BE49-F238E27FC236}">
                <a16:creationId xmlns:a16="http://schemas.microsoft.com/office/drawing/2014/main" id="{91104F22-8470-49D1-87E8-002D2964D7D8}"/>
              </a:ext>
            </a:extLst>
          </p:cNvPr>
          <p:cNvGrpSpPr/>
          <p:nvPr/>
        </p:nvGrpSpPr>
        <p:grpSpPr>
          <a:xfrm flipV="1">
            <a:off x="-3933" y="-228"/>
            <a:ext cx="1882099" cy="6858000"/>
            <a:chOff x="-1" y="0"/>
            <a:chExt cx="5004620" cy="6858000"/>
          </a:xfrm>
        </p:grpSpPr>
        <p:sp>
          <p:nvSpPr>
            <p:cNvPr id="13" name="Trójkąt prostokątny 12">
              <a:extLst>
                <a:ext uri="{FF2B5EF4-FFF2-40B4-BE49-F238E27FC236}">
                  <a16:creationId xmlns:a16="http://schemas.microsoft.com/office/drawing/2014/main" id="{8F17AB82-7044-4D42-A478-F615415AE2FF}"/>
                </a:ext>
              </a:extLst>
            </p:cNvPr>
            <p:cNvSpPr/>
            <p:nvPr/>
          </p:nvSpPr>
          <p:spPr>
            <a:xfrm>
              <a:off x="19664" y="0"/>
              <a:ext cx="4984955" cy="6858000"/>
            </a:xfrm>
            <a:prstGeom prst="rtTriangle">
              <a:avLst/>
            </a:prstGeom>
            <a:gradFill flip="none" rotWithShape="1">
              <a:gsLst>
                <a:gs pos="99038">
                  <a:srgbClr val="12081A"/>
                </a:gs>
                <a:gs pos="0">
                  <a:srgbClr val="CC0099"/>
                </a:gs>
                <a:gs pos="82000">
                  <a:srgbClr val="36174D"/>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rójkąt prostokątny 13">
              <a:extLst>
                <a:ext uri="{FF2B5EF4-FFF2-40B4-BE49-F238E27FC236}">
                  <a16:creationId xmlns:a16="http://schemas.microsoft.com/office/drawing/2014/main" id="{DBC8B031-45A0-48CE-A226-4CA663F8C933}"/>
                </a:ext>
              </a:extLst>
            </p:cNvPr>
            <p:cNvSpPr/>
            <p:nvPr/>
          </p:nvSpPr>
          <p:spPr>
            <a:xfrm>
              <a:off x="-1" y="0"/>
              <a:ext cx="3313472" cy="6858000"/>
            </a:xfrm>
            <a:prstGeom prst="rtTriangle">
              <a:avLst/>
            </a:prstGeom>
            <a:gradFill flip="none" rotWithShape="1">
              <a:gsLst>
                <a:gs pos="0">
                  <a:srgbClr val="CC0099"/>
                </a:gs>
                <a:gs pos="82000">
                  <a:srgbClr val="36174D"/>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Trójkąt prostokątny 14">
              <a:extLst>
                <a:ext uri="{FF2B5EF4-FFF2-40B4-BE49-F238E27FC236}">
                  <a16:creationId xmlns:a16="http://schemas.microsoft.com/office/drawing/2014/main" id="{240CE5A4-2922-42C7-BFDA-884195C9D05B}"/>
                </a:ext>
              </a:extLst>
            </p:cNvPr>
            <p:cNvSpPr/>
            <p:nvPr/>
          </p:nvSpPr>
          <p:spPr>
            <a:xfrm>
              <a:off x="1" y="0"/>
              <a:ext cx="1681316" cy="6858000"/>
            </a:xfrm>
            <a:prstGeom prst="rtTriangle">
              <a:avLst/>
            </a:prstGeom>
            <a:gradFill flip="none" rotWithShape="1">
              <a:gsLst>
                <a:gs pos="0">
                  <a:srgbClr val="CC0099"/>
                </a:gs>
                <a:gs pos="82000">
                  <a:srgbClr val="7030A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6" name="Prostokąt 15">
            <a:extLst>
              <a:ext uri="{FF2B5EF4-FFF2-40B4-BE49-F238E27FC236}">
                <a16:creationId xmlns:a16="http://schemas.microsoft.com/office/drawing/2014/main" id="{014792CF-632B-48F5-A2B1-E06E70A86667}"/>
              </a:ext>
            </a:extLst>
          </p:cNvPr>
          <p:cNvSpPr/>
          <p:nvPr/>
        </p:nvSpPr>
        <p:spPr>
          <a:xfrm>
            <a:off x="15203" y="2239888"/>
            <a:ext cx="12192000" cy="1200329"/>
          </a:xfrm>
          <a:prstGeom prst="rect">
            <a:avLst/>
          </a:prstGeom>
          <a:noFill/>
        </p:spPr>
        <p:txBody>
          <a:bodyPr wrap="square" lIns="91440" tIns="45720" rIns="91440" bIns="45720">
            <a:spAutoFit/>
          </a:bodyPr>
          <a:lstStyle/>
          <a:p>
            <a:pPr algn="ctr"/>
            <a:r>
              <a:rPr lang="pl-PL" sz="7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FOTOGRAFIA CYFROWA</a:t>
            </a:r>
          </a:p>
        </p:txBody>
      </p:sp>
    </p:spTree>
    <p:extLst>
      <p:ext uri="{BB962C8B-B14F-4D97-AF65-F5344CB8AC3E}">
        <p14:creationId xmlns:p14="http://schemas.microsoft.com/office/powerpoint/2010/main" val="396017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10"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F2DF4A5E-1781-4B92-9282-4C8E4C7B3F37}"/>
              </a:ext>
            </a:extLst>
          </p:cNvPr>
          <p:cNvSpPr/>
          <p:nvPr/>
        </p:nvSpPr>
        <p:spPr>
          <a:xfrm>
            <a:off x="157705" y="180976"/>
            <a:ext cx="3689350"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A4C3E8B1-71E6-4C31-8CCA-DDACF2308BBF}"/>
              </a:ext>
            </a:extLst>
          </p:cNvPr>
          <p:cNvSpPr/>
          <p:nvPr/>
        </p:nvSpPr>
        <p:spPr>
          <a:xfrm>
            <a:off x="216443" y="123826"/>
            <a:ext cx="3689350"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a:solidFill>
                  <a:srgbClr val="FFFFFF"/>
                </a:solidFill>
              </a:rPr>
              <a:t>NAŚWIETLENIE = EKSPOZYCJA</a:t>
            </a:r>
          </a:p>
        </p:txBody>
      </p:sp>
      <p:sp>
        <p:nvSpPr>
          <p:cNvPr id="11269" name="pole tekstowe 6">
            <a:extLst>
              <a:ext uri="{FF2B5EF4-FFF2-40B4-BE49-F238E27FC236}">
                <a16:creationId xmlns:a16="http://schemas.microsoft.com/office/drawing/2014/main" id="{4A361684-005D-4465-9B26-172E2E5528A7}"/>
              </a:ext>
            </a:extLst>
          </p:cNvPr>
          <p:cNvSpPr txBox="1">
            <a:spLocks noChangeArrowheads="1"/>
          </p:cNvSpPr>
          <p:nvPr/>
        </p:nvSpPr>
        <p:spPr bwMode="auto">
          <a:xfrm>
            <a:off x="2173287" y="682168"/>
            <a:ext cx="7845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dirty="0"/>
              <a:t>Fotografia będzie udana tylko wówczas gdy na matrycę padnie odpowiednia ilość światła.</a:t>
            </a:r>
          </a:p>
          <a:p>
            <a:pPr algn="just" eaLnBrk="1" hangingPunct="1">
              <a:spcBef>
                <a:spcPct val="0"/>
              </a:spcBef>
              <a:buFontTx/>
              <a:buNone/>
            </a:pPr>
            <a:r>
              <a:rPr lang="pl-PL" altLang="pl-PL" sz="1400" dirty="0"/>
              <a:t>Zły dobór parametrów prowadzi do niedoświetlenia lub prześwietlenia zdjęcia.</a:t>
            </a:r>
          </a:p>
        </p:txBody>
      </p:sp>
      <p:pic>
        <p:nvPicPr>
          <p:cNvPr id="11270" name="Picture 8" descr="niedoświetlone">
            <a:extLst>
              <a:ext uri="{FF2B5EF4-FFF2-40B4-BE49-F238E27FC236}">
                <a16:creationId xmlns:a16="http://schemas.microsoft.com/office/drawing/2014/main" id="{8FD18519-EE44-40A3-BA4E-49AFD190A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1403368"/>
            <a:ext cx="296545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przeswietlone">
            <a:extLst>
              <a:ext uri="{FF2B5EF4-FFF2-40B4-BE49-F238E27FC236}">
                <a16:creationId xmlns:a16="http://schemas.microsoft.com/office/drawing/2014/main" id="{A5C326A0-01B2-4A75-8595-DABD60FAC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350" y="1393844"/>
            <a:ext cx="29654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pole tekstowe 6">
            <a:extLst>
              <a:ext uri="{FF2B5EF4-FFF2-40B4-BE49-F238E27FC236}">
                <a16:creationId xmlns:a16="http://schemas.microsoft.com/office/drawing/2014/main" id="{2874592A-886B-49DA-B8B5-D2F583BA9F50}"/>
              </a:ext>
            </a:extLst>
          </p:cNvPr>
          <p:cNvSpPr txBox="1">
            <a:spLocks noChangeArrowheads="1"/>
          </p:cNvSpPr>
          <p:nvPr/>
        </p:nvSpPr>
        <p:spPr bwMode="auto">
          <a:xfrm>
            <a:off x="2268539" y="3071830"/>
            <a:ext cx="2949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1200"/>
              <a:t>Fotografia niedoświetlona</a:t>
            </a:r>
          </a:p>
        </p:txBody>
      </p:sp>
      <p:sp>
        <p:nvSpPr>
          <p:cNvPr id="11273" name="pole tekstowe 6">
            <a:extLst>
              <a:ext uri="{FF2B5EF4-FFF2-40B4-BE49-F238E27FC236}">
                <a16:creationId xmlns:a16="http://schemas.microsoft.com/office/drawing/2014/main" id="{B81D915D-2F6B-4648-A43B-910F6A6CBD86}"/>
              </a:ext>
            </a:extLst>
          </p:cNvPr>
          <p:cNvSpPr txBox="1">
            <a:spLocks noChangeArrowheads="1"/>
          </p:cNvSpPr>
          <p:nvPr/>
        </p:nvSpPr>
        <p:spPr bwMode="auto">
          <a:xfrm>
            <a:off x="6983414" y="3071830"/>
            <a:ext cx="2949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1200"/>
              <a:t>Fotografia prześwietlona</a:t>
            </a:r>
          </a:p>
        </p:txBody>
      </p:sp>
      <p:sp>
        <p:nvSpPr>
          <p:cNvPr id="11274" name="pole tekstowe 6">
            <a:extLst>
              <a:ext uri="{FF2B5EF4-FFF2-40B4-BE49-F238E27FC236}">
                <a16:creationId xmlns:a16="http://schemas.microsoft.com/office/drawing/2014/main" id="{4AB69C82-EA51-43C3-BC5B-7B847D1B5A5F}"/>
              </a:ext>
            </a:extLst>
          </p:cNvPr>
          <p:cNvSpPr txBox="1">
            <a:spLocks noChangeArrowheads="1"/>
          </p:cNvSpPr>
          <p:nvPr/>
        </p:nvSpPr>
        <p:spPr bwMode="auto">
          <a:xfrm>
            <a:off x="2173289" y="3500456"/>
            <a:ext cx="78454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a:t>Za odpowiednią ilość światła odpowiada relacja pomiędzy dwoma parametrami:</a:t>
            </a:r>
          </a:p>
          <a:p>
            <a:pPr algn="just" eaLnBrk="1" hangingPunct="1">
              <a:spcBef>
                <a:spcPct val="0"/>
              </a:spcBef>
              <a:buFontTx/>
              <a:buNone/>
            </a:pPr>
            <a:r>
              <a:rPr lang="pl-PL" altLang="pl-PL" sz="1400"/>
              <a:t>czasem naświetlania oraz przesłoną (otworem, który reguluje ilość światła padającą na matrycę).</a:t>
            </a:r>
          </a:p>
          <a:p>
            <a:pPr algn="just" eaLnBrk="1" hangingPunct="1">
              <a:spcBef>
                <a:spcPct val="0"/>
              </a:spcBef>
              <a:buFontTx/>
              <a:buNone/>
            </a:pPr>
            <a:endParaRPr lang="pl-PL" altLang="pl-PL" sz="1400"/>
          </a:p>
          <a:p>
            <a:pPr algn="just" eaLnBrk="1" hangingPunct="1">
              <a:spcBef>
                <a:spcPct val="0"/>
              </a:spcBef>
              <a:buFontTx/>
              <a:buNone/>
            </a:pPr>
            <a:r>
              <a:rPr lang="pl-PL" altLang="pl-PL" sz="1400"/>
              <a:t>● </a:t>
            </a:r>
            <a:r>
              <a:rPr lang="pl-PL" altLang="pl-PL" sz="1400">
                <a:solidFill>
                  <a:srgbClr val="FF0000"/>
                </a:solidFill>
              </a:rPr>
              <a:t>Jeśli czas naświetlania jest długi, to otwór przesłony musi być odpowiednio mniejszy</a:t>
            </a:r>
            <a:r>
              <a:rPr lang="pl-PL" altLang="pl-PL" sz="1400"/>
              <a:t>.</a:t>
            </a:r>
          </a:p>
          <a:p>
            <a:pPr algn="just" eaLnBrk="1" hangingPunct="1">
              <a:spcBef>
                <a:spcPct val="0"/>
              </a:spcBef>
              <a:buFontTx/>
              <a:buNone/>
            </a:pPr>
            <a:endParaRPr lang="pl-PL" altLang="pl-PL" sz="1400"/>
          </a:p>
          <a:p>
            <a:pPr algn="just" eaLnBrk="1" hangingPunct="1">
              <a:spcBef>
                <a:spcPct val="0"/>
              </a:spcBef>
              <a:buFontTx/>
              <a:buNone/>
            </a:pPr>
            <a:r>
              <a:rPr lang="pl-PL" altLang="pl-PL" sz="1400"/>
              <a:t>● </a:t>
            </a:r>
            <a:r>
              <a:rPr lang="pl-PL" altLang="pl-PL" sz="1400">
                <a:solidFill>
                  <a:srgbClr val="FF0000"/>
                </a:solidFill>
              </a:rPr>
              <a:t>Duży otwór przysłony wymusza krótszy czas naświetlania</a:t>
            </a:r>
            <a:r>
              <a:rPr lang="pl-PL" altLang="pl-PL" sz="1400"/>
              <a:t>.</a:t>
            </a:r>
          </a:p>
          <a:p>
            <a:pPr algn="just" eaLnBrk="1" hangingPunct="1">
              <a:spcBef>
                <a:spcPct val="0"/>
              </a:spcBef>
              <a:buFontTx/>
              <a:buNone/>
            </a:pPr>
            <a:endParaRPr lang="pl-PL" altLang="pl-PL" sz="1400"/>
          </a:p>
          <a:p>
            <a:pPr algn="just" eaLnBrk="1" hangingPunct="1">
              <a:spcBef>
                <a:spcPct val="0"/>
              </a:spcBef>
              <a:buFontTx/>
              <a:buNone/>
            </a:pPr>
            <a:r>
              <a:rPr lang="pl-PL" altLang="pl-PL" sz="1400"/>
              <a:t>Mimo, że w obu przypadkach ilość światła padająca na matrycę jest identyczna, to jednak efekty wizualne uzyskiwane na zdjęciach są inne.</a:t>
            </a:r>
          </a:p>
          <a:p>
            <a:pPr algn="just" eaLnBrk="1" hangingPunct="1">
              <a:spcBef>
                <a:spcPct val="0"/>
              </a:spcBef>
              <a:buFontTx/>
              <a:buNone/>
            </a:pPr>
            <a:endParaRPr lang="pl-PL" altLang="pl-PL" sz="1400"/>
          </a:p>
        </p:txBody>
      </p:sp>
      <p:grpSp>
        <p:nvGrpSpPr>
          <p:cNvPr id="13" name="Grupa 12">
            <a:extLst>
              <a:ext uri="{FF2B5EF4-FFF2-40B4-BE49-F238E27FC236}">
                <a16:creationId xmlns:a16="http://schemas.microsoft.com/office/drawing/2014/main" id="{B35FE9FB-D186-447D-B737-28D87C7C3B61}"/>
              </a:ext>
            </a:extLst>
          </p:cNvPr>
          <p:cNvGrpSpPr/>
          <p:nvPr/>
        </p:nvGrpSpPr>
        <p:grpSpPr>
          <a:xfrm>
            <a:off x="0" y="6681788"/>
            <a:ext cx="12192000" cy="176212"/>
            <a:chOff x="0" y="6681788"/>
            <a:chExt cx="12192000" cy="176212"/>
          </a:xfrm>
        </p:grpSpPr>
        <p:sp>
          <p:nvSpPr>
            <p:cNvPr id="14" name="Prostokąt 13">
              <a:extLst>
                <a:ext uri="{FF2B5EF4-FFF2-40B4-BE49-F238E27FC236}">
                  <a16:creationId xmlns:a16="http://schemas.microsoft.com/office/drawing/2014/main" id="{FA1B6B54-0FA5-4038-881A-041D1B019250}"/>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5" name="Obraz 3">
              <a:extLst>
                <a:ext uri="{FF2B5EF4-FFF2-40B4-BE49-F238E27FC236}">
                  <a16:creationId xmlns:a16="http://schemas.microsoft.com/office/drawing/2014/main" id="{A190E390-CE0D-4E0C-BFF9-4F6FBEFF28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rostokąt 15">
              <a:extLst>
                <a:ext uri="{FF2B5EF4-FFF2-40B4-BE49-F238E27FC236}">
                  <a16:creationId xmlns:a16="http://schemas.microsoft.com/office/drawing/2014/main" id="{E23956FE-FF80-4F7D-8899-20E0E4DB91D9}"/>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7" name="Obraz 16">
            <a:extLst>
              <a:ext uri="{FF2B5EF4-FFF2-40B4-BE49-F238E27FC236}">
                <a16:creationId xmlns:a16="http://schemas.microsoft.com/office/drawing/2014/main" id="{D94CE4A0-7223-4D72-ACF5-19F0DFBD4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99" y="2251589"/>
            <a:ext cx="1961704" cy="1941888"/>
          </a:xfrm>
          <a:prstGeom prst="rect">
            <a:avLst/>
          </a:prstGeom>
          <a:effectLst>
            <a:innerShdw blurRad="114300">
              <a:prstClr val="black"/>
            </a:innerShdw>
          </a:effectLst>
        </p:spPr>
      </p:pic>
      <p:pic>
        <p:nvPicPr>
          <p:cNvPr id="18" name="Obraz 17">
            <a:extLst>
              <a:ext uri="{FF2B5EF4-FFF2-40B4-BE49-F238E27FC236}">
                <a16:creationId xmlns:a16="http://schemas.microsoft.com/office/drawing/2014/main" id="{C14A9665-1BC3-4597-913C-55633967A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086" y="2251587"/>
            <a:ext cx="1961704" cy="1941888"/>
          </a:xfrm>
          <a:prstGeom prst="rect">
            <a:avLst/>
          </a:prstGeom>
          <a:effectLst>
            <a:innerShdw blurRad="114300">
              <a:prstClr val="black"/>
            </a:innerShdw>
          </a:effectLst>
        </p:spPr>
      </p:pic>
      <p:graphicFrame>
        <p:nvGraphicFramePr>
          <p:cNvPr id="19" name="Wykres 18">
            <a:extLst>
              <a:ext uri="{FF2B5EF4-FFF2-40B4-BE49-F238E27FC236}">
                <a16:creationId xmlns:a16="http://schemas.microsoft.com/office/drawing/2014/main" id="{14933462-19B0-482A-B325-B145EAA55982}"/>
              </a:ext>
            </a:extLst>
          </p:cNvPr>
          <p:cNvGraphicFramePr>
            <a:graphicFrameLocks/>
          </p:cNvGraphicFramePr>
          <p:nvPr>
            <p:extLst>
              <p:ext uri="{D42A27DB-BD31-4B8C-83A1-F6EECF244321}">
                <p14:modId xmlns:p14="http://schemas.microsoft.com/office/powerpoint/2010/main" val="1980020852"/>
              </p:ext>
            </p:extLst>
          </p:nvPr>
        </p:nvGraphicFramePr>
        <p:xfrm>
          <a:off x="9241763" y="2184190"/>
          <a:ext cx="2943225" cy="2219325"/>
        </p:xfrm>
        <a:graphic>
          <a:graphicData uri="http://schemas.openxmlformats.org/drawingml/2006/chart">
            <c:chart xmlns:c="http://schemas.openxmlformats.org/drawingml/2006/chart" xmlns:r="http://schemas.openxmlformats.org/officeDocument/2006/relationships" r:id="rId4"/>
          </a:graphicData>
        </a:graphic>
      </p:graphicFrame>
      <p:sp>
        <p:nvSpPr>
          <p:cNvPr id="20" name="pole tekstowe 6">
            <a:extLst>
              <a:ext uri="{FF2B5EF4-FFF2-40B4-BE49-F238E27FC236}">
                <a16:creationId xmlns:a16="http://schemas.microsoft.com/office/drawing/2014/main" id="{B95BC3FA-2DEE-4187-92F2-FFE7ABA5A36E}"/>
              </a:ext>
            </a:extLst>
          </p:cNvPr>
          <p:cNvSpPr txBox="1">
            <a:spLocks noChangeArrowheads="1"/>
          </p:cNvSpPr>
          <p:nvPr/>
        </p:nvSpPr>
        <p:spPr bwMode="auto">
          <a:xfrm>
            <a:off x="921007" y="4283601"/>
            <a:ext cx="868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400" b="1" dirty="0">
                <a:solidFill>
                  <a:schemeClr val="bg1"/>
                </a:solidFill>
              </a:rPr>
              <a:t>f/4</a:t>
            </a:r>
          </a:p>
        </p:txBody>
      </p:sp>
      <p:sp>
        <p:nvSpPr>
          <p:cNvPr id="21" name="pole tekstowe 6">
            <a:extLst>
              <a:ext uri="{FF2B5EF4-FFF2-40B4-BE49-F238E27FC236}">
                <a16:creationId xmlns:a16="http://schemas.microsoft.com/office/drawing/2014/main" id="{FFA7C984-1E4B-497F-8D15-FD71CF6C3162}"/>
              </a:ext>
            </a:extLst>
          </p:cNvPr>
          <p:cNvSpPr txBox="1">
            <a:spLocks noChangeArrowheads="1"/>
          </p:cNvSpPr>
          <p:nvPr/>
        </p:nvSpPr>
        <p:spPr bwMode="auto">
          <a:xfrm>
            <a:off x="8195756" y="4278058"/>
            <a:ext cx="868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400" b="1" dirty="0">
                <a:solidFill>
                  <a:schemeClr val="bg1"/>
                </a:solidFill>
              </a:rPr>
              <a:t>f /32</a:t>
            </a:r>
          </a:p>
        </p:txBody>
      </p:sp>
      <p:sp>
        <p:nvSpPr>
          <p:cNvPr id="22" name="pole tekstowe 6">
            <a:extLst>
              <a:ext uri="{FF2B5EF4-FFF2-40B4-BE49-F238E27FC236}">
                <a16:creationId xmlns:a16="http://schemas.microsoft.com/office/drawing/2014/main" id="{3D8788D6-88C1-4499-BFD1-7DAD420A221C}"/>
              </a:ext>
            </a:extLst>
          </p:cNvPr>
          <p:cNvSpPr txBox="1">
            <a:spLocks noChangeArrowheads="1"/>
          </p:cNvSpPr>
          <p:nvPr/>
        </p:nvSpPr>
        <p:spPr bwMode="auto">
          <a:xfrm>
            <a:off x="10279193" y="4279340"/>
            <a:ext cx="868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400" b="1" dirty="0">
                <a:solidFill>
                  <a:schemeClr val="bg1"/>
                </a:solidFill>
              </a:rPr>
              <a:t>1/15</a:t>
            </a:r>
          </a:p>
        </p:txBody>
      </p:sp>
      <p:sp>
        <p:nvSpPr>
          <p:cNvPr id="23" name="pole tekstowe 6">
            <a:extLst>
              <a:ext uri="{FF2B5EF4-FFF2-40B4-BE49-F238E27FC236}">
                <a16:creationId xmlns:a16="http://schemas.microsoft.com/office/drawing/2014/main" id="{F1EA5369-21B2-4C93-BA84-A7DC28DF3FEA}"/>
              </a:ext>
            </a:extLst>
          </p:cNvPr>
          <p:cNvSpPr txBox="1">
            <a:spLocks noChangeArrowheads="1"/>
          </p:cNvSpPr>
          <p:nvPr/>
        </p:nvSpPr>
        <p:spPr bwMode="auto">
          <a:xfrm>
            <a:off x="2951419" y="4277850"/>
            <a:ext cx="1206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400" b="1" dirty="0">
                <a:solidFill>
                  <a:schemeClr val="bg1"/>
                </a:solidFill>
              </a:rPr>
              <a:t>1/1000</a:t>
            </a:r>
          </a:p>
        </p:txBody>
      </p:sp>
      <p:graphicFrame>
        <p:nvGraphicFramePr>
          <p:cNvPr id="24" name="Wykres 23">
            <a:extLst>
              <a:ext uri="{FF2B5EF4-FFF2-40B4-BE49-F238E27FC236}">
                <a16:creationId xmlns:a16="http://schemas.microsoft.com/office/drawing/2014/main" id="{F40F9873-6941-46DF-B29E-82834700F0A4}"/>
              </a:ext>
            </a:extLst>
          </p:cNvPr>
          <p:cNvGraphicFramePr>
            <a:graphicFrameLocks/>
          </p:cNvGraphicFramePr>
          <p:nvPr>
            <p:extLst>
              <p:ext uri="{D42A27DB-BD31-4B8C-83A1-F6EECF244321}">
                <p14:modId xmlns:p14="http://schemas.microsoft.com/office/powerpoint/2010/main" val="2182441122"/>
              </p:ext>
            </p:extLst>
          </p:nvPr>
        </p:nvGraphicFramePr>
        <p:xfrm>
          <a:off x="1564134" y="2143826"/>
          <a:ext cx="3981450" cy="21574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Wykres 24">
            <a:extLst>
              <a:ext uri="{FF2B5EF4-FFF2-40B4-BE49-F238E27FC236}">
                <a16:creationId xmlns:a16="http://schemas.microsoft.com/office/drawing/2014/main" id="{4E691CBC-2754-4E06-94BF-738C0686DB48}"/>
              </a:ext>
            </a:extLst>
          </p:cNvPr>
          <p:cNvGraphicFramePr>
            <a:graphicFrameLocks/>
          </p:cNvGraphicFramePr>
          <p:nvPr>
            <p:extLst>
              <p:ext uri="{D42A27DB-BD31-4B8C-83A1-F6EECF244321}">
                <p14:modId xmlns:p14="http://schemas.microsoft.com/office/powerpoint/2010/main" val="162637527"/>
              </p:ext>
            </p:extLst>
          </p:nvPr>
        </p:nvGraphicFramePr>
        <p:xfrm>
          <a:off x="8944254" y="2134300"/>
          <a:ext cx="3714750" cy="2176463"/>
        </p:xfrm>
        <a:graphic>
          <a:graphicData uri="http://schemas.openxmlformats.org/drawingml/2006/chart">
            <c:chart xmlns:c="http://schemas.openxmlformats.org/drawingml/2006/chart" xmlns:r="http://schemas.openxmlformats.org/officeDocument/2006/relationships" r:id="rId6"/>
          </a:graphicData>
        </a:graphic>
      </p:graphicFrame>
      <p:sp>
        <p:nvSpPr>
          <p:cNvPr id="26" name="pole tekstowe 6">
            <a:extLst>
              <a:ext uri="{FF2B5EF4-FFF2-40B4-BE49-F238E27FC236}">
                <a16:creationId xmlns:a16="http://schemas.microsoft.com/office/drawing/2014/main" id="{0A5A2DDF-50E8-404F-B4AF-6A7FE09E9158}"/>
              </a:ext>
            </a:extLst>
          </p:cNvPr>
          <p:cNvSpPr txBox="1">
            <a:spLocks noChangeArrowheads="1"/>
          </p:cNvSpPr>
          <p:nvPr/>
        </p:nvSpPr>
        <p:spPr bwMode="auto">
          <a:xfrm>
            <a:off x="414033" y="1622884"/>
            <a:ext cx="1882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000" dirty="0">
                <a:solidFill>
                  <a:schemeClr val="bg1"/>
                </a:solidFill>
                <a:latin typeface="Roboto" panose="02000000000000000000" pitchFamily="2" charset="0"/>
                <a:ea typeface="Roboto" panose="02000000000000000000" pitchFamily="2" charset="0"/>
                <a:cs typeface="Roboto" panose="02000000000000000000" pitchFamily="2" charset="0"/>
              </a:rPr>
              <a:t>Przesłona</a:t>
            </a:r>
          </a:p>
        </p:txBody>
      </p:sp>
      <p:sp>
        <p:nvSpPr>
          <p:cNvPr id="27" name="pole tekstowe 6">
            <a:extLst>
              <a:ext uri="{FF2B5EF4-FFF2-40B4-BE49-F238E27FC236}">
                <a16:creationId xmlns:a16="http://schemas.microsoft.com/office/drawing/2014/main" id="{53983F85-5AF6-4E07-9139-0DE8B74A5646}"/>
              </a:ext>
            </a:extLst>
          </p:cNvPr>
          <p:cNvSpPr txBox="1">
            <a:spLocks noChangeArrowheads="1"/>
          </p:cNvSpPr>
          <p:nvPr/>
        </p:nvSpPr>
        <p:spPr bwMode="auto">
          <a:xfrm>
            <a:off x="2613704" y="1625262"/>
            <a:ext cx="1882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000" dirty="0">
                <a:solidFill>
                  <a:schemeClr val="bg1"/>
                </a:solidFill>
                <a:latin typeface="Roboto" panose="02000000000000000000" pitchFamily="2" charset="0"/>
                <a:ea typeface="Roboto" panose="02000000000000000000" pitchFamily="2" charset="0"/>
                <a:cs typeface="Roboto" panose="02000000000000000000" pitchFamily="2" charset="0"/>
              </a:rPr>
              <a:t>Czas</a:t>
            </a:r>
          </a:p>
        </p:txBody>
      </p:sp>
      <p:sp>
        <p:nvSpPr>
          <p:cNvPr id="28" name="pole tekstowe 6">
            <a:extLst>
              <a:ext uri="{FF2B5EF4-FFF2-40B4-BE49-F238E27FC236}">
                <a16:creationId xmlns:a16="http://schemas.microsoft.com/office/drawing/2014/main" id="{8C053296-8E3A-4588-B820-A432EDC3CDB6}"/>
              </a:ext>
            </a:extLst>
          </p:cNvPr>
          <p:cNvSpPr txBox="1">
            <a:spLocks noChangeArrowheads="1"/>
          </p:cNvSpPr>
          <p:nvPr/>
        </p:nvSpPr>
        <p:spPr bwMode="auto">
          <a:xfrm>
            <a:off x="7688782" y="1626671"/>
            <a:ext cx="1882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000" dirty="0">
                <a:solidFill>
                  <a:schemeClr val="bg1"/>
                </a:solidFill>
                <a:latin typeface="Roboto" panose="02000000000000000000" pitchFamily="2" charset="0"/>
                <a:ea typeface="Roboto" panose="02000000000000000000" pitchFamily="2" charset="0"/>
                <a:cs typeface="Roboto" panose="02000000000000000000" pitchFamily="2" charset="0"/>
              </a:rPr>
              <a:t>Przesłona</a:t>
            </a:r>
          </a:p>
        </p:txBody>
      </p:sp>
      <p:sp>
        <p:nvSpPr>
          <p:cNvPr id="29" name="pole tekstowe 6">
            <a:extLst>
              <a:ext uri="{FF2B5EF4-FFF2-40B4-BE49-F238E27FC236}">
                <a16:creationId xmlns:a16="http://schemas.microsoft.com/office/drawing/2014/main" id="{1DFEFAD9-0B92-46A0-B607-A20E956AD48C}"/>
              </a:ext>
            </a:extLst>
          </p:cNvPr>
          <p:cNvSpPr txBox="1">
            <a:spLocks noChangeArrowheads="1"/>
          </p:cNvSpPr>
          <p:nvPr/>
        </p:nvSpPr>
        <p:spPr bwMode="auto">
          <a:xfrm>
            <a:off x="9772219" y="1621162"/>
            <a:ext cx="1882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000" dirty="0">
                <a:solidFill>
                  <a:schemeClr val="bg1"/>
                </a:solidFill>
                <a:latin typeface="Roboto" panose="02000000000000000000" pitchFamily="2" charset="0"/>
                <a:ea typeface="Roboto" panose="02000000000000000000" pitchFamily="2" charset="0"/>
                <a:cs typeface="Roboto" panose="02000000000000000000" pitchFamily="2" charset="0"/>
              </a:rPr>
              <a:t>Czas</a:t>
            </a:r>
          </a:p>
        </p:txBody>
      </p:sp>
      <p:sp>
        <p:nvSpPr>
          <p:cNvPr id="30" name="pole tekstowe 6">
            <a:extLst>
              <a:ext uri="{FF2B5EF4-FFF2-40B4-BE49-F238E27FC236}">
                <a16:creationId xmlns:a16="http://schemas.microsoft.com/office/drawing/2014/main" id="{5CBEBDB7-7EDD-4FA4-9AA9-2FE767AD48AB}"/>
              </a:ext>
            </a:extLst>
          </p:cNvPr>
          <p:cNvSpPr txBox="1">
            <a:spLocks noChangeArrowheads="1"/>
          </p:cNvSpPr>
          <p:nvPr/>
        </p:nvSpPr>
        <p:spPr bwMode="auto">
          <a:xfrm>
            <a:off x="954465" y="267773"/>
            <a:ext cx="102830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400" b="1" dirty="0">
                <a:solidFill>
                  <a:schemeClr val="bg1"/>
                </a:solidFill>
                <a:latin typeface="Roboto" panose="02000000000000000000" pitchFamily="2" charset="0"/>
                <a:ea typeface="Roboto" panose="02000000000000000000" pitchFamily="2" charset="0"/>
                <a:cs typeface="Roboto" panose="02000000000000000000" pitchFamily="2" charset="0"/>
              </a:rPr>
              <a:t>DWA SPOSOBY USTAWIENIA CZASU I PRZESŁONY.</a:t>
            </a:r>
          </a:p>
          <a:p>
            <a:pPr algn="ctr" eaLnBrk="1" hangingPunct="1">
              <a:spcBef>
                <a:spcPct val="0"/>
              </a:spcBef>
              <a:buFontTx/>
              <a:buNone/>
            </a:pPr>
            <a:r>
              <a:rPr lang="pl-PL" altLang="pl-PL" sz="2400" b="1" dirty="0">
                <a:solidFill>
                  <a:schemeClr val="bg1"/>
                </a:solidFill>
                <a:latin typeface="Roboto" panose="02000000000000000000" pitchFamily="2" charset="0"/>
                <a:ea typeface="Roboto" panose="02000000000000000000" pitchFamily="2" charset="0"/>
                <a:cs typeface="Roboto" panose="02000000000000000000" pitchFamily="2" charset="0"/>
              </a:rPr>
              <a:t>W OBU NA MATRYCĘ PADA IDENTYCZNA ILOŚĆ ŚWIATŁA.</a:t>
            </a:r>
          </a:p>
        </p:txBody>
      </p:sp>
      <p:sp>
        <p:nvSpPr>
          <p:cNvPr id="31" name="pole tekstowe 6">
            <a:extLst>
              <a:ext uri="{FF2B5EF4-FFF2-40B4-BE49-F238E27FC236}">
                <a16:creationId xmlns:a16="http://schemas.microsoft.com/office/drawing/2014/main" id="{E91456AC-D24A-46AB-BF76-8E2F46F99CD4}"/>
              </a:ext>
            </a:extLst>
          </p:cNvPr>
          <p:cNvSpPr txBox="1">
            <a:spLocks noChangeArrowheads="1"/>
          </p:cNvSpPr>
          <p:nvPr/>
        </p:nvSpPr>
        <p:spPr bwMode="auto">
          <a:xfrm>
            <a:off x="954464" y="5578400"/>
            <a:ext cx="102830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2400" b="1" dirty="0">
                <a:solidFill>
                  <a:schemeClr val="bg1"/>
                </a:solidFill>
                <a:latin typeface="Roboto" panose="02000000000000000000" pitchFamily="2" charset="0"/>
                <a:ea typeface="Roboto" panose="02000000000000000000" pitchFamily="2" charset="0"/>
                <a:cs typeface="Roboto" panose="02000000000000000000" pitchFamily="2" charset="0"/>
              </a:rPr>
              <a:t>W OBU PRZYPADKACH ZDJĘCIA BĘDĄ UDANE, JEDNAK KAŻDY DOSTRZEŻE ISTOTNE RÓŻNICE MIĘDZY NIMI.</a:t>
            </a:r>
          </a:p>
        </p:txBody>
      </p:sp>
      <p:grpSp>
        <p:nvGrpSpPr>
          <p:cNvPr id="32" name="Grupa 31">
            <a:extLst>
              <a:ext uri="{FF2B5EF4-FFF2-40B4-BE49-F238E27FC236}">
                <a16:creationId xmlns:a16="http://schemas.microsoft.com/office/drawing/2014/main" id="{00CCD36A-B721-4308-B6F4-B7CED5E63EE0}"/>
              </a:ext>
            </a:extLst>
          </p:cNvPr>
          <p:cNvGrpSpPr/>
          <p:nvPr/>
        </p:nvGrpSpPr>
        <p:grpSpPr>
          <a:xfrm>
            <a:off x="0" y="6681788"/>
            <a:ext cx="12192000" cy="176212"/>
            <a:chOff x="0" y="6681788"/>
            <a:chExt cx="12192000" cy="176212"/>
          </a:xfrm>
        </p:grpSpPr>
        <p:sp>
          <p:nvSpPr>
            <p:cNvPr id="33" name="Prostokąt 32">
              <a:extLst>
                <a:ext uri="{FF2B5EF4-FFF2-40B4-BE49-F238E27FC236}">
                  <a16:creationId xmlns:a16="http://schemas.microsoft.com/office/drawing/2014/main" id="{966B32D5-73F2-4712-9BDA-4F21CE0FDABA}"/>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34" name="Obraz 3">
              <a:extLst>
                <a:ext uri="{FF2B5EF4-FFF2-40B4-BE49-F238E27FC236}">
                  <a16:creationId xmlns:a16="http://schemas.microsoft.com/office/drawing/2014/main" id="{4BDB5993-B6A2-48A8-B2C4-AF40BF5307F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Prostokąt 34">
              <a:extLst>
                <a:ext uri="{FF2B5EF4-FFF2-40B4-BE49-F238E27FC236}">
                  <a16:creationId xmlns:a16="http://schemas.microsoft.com/office/drawing/2014/main" id="{DD434AB6-0919-4CB8-B310-02DEBF54036B}"/>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extLst>
      <p:ext uri="{BB962C8B-B14F-4D97-AF65-F5344CB8AC3E}">
        <p14:creationId xmlns:p14="http://schemas.microsoft.com/office/powerpoint/2010/main" val="140519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EB84C88C-3B42-4036-B0D6-40434808927C}"/>
              </a:ext>
            </a:extLst>
          </p:cNvPr>
          <p:cNvSpPr/>
          <p:nvPr/>
        </p:nvSpPr>
        <p:spPr>
          <a:xfrm>
            <a:off x="138850" y="180976"/>
            <a:ext cx="1671638"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8D15AE4A-BEC5-476B-BD4F-37C24BE78084}"/>
              </a:ext>
            </a:extLst>
          </p:cNvPr>
          <p:cNvSpPr/>
          <p:nvPr/>
        </p:nvSpPr>
        <p:spPr>
          <a:xfrm>
            <a:off x="197589" y="123826"/>
            <a:ext cx="1671637"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dirty="0">
                <a:solidFill>
                  <a:srgbClr val="FFFFFF"/>
                </a:solidFill>
              </a:rPr>
              <a:t>PRZESŁONA</a:t>
            </a:r>
          </a:p>
        </p:txBody>
      </p:sp>
      <p:pic>
        <p:nvPicPr>
          <p:cNvPr id="12293" name="Picture 7" descr="przysłona">
            <a:extLst>
              <a:ext uri="{FF2B5EF4-FFF2-40B4-BE49-F238E27FC236}">
                <a16:creationId xmlns:a16="http://schemas.microsoft.com/office/drawing/2014/main" id="{F1CA843A-DEDE-4D91-9E40-1F62485D3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139" y="4084058"/>
            <a:ext cx="43211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8">
            <a:extLst>
              <a:ext uri="{FF2B5EF4-FFF2-40B4-BE49-F238E27FC236}">
                <a16:creationId xmlns:a16="http://schemas.microsoft.com/office/drawing/2014/main" id="{D0D6DCD3-4D26-4BEF-95A5-4AEF9560B643}"/>
              </a:ext>
            </a:extLst>
          </p:cNvPr>
          <p:cNvSpPr txBox="1"/>
          <p:nvPr/>
        </p:nvSpPr>
        <p:spPr>
          <a:xfrm>
            <a:off x="1993901" y="906463"/>
            <a:ext cx="7866063" cy="2584450"/>
          </a:xfrm>
          <a:prstGeom prst="rect">
            <a:avLst/>
          </a:prstGeom>
          <a:noFill/>
        </p:spPr>
        <p:txBody>
          <a:bodyPr>
            <a:spAutoFit/>
          </a:bodyPr>
          <a:lstStyle/>
          <a:p>
            <a:pPr>
              <a:defRPr/>
            </a:pPr>
            <a:r>
              <a:rPr lang="pl-PL" sz="1600" dirty="0"/>
              <a:t>Parametr przesłony określa wielkość otworu przez który światło pada na matrycę.</a:t>
            </a:r>
          </a:p>
          <a:p>
            <a:pPr>
              <a:defRPr/>
            </a:pPr>
            <a:r>
              <a:rPr lang="pl-PL" sz="1600" dirty="0"/>
              <a:t>Podstawowe wartości przysłon:</a:t>
            </a:r>
            <a:br>
              <a:rPr lang="pl-PL" sz="1600" dirty="0"/>
            </a:br>
            <a:r>
              <a:rPr lang="pl-PL" sz="1600" b="1" dirty="0"/>
              <a:t>f/1</a:t>
            </a:r>
            <a:r>
              <a:rPr lang="pl-PL" sz="1600" dirty="0"/>
              <a:t>,</a:t>
            </a:r>
            <a:r>
              <a:rPr lang="pl-PL" sz="1600" b="1" dirty="0"/>
              <a:t> f/1.4</a:t>
            </a:r>
            <a:r>
              <a:rPr lang="pl-PL" sz="1600" dirty="0"/>
              <a:t>,</a:t>
            </a:r>
            <a:r>
              <a:rPr lang="pl-PL" sz="1600" b="1" dirty="0"/>
              <a:t> f/2</a:t>
            </a:r>
            <a:r>
              <a:rPr lang="pl-PL" sz="1600" dirty="0"/>
              <a:t>,</a:t>
            </a:r>
            <a:r>
              <a:rPr lang="pl-PL" sz="1600" b="1" dirty="0"/>
              <a:t> f/2.8</a:t>
            </a:r>
            <a:r>
              <a:rPr lang="pl-PL" sz="1600" dirty="0"/>
              <a:t>,</a:t>
            </a:r>
            <a:r>
              <a:rPr lang="pl-PL" sz="1600" b="1" dirty="0"/>
              <a:t> f/4, f/5.6</a:t>
            </a:r>
            <a:r>
              <a:rPr lang="pl-PL" sz="1600" dirty="0"/>
              <a:t>,</a:t>
            </a:r>
            <a:r>
              <a:rPr lang="pl-PL" sz="1600" b="1" dirty="0"/>
              <a:t> f/8, f/11</a:t>
            </a:r>
            <a:r>
              <a:rPr lang="pl-PL" sz="1600" dirty="0"/>
              <a:t>,</a:t>
            </a:r>
            <a:r>
              <a:rPr lang="pl-PL" sz="1600" b="1" dirty="0"/>
              <a:t> f/16</a:t>
            </a:r>
            <a:r>
              <a:rPr lang="pl-PL" sz="1600" dirty="0"/>
              <a:t>,</a:t>
            </a:r>
            <a:r>
              <a:rPr lang="pl-PL" sz="1600" b="1" dirty="0"/>
              <a:t> f/22</a:t>
            </a:r>
            <a:r>
              <a:rPr lang="pl-PL" sz="1600" dirty="0"/>
              <a:t>,</a:t>
            </a:r>
            <a:r>
              <a:rPr lang="pl-PL" sz="1600" b="1" dirty="0"/>
              <a:t> f/32</a:t>
            </a:r>
            <a:r>
              <a:rPr lang="pl-PL" sz="1600" dirty="0"/>
              <a:t>.</a:t>
            </a:r>
          </a:p>
          <a:p>
            <a:pPr>
              <a:defRPr/>
            </a:pPr>
            <a:endParaRPr lang="pl-PL" sz="1600" dirty="0"/>
          </a:p>
          <a:p>
            <a:pPr>
              <a:defRPr/>
            </a:pPr>
            <a:r>
              <a:rPr lang="pl-PL" sz="1600" dirty="0"/>
              <a:t>W powyższej skali odstęp pomiędzy wartościami to 1 działka. Przymknięcie przesłony o jedną działkę oznacza, że na matrycę padnie o połowę mniej światła.</a:t>
            </a:r>
          </a:p>
          <a:p>
            <a:pPr>
              <a:defRPr/>
            </a:pPr>
            <a:endParaRPr lang="pl-PL" sz="1600" dirty="0"/>
          </a:p>
          <a:p>
            <a:pPr>
              <a:defRPr/>
            </a:pPr>
            <a:r>
              <a:rPr lang="pl-PL" sz="1600" b="1" dirty="0"/>
              <a:t>Przykład: </a:t>
            </a:r>
          </a:p>
          <a:p>
            <a:pPr>
              <a:defRPr/>
            </a:pPr>
            <a:endParaRPr lang="pl-PL" sz="1600" dirty="0"/>
          </a:p>
          <a:p>
            <a:pPr>
              <a:defRPr/>
            </a:pPr>
            <a:endParaRPr lang="pl-PL" dirty="0">
              <a:effectLst>
                <a:outerShdw blurRad="38100" dist="38100" dir="2700000" algn="tl">
                  <a:srgbClr val="000000">
                    <a:alpha val="43137"/>
                  </a:srgbClr>
                </a:outerShdw>
              </a:effectLst>
            </a:endParaRPr>
          </a:p>
        </p:txBody>
      </p:sp>
      <p:sp>
        <p:nvSpPr>
          <p:cNvPr id="12295" name="pole tekstowe 6">
            <a:extLst>
              <a:ext uri="{FF2B5EF4-FFF2-40B4-BE49-F238E27FC236}">
                <a16:creationId xmlns:a16="http://schemas.microsoft.com/office/drawing/2014/main" id="{91B71ACE-1B73-4284-BAED-D4BBA14AC331}"/>
              </a:ext>
            </a:extLst>
          </p:cNvPr>
          <p:cNvSpPr txBox="1">
            <a:spLocks noChangeArrowheads="1"/>
          </p:cNvSpPr>
          <p:nvPr/>
        </p:nvSpPr>
        <p:spPr bwMode="auto">
          <a:xfrm>
            <a:off x="1993900" y="3152776"/>
            <a:ext cx="44005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a:t>Duża przesłona </a:t>
            </a:r>
            <a:r>
              <a:rPr lang="pl-PL" altLang="pl-PL" sz="1400" b="1"/>
              <a:t>f/22</a:t>
            </a:r>
            <a:r>
              <a:rPr lang="pl-PL" altLang="pl-PL" sz="1400"/>
              <a:t> – mały otwór (mało światła).</a:t>
            </a:r>
          </a:p>
          <a:p>
            <a:pPr eaLnBrk="1" hangingPunct="1">
              <a:spcBef>
                <a:spcPct val="0"/>
              </a:spcBef>
              <a:buFontTx/>
              <a:buNone/>
            </a:pPr>
            <a:endParaRPr lang="pl-PL" altLang="pl-PL" sz="1400"/>
          </a:p>
          <a:p>
            <a:pPr eaLnBrk="1" hangingPunct="1">
              <a:spcBef>
                <a:spcPct val="0"/>
              </a:spcBef>
              <a:buFontTx/>
              <a:buNone/>
            </a:pPr>
            <a:r>
              <a:rPr lang="pl-PL" altLang="pl-PL" sz="1400"/>
              <a:t>Mała przesłona </a:t>
            </a:r>
            <a:r>
              <a:rPr lang="pl-PL" altLang="pl-PL" sz="1400" b="1"/>
              <a:t>f/2</a:t>
            </a:r>
            <a:r>
              <a:rPr lang="pl-PL" altLang="pl-PL" sz="1400"/>
              <a:t> – duży otwór (dużo światła).</a:t>
            </a:r>
          </a:p>
        </p:txBody>
      </p:sp>
      <p:grpSp>
        <p:nvGrpSpPr>
          <p:cNvPr id="10" name="Grupa 9">
            <a:extLst>
              <a:ext uri="{FF2B5EF4-FFF2-40B4-BE49-F238E27FC236}">
                <a16:creationId xmlns:a16="http://schemas.microsoft.com/office/drawing/2014/main" id="{34FF80A2-645B-4B60-8BA2-3554E19E67A9}"/>
              </a:ext>
            </a:extLst>
          </p:cNvPr>
          <p:cNvGrpSpPr/>
          <p:nvPr/>
        </p:nvGrpSpPr>
        <p:grpSpPr>
          <a:xfrm>
            <a:off x="0" y="6681788"/>
            <a:ext cx="12192000" cy="176212"/>
            <a:chOff x="0" y="6681788"/>
            <a:chExt cx="12192000" cy="176212"/>
          </a:xfrm>
        </p:grpSpPr>
        <p:sp>
          <p:nvSpPr>
            <p:cNvPr id="11" name="Prostokąt 10">
              <a:extLst>
                <a:ext uri="{FF2B5EF4-FFF2-40B4-BE49-F238E27FC236}">
                  <a16:creationId xmlns:a16="http://schemas.microsoft.com/office/drawing/2014/main" id="{1523E845-F0A6-46BB-980B-0A2D727D2C5D}"/>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2" name="Obraz 3">
              <a:extLst>
                <a:ext uri="{FF2B5EF4-FFF2-40B4-BE49-F238E27FC236}">
                  <a16:creationId xmlns:a16="http://schemas.microsoft.com/office/drawing/2014/main" id="{761192A3-C1DE-40CB-A5DC-3A997292D6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ostokąt 12">
              <a:extLst>
                <a:ext uri="{FF2B5EF4-FFF2-40B4-BE49-F238E27FC236}">
                  <a16:creationId xmlns:a16="http://schemas.microsoft.com/office/drawing/2014/main" id="{8D1A9775-ED27-4360-93BE-B86CED32FEBC}"/>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
        <p:nvSpPr>
          <p:cNvPr id="2" name="pole tekstowe 1">
            <a:extLst>
              <a:ext uri="{FF2B5EF4-FFF2-40B4-BE49-F238E27FC236}">
                <a16:creationId xmlns:a16="http://schemas.microsoft.com/office/drawing/2014/main" id="{ACEC69F3-B277-46B3-A6EB-2D48CFA228EB}"/>
              </a:ext>
            </a:extLst>
          </p:cNvPr>
          <p:cNvSpPr txBox="1"/>
          <p:nvPr/>
        </p:nvSpPr>
        <p:spPr>
          <a:xfrm>
            <a:off x="4098181" y="6431714"/>
            <a:ext cx="3965171" cy="261610"/>
          </a:xfrm>
          <a:prstGeom prst="rect">
            <a:avLst/>
          </a:prstGeom>
          <a:noFill/>
        </p:spPr>
        <p:txBody>
          <a:bodyPr wrap="square" rtlCol="0">
            <a:spAutoFit/>
          </a:bodyPr>
          <a:lstStyle/>
          <a:p>
            <a:pPr algn="r"/>
            <a:r>
              <a:rPr lang="pl-PL" sz="1050" dirty="0">
                <a:solidFill>
                  <a:schemeClr val="bg1">
                    <a:lumMod val="65000"/>
                  </a:schemeClr>
                </a:solidFill>
                <a:effectLst/>
              </a:rPr>
              <a:t>Rys.: https://www.blogdelfotografo.com/apertura-diafragma</a:t>
            </a:r>
            <a:endParaRPr lang="pl-PL" sz="1050" dirty="0">
              <a:solidFill>
                <a:schemeClr val="bg1">
                  <a:lumMod val="6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0C018618-D1F1-442E-B167-20671AF0FCBB}"/>
              </a:ext>
            </a:extLst>
          </p:cNvPr>
          <p:cNvSpPr/>
          <p:nvPr/>
        </p:nvSpPr>
        <p:spPr>
          <a:xfrm>
            <a:off x="138851" y="180976"/>
            <a:ext cx="6202363"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88A36643-BB0F-410F-8CF4-B08BABFBF903}"/>
              </a:ext>
            </a:extLst>
          </p:cNvPr>
          <p:cNvSpPr/>
          <p:nvPr/>
        </p:nvSpPr>
        <p:spPr>
          <a:xfrm>
            <a:off x="197588" y="123826"/>
            <a:ext cx="6202362"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dirty="0">
                <a:solidFill>
                  <a:srgbClr val="FFFFFF"/>
                </a:solidFill>
              </a:rPr>
              <a:t>CZAS NAŚWIETLANIA = CZAS OTWARCIA PRZESŁONY</a:t>
            </a:r>
          </a:p>
        </p:txBody>
      </p:sp>
      <p:sp>
        <p:nvSpPr>
          <p:cNvPr id="2" name="pole tekstowe 1">
            <a:extLst>
              <a:ext uri="{FF2B5EF4-FFF2-40B4-BE49-F238E27FC236}">
                <a16:creationId xmlns:a16="http://schemas.microsoft.com/office/drawing/2014/main" id="{5674C5CD-B08F-4F4B-8D27-80D19D111465}"/>
              </a:ext>
            </a:extLst>
          </p:cNvPr>
          <p:cNvSpPr txBox="1"/>
          <p:nvPr/>
        </p:nvSpPr>
        <p:spPr>
          <a:xfrm>
            <a:off x="1993901" y="1054100"/>
            <a:ext cx="7866063" cy="4648200"/>
          </a:xfrm>
          <a:prstGeom prst="rect">
            <a:avLst/>
          </a:prstGeom>
          <a:noFill/>
        </p:spPr>
        <p:txBody>
          <a:bodyPr>
            <a:spAutoFit/>
          </a:bodyPr>
          <a:lstStyle/>
          <a:p>
            <a:pPr>
              <a:defRPr/>
            </a:pPr>
            <a:r>
              <a:rPr lang="pl-PL" sz="1600" dirty="0"/>
              <a:t>Czas naświetlania mierzony jest w sekundach i ułamkach sekund.</a:t>
            </a:r>
            <a:br>
              <a:rPr lang="pl-PL" sz="1600" dirty="0"/>
            </a:br>
            <a:r>
              <a:rPr lang="pl-PL" sz="1600" dirty="0"/>
              <a:t>Podstawowe czasy naświetlania:</a:t>
            </a:r>
            <a:br>
              <a:rPr lang="pl-PL" sz="1600" dirty="0"/>
            </a:br>
            <a:r>
              <a:rPr lang="pl-PL" sz="1600" b="1" dirty="0"/>
              <a:t>1, 1/2, 1/4, 1/8, 1/15, 1/30, 1/60, 1/125, 1/250, 1/500, 1/1000</a:t>
            </a:r>
            <a:r>
              <a:rPr lang="pl-PL" sz="1600" dirty="0"/>
              <a:t>.</a:t>
            </a:r>
          </a:p>
          <a:p>
            <a:pPr>
              <a:defRPr/>
            </a:pPr>
            <a:r>
              <a:rPr lang="pl-PL" sz="1600" dirty="0"/>
              <a:t>Uwaga! Część aparatów podaje czas naświetlania tylko jako mianownik!</a:t>
            </a:r>
          </a:p>
          <a:p>
            <a:pPr>
              <a:defRPr/>
            </a:pPr>
            <a:endParaRPr lang="pl-PL" sz="1600" dirty="0"/>
          </a:p>
          <a:p>
            <a:pPr>
              <a:defRPr/>
            </a:pPr>
            <a:endParaRPr lang="pl-PL" sz="1600" dirty="0"/>
          </a:p>
          <a:p>
            <a:pPr>
              <a:defRPr/>
            </a:pPr>
            <a:r>
              <a:rPr lang="pl-PL" sz="1600" b="1" dirty="0"/>
              <a:t>Przykład: </a:t>
            </a:r>
          </a:p>
          <a:p>
            <a:pPr>
              <a:defRPr/>
            </a:pPr>
            <a:endParaRPr lang="pl-PL" sz="1600" dirty="0"/>
          </a:p>
          <a:p>
            <a:pPr>
              <a:defRPr/>
            </a:pPr>
            <a:r>
              <a:rPr lang="pl-PL" sz="1600" dirty="0"/>
              <a:t>Czas 1/15 s jest dwukrotnie dłuższy niż  1/30 s. </a:t>
            </a:r>
          </a:p>
          <a:p>
            <a:pPr>
              <a:defRPr/>
            </a:pPr>
            <a:r>
              <a:rPr lang="pl-PL" sz="1600" dirty="0"/>
              <a:t>Czas 1/500 s jest o połowę krótszy niż 1/250 s. </a:t>
            </a:r>
          </a:p>
          <a:p>
            <a:pPr>
              <a:defRPr/>
            </a:pPr>
            <a:endParaRPr lang="pl-PL" sz="1600" dirty="0"/>
          </a:p>
          <a:p>
            <a:pPr>
              <a:defRPr/>
            </a:pPr>
            <a:endParaRPr lang="pl-PL" sz="1600" dirty="0"/>
          </a:p>
          <a:p>
            <a:pPr>
              <a:defRPr/>
            </a:pPr>
            <a:r>
              <a:rPr lang="pl-PL" sz="1600" dirty="0"/>
              <a:t>Sytuacja ta dotyczy wszystkich sąsiadujących czasów. Zmniejszenie czasu o połowę lub jego podwojenie jest określane jako zmiana o jedną działkę.</a:t>
            </a:r>
          </a:p>
          <a:p>
            <a:pPr>
              <a:defRPr/>
            </a:pPr>
            <a:endParaRPr lang="pl-PL" sz="1600" dirty="0"/>
          </a:p>
          <a:p>
            <a:pPr>
              <a:defRPr/>
            </a:pPr>
            <a:r>
              <a:rPr lang="pl-PL" sz="1600" dirty="0"/>
              <a:t>W aparatach cyfrowych parametry czasu i przesłony mogą płynnie ustalane wartości czasu i przesłony (regulacja bezstopniowa).</a:t>
            </a:r>
          </a:p>
          <a:p>
            <a:pPr>
              <a:defRPr/>
            </a:pPr>
            <a:endParaRPr lang="pl-PL" dirty="0">
              <a:effectLst>
                <a:outerShdw blurRad="38100" dist="38100" dir="2700000" algn="tl">
                  <a:srgbClr val="000000">
                    <a:alpha val="43137"/>
                  </a:srgbClr>
                </a:outerShdw>
              </a:effectLst>
            </a:endParaRPr>
          </a:p>
        </p:txBody>
      </p:sp>
      <p:grpSp>
        <p:nvGrpSpPr>
          <p:cNvPr id="9" name="Grupa 8">
            <a:extLst>
              <a:ext uri="{FF2B5EF4-FFF2-40B4-BE49-F238E27FC236}">
                <a16:creationId xmlns:a16="http://schemas.microsoft.com/office/drawing/2014/main" id="{61D683A3-0E14-4BF2-8CFA-F935E8987C17}"/>
              </a:ext>
            </a:extLst>
          </p:cNvPr>
          <p:cNvGrpSpPr/>
          <p:nvPr/>
        </p:nvGrpSpPr>
        <p:grpSpPr>
          <a:xfrm>
            <a:off x="0" y="6681788"/>
            <a:ext cx="12192000" cy="176212"/>
            <a:chOff x="0" y="6681788"/>
            <a:chExt cx="12192000" cy="176212"/>
          </a:xfrm>
        </p:grpSpPr>
        <p:sp>
          <p:nvSpPr>
            <p:cNvPr id="10" name="Prostokąt 9">
              <a:extLst>
                <a:ext uri="{FF2B5EF4-FFF2-40B4-BE49-F238E27FC236}">
                  <a16:creationId xmlns:a16="http://schemas.microsoft.com/office/drawing/2014/main" id="{AD21791A-2FBB-4307-9F96-CC4270A5F071}"/>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1" name="Obraz 3">
              <a:extLst>
                <a:ext uri="{FF2B5EF4-FFF2-40B4-BE49-F238E27FC236}">
                  <a16:creationId xmlns:a16="http://schemas.microsoft.com/office/drawing/2014/main" id="{CFD07163-9405-43A0-ABAB-60776CE1F5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stokąt 11">
              <a:extLst>
                <a:ext uri="{FF2B5EF4-FFF2-40B4-BE49-F238E27FC236}">
                  <a16:creationId xmlns:a16="http://schemas.microsoft.com/office/drawing/2014/main" id="{9027AFEC-1915-4343-8597-D18B58FD3805}"/>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5F41AD70-CFF5-4B2B-BB29-AD4D26B0962D}"/>
              </a:ext>
            </a:extLst>
          </p:cNvPr>
          <p:cNvSpPr/>
          <p:nvPr/>
        </p:nvSpPr>
        <p:spPr>
          <a:xfrm>
            <a:off x="148271" y="180976"/>
            <a:ext cx="3175000"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77C4C881-EF89-47F2-94AD-AD573549CBE6}"/>
              </a:ext>
            </a:extLst>
          </p:cNvPr>
          <p:cNvSpPr/>
          <p:nvPr/>
        </p:nvSpPr>
        <p:spPr>
          <a:xfrm>
            <a:off x="207009" y="123826"/>
            <a:ext cx="3175000"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a:solidFill>
                  <a:srgbClr val="FFFFFF"/>
                </a:solidFill>
              </a:rPr>
              <a:t>ISO – CZUŁOŚĆ MATRYCY</a:t>
            </a:r>
          </a:p>
        </p:txBody>
      </p:sp>
      <p:sp>
        <p:nvSpPr>
          <p:cNvPr id="14341" name="pole tekstowe 6">
            <a:extLst>
              <a:ext uri="{FF2B5EF4-FFF2-40B4-BE49-F238E27FC236}">
                <a16:creationId xmlns:a16="http://schemas.microsoft.com/office/drawing/2014/main" id="{0256E21A-E735-448E-B19B-3A639E1EBCB7}"/>
              </a:ext>
            </a:extLst>
          </p:cNvPr>
          <p:cNvSpPr txBox="1">
            <a:spLocks noChangeArrowheads="1"/>
          </p:cNvSpPr>
          <p:nvPr/>
        </p:nvSpPr>
        <p:spPr bwMode="auto">
          <a:xfrm>
            <a:off x="2173289" y="1397001"/>
            <a:ext cx="78454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dirty="0"/>
              <a:t>Parametry czasu i przesłony są uzależnione od wybranej uprzednio czułości matrycy (ISO).</a:t>
            </a:r>
          </a:p>
          <a:p>
            <a:pPr eaLnBrk="1" hangingPunct="1">
              <a:spcBef>
                <a:spcPct val="0"/>
              </a:spcBef>
              <a:buFontTx/>
              <a:buNone/>
            </a:pPr>
            <a:endParaRPr lang="pl-PL" altLang="pl-PL" sz="1400" dirty="0"/>
          </a:p>
          <a:p>
            <a:pPr eaLnBrk="1" hangingPunct="1">
              <a:spcBef>
                <a:spcPct val="0"/>
              </a:spcBef>
              <a:buFontTx/>
              <a:buNone/>
            </a:pPr>
            <a:r>
              <a:rPr lang="pl-PL" altLang="pl-PL" sz="1400" dirty="0"/>
              <a:t>Podstawowe wartości parametru ISO:</a:t>
            </a:r>
          </a:p>
          <a:p>
            <a:pPr eaLnBrk="1" hangingPunct="1">
              <a:spcBef>
                <a:spcPct val="0"/>
              </a:spcBef>
              <a:buFontTx/>
              <a:buNone/>
            </a:pPr>
            <a:r>
              <a:rPr lang="pl-PL" altLang="pl-PL" sz="1400" b="1" dirty="0"/>
              <a:t>25, 50, 100, 200, 400, 800, 1600</a:t>
            </a:r>
            <a:r>
              <a:rPr lang="pl-PL" altLang="pl-PL" sz="1400" dirty="0"/>
              <a:t>.</a:t>
            </a:r>
          </a:p>
          <a:p>
            <a:pPr eaLnBrk="1" hangingPunct="1">
              <a:spcBef>
                <a:spcPct val="0"/>
              </a:spcBef>
              <a:buFontTx/>
              <a:buNone/>
            </a:pPr>
            <a:r>
              <a:rPr lang="pl-PL" altLang="pl-PL" sz="1400" dirty="0"/>
              <a:t>Powyższa odległość między wartościami ISO jest określana jako jedna działka.</a:t>
            </a:r>
          </a:p>
          <a:p>
            <a:pPr eaLnBrk="1" hangingPunct="1">
              <a:spcBef>
                <a:spcPct val="0"/>
              </a:spcBef>
              <a:buFontTx/>
              <a:buNone/>
            </a:pPr>
            <a:endParaRPr lang="pl-PL" altLang="pl-PL" sz="1400" dirty="0"/>
          </a:p>
          <a:p>
            <a:pPr eaLnBrk="1" hangingPunct="1">
              <a:spcBef>
                <a:spcPct val="0"/>
              </a:spcBef>
              <a:buFontTx/>
              <a:buNone/>
            </a:pPr>
            <a:endParaRPr lang="pl-PL" altLang="pl-PL" sz="1400" dirty="0"/>
          </a:p>
          <a:p>
            <a:pPr eaLnBrk="1" hangingPunct="1">
              <a:spcBef>
                <a:spcPct val="0"/>
              </a:spcBef>
              <a:buFontTx/>
              <a:buNone/>
            </a:pPr>
            <a:r>
              <a:rPr lang="pl-PL" altLang="pl-PL" sz="1400" b="1" dirty="0"/>
              <a:t>Przykład: </a:t>
            </a:r>
            <a:br>
              <a:rPr lang="pl-PL" altLang="pl-PL" sz="1400" b="1" dirty="0"/>
            </a:br>
            <a:endParaRPr lang="pl-PL" altLang="pl-PL" sz="1400" b="1" dirty="0"/>
          </a:p>
          <a:p>
            <a:pPr eaLnBrk="1" hangingPunct="1">
              <a:spcBef>
                <a:spcPct val="0"/>
              </a:spcBef>
              <a:buFontTx/>
              <a:buNone/>
            </a:pPr>
            <a:r>
              <a:rPr lang="pl-PL" altLang="pl-PL" sz="1400" b="1" dirty="0"/>
              <a:t>ISO 50 </a:t>
            </a:r>
            <a:r>
              <a:rPr lang="pl-PL" altLang="pl-PL" sz="1400" dirty="0"/>
              <a:t>– niska czułość matrycy (na słoneczną pogodę). Na zdjęciach nie ma ziarna.</a:t>
            </a:r>
          </a:p>
          <a:p>
            <a:pPr eaLnBrk="1" hangingPunct="1">
              <a:spcBef>
                <a:spcPct val="0"/>
              </a:spcBef>
              <a:buFontTx/>
              <a:buNone/>
            </a:pPr>
            <a:endParaRPr lang="pl-PL" altLang="pl-PL" sz="1400" dirty="0"/>
          </a:p>
          <a:p>
            <a:pPr eaLnBrk="1" hangingPunct="1">
              <a:spcBef>
                <a:spcPct val="0"/>
              </a:spcBef>
              <a:buFontTx/>
              <a:buNone/>
            </a:pPr>
            <a:r>
              <a:rPr lang="pl-PL" altLang="pl-PL" sz="1400" b="1" dirty="0"/>
              <a:t>ISO 1600 </a:t>
            </a:r>
            <a:r>
              <a:rPr lang="pl-PL" altLang="pl-PL" sz="1400" dirty="0"/>
              <a:t>– wysoka czułość matrycy (pochmurna pogoda, zmierzch). </a:t>
            </a:r>
            <a:br>
              <a:rPr lang="pl-PL" altLang="pl-PL" sz="1400" dirty="0"/>
            </a:br>
            <a:r>
              <a:rPr lang="pl-PL" altLang="pl-PL" sz="1400" dirty="0"/>
              <a:t>                   Na zdjęciach pojawi się ziarno.</a:t>
            </a:r>
          </a:p>
          <a:p>
            <a:pPr algn="just" eaLnBrk="1" hangingPunct="1">
              <a:spcBef>
                <a:spcPct val="0"/>
              </a:spcBef>
              <a:buFontTx/>
              <a:buNone/>
            </a:pPr>
            <a:endParaRPr lang="pl-PL" altLang="pl-PL" sz="1400" dirty="0"/>
          </a:p>
        </p:txBody>
      </p:sp>
      <p:grpSp>
        <p:nvGrpSpPr>
          <p:cNvPr id="9" name="Grupa 8">
            <a:extLst>
              <a:ext uri="{FF2B5EF4-FFF2-40B4-BE49-F238E27FC236}">
                <a16:creationId xmlns:a16="http://schemas.microsoft.com/office/drawing/2014/main" id="{8FF21C9B-A842-460F-AF28-B688CF92B7E8}"/>
              </a:ext>
            </a:extLst>
          </p:cNvPr>
          <p:cNvGrpSpPr/>
          <p:nvPr/>
        </p:nvGrpSpPr>
        <p:grpSpPr>
          <a:xfrm>
            <a:off x="0" y="6681788"/>
            <a:ext cx="12192000" cy="176212"/>
            <a:chOff x="0" y="6681788"/>
            <a:chExt cx="12192000" cy="176212"/>
          </a:xfrm>
        </p:grpSpPr>
        <p:sp>
          <p:nvSpPr>
            <p:cNvPr id="10" name="Prostokąt 9">
              <a:extLst>
                <a:ext uri="{FF2B5EF4-FFF2-40B4-BE49-F238E27FC236}">
                  <a16:creationId xmlns:a16="http://schemas.microsoft.com/office/drawing/2014/main" id="{024DE6A4-9923-4543-95A7-7A61ADBEE97A}"/>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1" name="Obraz 3">
              <a:extLst>
                <a:ext uri="{FF2B5EF4-FFF2-40B4-BE49-F238E27FC236}">
                  <a16:creationId xmlns:a16="http://schemas.microsoft.com/office/drawing/2014/main" id="{FFED0AFA-8063-4709-BF7A-91987E1C04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stokąt 11">
              <a:extLst>
                <a:ext uri="{FF2B5EF4-FFF2-40B4-BE49-F238E27FC236}">
                  <a16:creationId xmlns:a16="http://schemas.microsoft.com/office/drawing/2014/main" id="{B3B144BA-C701-4E31-B2A3-29C2BF4A160B}"/>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C9E59C82-DDDD-43CE-AD9F-6A9C97F9ADE2}"/>
              </a:ext>
            </a:extLst>
          </p:cNvPr>
          <p:cNvSpPr/>
          <p:nvPr/>
        </p:nvSpPr>
        <p:spPr>
          <a:xfrm>
            <a:off x="148276" y="180976"/>
            <a:ext cx="1819275"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8DA1E8D9-F80E-412F-89A7-DCFE91CAA2C5}"/>
              </a:ext>
            </a:extLst>
          </p:cNvPr>
          <p:cNvSpPr/>
          <p:nvPr/>
        </p:nvSpPr>
        <p:spPr>
          <a:xfrm>
            <a:off x="207014" y="123826"/>
            <a:ext cx="1819275"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dirty="0">
                <a:solidFill>
                  <a:srgbClr val="FFFFFF"/>
                </a:solidFill>
              </a:rPr>
              <a:t>BALANS BIELI</a:t>
            </a:r>
          </a:p>
        </p:txBody>
      </p:sp>
      <p:sp>
        <p:nvSpPr>
          <p:cNvPr id="15365" name="pole tekstowe 6">
            <a:extLst>
              <a:ext uri="{FF2B5EF4-FFF2-40B4-BE49-F238E27FC236}">
                <a16:creationId xmlns:a16="http://schemas.microsoft.com/office/drawing/2014/main" id="{6D170052-03A0-49B8-B16E-85BB072CE1D6}"/>
              </a:ext>
            </a:extLst>
          </p:cNvPr>
          <p:cNvSpPr txBox="1">
            <a:spLocks noChangeArrowheads="1"/>
          </p:cNvSpPr>
          <p:nvPr/>
        </p:nvSpPr>
        <p:spPr bwMode="auto">
          <a:xfrm>
            <a:off x="5972176" y="746125"/>
            <a:ext cx="42275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a:t>Parametr znany wyłącznie z aparatów cyfrowych.</a:t>
            </a:r>
          </a:p>
          <a:p>
            <a:pPr eaLnBrk="1" hangingPunct="1">
              <a:spcBef>
                <a:spcPct val="0"/>
              </a:spcBef>
              <a:buFontTx/>
              <a:buNone/>
            </a:pPr>
            <a:r>
              <a:rPr lang="pl-PL" altLang="pl-PL" sz="1400"/>
              <a:t>Matryca może przebarwić zdjęcia w sytuacji, gdy nie rozpozna prawidłowo źródła światła.</a:t>
            </a:r>
          </a:p>
          <a:p>
            <a:pPr eaLnBrk="1" hangingPunct="1">
              <a:spcBef>
                <a:spcPct val="0"/>
              </a:spcBef>
              <a:buFontTx/>
              <a:buNone/>
            </a:pPr>
            <a:endParaRPr lang="pl-PL" altLang="pl-PL" sz="1400"/>
          </a:p>
          <a:p>
            <a:pPr eaLnBrk="1" hangingPunct="1">
              <a:spcBef>
                <a:spcPct val="0"/>
              </a:spcBef>
              <a:buFontTx/>
              <a:buNone/>
            </a:pPr>
            <a:r>
              <a:rPr lang="pl-PL" altLang="pl-PL" sz="1400"/>
              <a:t>Automatyczny wybór balansu bieli jest zazwyczaj wystarczający. W pewnych sytuacjach lepiej jednak samodzielnie wybrać źródło światła.</a:t>
            </a:r>
          </a:p>
          <a:p>
            <a:pPr eaLnBrk="1" hangingPunct="1">
              <a:spcBef>
                <a:spcPct val="0"/>
              </a:spcBef>
              <a:buFontTx/>
              <a:buNone/>
            </a:pPr>
            <a:endParaRPr lang="pl-PL" altLang="pl-PL" sz="1400"/>
          </a:p>
          <a:p>
            <a:pPr eaLnBrk="1" hangingPunct="1">
              <a:spcBef>
                <a:spcPct val="0"/>
              </a:spcBef>
              <a:buFontTx/>
              <a:buNone/>
            </a:pPr>
            <a:r>
              <a:rPr lang="pl-PL" altLang="pl-PL" sz="1400"/>
              <a:t>Gdy na fotografowanym obiekcie przenikają się źródła światła można wybrać opcję pomiaru manualnego. Należy mieć wówczas, np. biały kartonik. Jego umieszczenie na obiekcie i dokonanie na nim pomiaru definiuje kolor kartonika jako biały, co stanowi odniesienie dla pozostałych barw.</a:t>
            </a:r>
          </a:p>
          <a:p>
            <a:pPr eaLnBrk="1" hangingPunct="1">
              <a:spcBef>
                <a:spcPct val="0"/>
              </a:spcBef>
              <a:buFontTx/>
              <a:buNone/>
            </a:pPr>
            <a:endParaRPr lang="pl-PL" altLang="pl-PL" sz="1400"/>
          </a:p>
          <a:p>
            <a:pPr eaLnBrk="1" hangingPunct="1">
              <a:spcBef>
                <a:spcPct val="0"/>
              </a:spcBef>
              <a:buFontTx/>
              <a:buNone/>
            </a:pPr>
            <a:r>
              <a:rPr lang="pl-PL" altLang="pl-PL" sz="1400"/>
              <a:t>Należy pamiętać, że przy takim ustawieniu zmiana położenia aparatu względem fotografowanego obiektu sprawi, że wynik pomiaru nie będzie prawidłowy.</a:t>
            </a:r>
          </a:p>
          <a:p>
            <a:pPr eaLnBrk="1" hangingPunct="1">
              <a:spcBef>
                <a:spcPct val="0"/>
              </a:spcBef>
              <a:buFontTx/>
              <a:buNone/>
            </a:pPr>
            <a:endParaRPr lang="pl-PL" altLang="pl-PL" sz="1400"/>
          </a:p>
          <a:p>
            <a:pPr algn="just" eaLnBrk="1" hangingPunct="1">
              <a:spcBef>
                <a:spcPct val="0"/>
              </a:spcBef>
              <a:buFontTx/>
              <a:buNone/>
            </a:pPr>
            <a:endParaRPr lang="pl-PL" altLang="pl-PL" sz="1400"/>
          </a:p>
        </p:txBody>
      </p:sp>
      <p:pic>
        <p:nvPicPr>
          <p:cNvPr id="15366" name="Obraz 1">
            <a:extLst>
              <a:ext uri="{FF2B5EF4-FFF2-40B4-BE49-F238E27FC236}">
                <a16:creationId xmlns:a16="http://schemas.microsoft.com/office/drawing/2014/main" id="{DD768FA8-66B4-4DFF-B760-4C9FA96339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4189" y="839789"/>
            <a:ext cx="3844925"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a 8">
            <a:extLst>
              <a:ext uri="{FF2B5EF4-FFF2-40B4-BE49-F238E27FC236}">
                <a16:creationId xmlns:a16="http://schemas.microsoft.com/office/drawing/2014/main" id="{B4BB4A65-F944-4BAD-AFAB-036BF43C0F50}"/>
              </a:ext>
            </a:extLst>
          </p:cNvPr>
          <p:cNvGrpSpPr/>
          <p:nvPr/>
        </p:nvGrpSpPr>
        <p:grpSpPr>
          <a:xfrm>
            <a:off x="0" y="6681788"/>
            <a:ext cx="12192000" cy="176212"/>
            <a:chOff x="0" y="6681788"/>
            <a:chExt cx="12192000" cy="176212"/>
          </a:xfrm>
        </p:grpSpPr>
        <p:sp>
          <p:nvSpPr>
            <p:cNvPr id="10" name="Prostokąt 9">
              <a:extLst>
                <a:ext uri="{FF2B5EF4-FFF2-40B4-BE49-F238E27FC236}">
                  <a16:creationId xmlns:a16="http://schemas.microsoft.com/office/drawing/2014/main" id="{C2C2073F-5C15-487A-B226-815F51770121}"/>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1" name="Obraz 3">
              <a:extLst>
                <a:ext uri="{FF2B5EF4-FFF2-40B4-BE49-F238E27FC236}">
                  <a16:creationId xmlns:a16="http://schemas.microsoft.com/office/drawing/2014/main" id="{3D7E8F99-1B67-48CD-8DDD-3FA340A35A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stokąt 11">
              <a:extLst>
                <a:ext uri="{FF2B5EF4-FFF2-40B4-BE49-F238E27FC236}">
                  <a16:creationId xmlns:a16="http://schemas.microsoft.com/office/drawing/2014/main" id="{095CE407-CDF2-4288-B0C8-3E15DE136144}"/>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e rogi u góry 1">
            <a:extLst>
              <a:ext uri="{FF2B5EF4-FFF2-40B4-BE49-F238E27FC236}">
                <a16:creationId xmlns:a16="http://schemas.microsoft.com/office/drawing/2014/main" id="{CF701D2B-3DEA-4B9E-A088-853D6D84CFE8}"/>
              </a:ext>
            </a:extLst>
          </p:cNvPr>
          <p:cNvSpPr/>
          <p:nvPr/>
        </p:nvSpPr>
        <p:spPr>
          <a:xfrm rot="5400000">
            <a:off x="333390" y="282562"/>
            <a:ext cx="2689161" cy="3355941"/>
          </a:xfrm>
          <a:prstGeom prst="round2SameRect">
            <a:avLst>
              <a:gd name="adj1" fmla="val 50000"/>
              <a:gd name="adj2" fmla="val 0"/>
            </a:avLst>
          </a:prstGeom>
          <a:gradFill flip="none" rotWithShape="1">
            <a:gsLst>
              <a:gs pos="0">
                <a:schemeClr val="tx1">
                  <a:lumMod val="85000"/>
                  <a:lumOff val="15000"/>
                </a:schemeClr>
              </a:gs>
              <a:gs pos="100000">
                <a:schemeClr val="bg1">
                  <a:lumMod val="50000"/>
                </a:schemeClr>
              </a:gs>
              <a:gs pos="100000">
                <a:schemeClr val="tx1">
                  <a:lumMod val="65000"/>
                  <a:lumOff val="3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31749" name="Group 5">
            <a:extLst>
              <a:ext uri="{FF2B5EF4-FFF2-40B4-BE49-F238E27FC236}">
                <a16:creationId xmlns:a16="http://schemas.microsoft.com/office/drawing/2014/main" id="{6CD5C69E-0079-4C0B-A805-D3DAC31B5315}"/>
              </a:ext>
            </a:extLst>
          </p:cNvPr>
          <p:cNvGrpSpPr>
            <a:grpSpLocks/>
          </p:cNvGrpSpPr>
          <p:nvPr/>
        </p:nvGrpSpPr>
        <p:grpSpPr bwMode="auto">
          <a:xfrm>
            <a:off x="850286" y="884011"/>
            <a:ext cx="2190750" cy="2190750"/>
            <a:chOff x="2190" y="1470"/>
            <a:chExt cx="1380" cy="1380"/>
          </a:xfrm>
          <a:gradFill flip="none" rotWithShape="1">
            <a:gsLst>
              <a:gs pos="0">
                <a:schemeClr val="tx1">
                  <a:lumMod val="50000"/>
                  <a:lumOff val="50000"/>
                </a:schemeClr>
              </a:gs>
              <a:gs pos="55000">
                <a:schemeClr val="tx1">
                  <a:lumMod val="75000"/>
                  <a:lumOff val="25000"/>
                </a:schemeClr>
              </a:gs>
              <a:gs pos="100000">
                <a:schemeClr val="tx1"/>
              </a:gs>
            </a:gsLst>
            <a:path path="circle">
              <a:fillToRect l="50000" t="50000" r="50000" b="50000"/>
            </a:path>
            <a:tileRect/>
          </a:gradFill>
        </p:grpSpPr>
        <p:grpSp>
          <p:nvGrpSpPr>
            <p:cNvPr id="16394" name="Group 6">
              <a:extLst>
                <a:ext uri="{FF2B5EF4-FFF2-40B4-BE49-F238E27FC236}">
                  <a16:creationId xmlns:a16="http://schemas.microsoft.com/office/drawing/2014/main" id="{3E409FF6-42A3-406C-BDD1-794E82B96A76}"/>
                </a:ext>
              </a:extLst>
            </p:cNvPr>
            <p:cNvGrpSpPr>
              <a:grpSpLocks/>
            </p:cNvGrpSpPr>
            <p:nvPr/>
          </p:nvGrpSpPr>
          <p:grpSpPr bwMode="auto">
            <a:xfrm rot="2442563">
              <a:off x="2190" y="1470"/>
              <a:ext cx="1380" cy="1380"/>
              <a:chOff x="2190" y="1470"/>
              <a:chExt cx="1380" cy="1380"/>
            </a:xfrm>
            <a:grpFill/>
          </p:grpSpPr>
          <p:grpSp>
            <p:nvGrpSpPr>
              <p:cNvPr id="16396" name="Group 7">
                <a:extLst>
                  <a:ext uri="{FF2B5EF4-FFF2-40B4-BE49-F238E27FC236}">
                    <a16:creationId xmlns:a16="http://schemas.microsoft.com/office/drawing/2014/main" id="{4C54DCC9-E572-43F4-82F7-84E374D40AAF}"/>
                  </a:ext>
                </a:extLst>
              </p:cNvPr>
              <p:cNvGrpSpPr>
                <a:grpSpLocks/>
              </p:cNvGrpSpPr>
              <p:nvPr/>
            </p:nvGrpSpPr>
            <p:grpSpPr bwMode="auto">
              <a:xfrm rot="2336696">
                <a:off x="2190" y="1470"/>
                <a:ext cx="1380" cy="1380"/>
                <a:chOff x="2190" y="1470"/>
                <a:chExt cx="1380" cy="1380"/>
              </a:xfrm>
              <a:grpFill/>
            </p:grpSpPr>
            <p:grpSp>
              <p:nvGrpSpPr>
                <p:cNvPr id="16398" name="Group 8">
                  <a:extLst>
                    <a:ext uri="{FF2B5EF4-FFF2-40B4-BE49-F238E27FC236}">
                      <a16:creationId xmlns:a16="http://schemas.microsoft.com/office/drawing/2014/main" id="{0104EF0D-4391-48FD-A59C-6BA17C3AFB52}"/>
                    </a:ext>
                  </a:extLst>
                </p:cNvPr>
                <p:cNvGrpSpPr>
                  <a:grpSpLocks/>
                </p:cNvGrpSpPr>
                <p:nvPr/>
              </p:nvGrpSpPr>
              <p:grpSpPr bwMode="auto">
                <a:xfrm rot="2583690">
                  <a:off x="2190" y="1470"/>
                  <a:ext cx="1380" cy="1380"/>
                  <a:chOff x="2190" y="1470"/>
                  <a:chExt cx="1380" cy="1380"/>
                </a:xfrm>
                <a:grpFill/>
              </p:grpSpPr>
              <p:sp>
                <p:nvSpPr>
                  <p:cNvPr id="31753" name="Oval 9">
                    <a:extLst>
                      <a:ext uri="{FF2B5EF4-FFF2-40B4-BE49-F238E27FC236}">
                        <a16:creationId xmlns:a16="http://schemas.microsoft.com/office/drawing/2014/main" id="{D0267F4E-2632-4020-940E-6F1038BE5A8B}"/>
                      </a:ext>
                    </a:extLst>
                  </p:cNvPr>
                  <p:cNvSpPr>
                    <a:spLocks noChangeArrowheads="1"/>
                  </p:cNvSpPr>
                  <p:nvPr/>
                </p:nvSpPr>
                <p:spPr bwMode="auto">
                  <a:xfrm>
                    <a:off x="2190" y="1470"/>
                    <a:ext cx="1380" cy="1380"/>
                  </a:xfrm>
                  <a:prstGeom prst="ellipse">
                    <a:avLst/>
                  </a:prstGeom>
                  <a:gr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dirty="0">
                      <a:effectLst>
                        <a:outerShdw blurRad="38100" dist="38100" dir="2700000" algn="tl">
                          <a:srgbClr val="000000">
                            <a:alpha val="43137"/>
                          </a:srgbClr>
                        </a:outerShdw>
                      </a:effectLst>
                    </a:endParaRPr>
                  </a:p>
                </p:txBody>
              </p:sp>
              <p:sp>
                <p:nvSpPr>
                  <p:cNvPr id="16401" name="Text Box 10">
                    <a:extLst>
                      <a:ext uri="{FF2B5EF4-FFF2-40B4-BE49-F238E27FC236}">
                        <a16:creationId xmlns:a16="http://schemas.microsoft.com/office/drawing/2014/main" id="{AE57E0DD-E77F-466A-AABD-57B50EF5A585}"/>
                      </a:ext>
                    </a:extLst>
                  </p:cNvPr>
                  <p:cNvSpPr txBox="1">
                    <a:spLocks noChangeArrowheads="1"/>
                  </p:cNvSpPr>
                  <p:nvPr/>
                </p:nvSpPr>
                <p:spPr bwMode="auto">
                  <a:xfrm>
                    <a:off x="2227"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M</a:t>
                    </a:r>
                  </a:p>
                </p:txBody>
              </p:sp>
            </p:grpSp>
            <p:sp>
              <p:nvSpPr>
                <p:cNvPr id="16399" name="Text Box 11">
                  <a:extLst>
                    <a:ext uri="{FF2B5EF4-FFF2-40B4-BE49-F238E27FC236}">
                      <a16:creationId xmlns:a16="http://schemas.microsoft.com/office/drawing/2014/main" id="{246C4151-6FB9-4A42-A052-C7136C9E05C0}"/>
                    </a:ext>
                  </a:extLst>
                </p:cNvPr>
                <p:cNvSpPr txBox="1">
                  <a:spLocks noChangeArrowheads="1"/>
                </p:cNvSpPr>
                <p:nvPr/>
              </p:nvSpPr>
              <p:spPr bwMode="auto">
                <a:xfrm>
                  <a:off x="2226"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S</a:t>
                  </a:r>
                </a:p>
              </p:txBody>
            </p:sp>
          </p:grpSp>
          <p:sp>
            <p:nvSpPr>
              <p:cNvPr id="16397" name="Text Box 12">
                <a:extLst>
                  <a:ext uri="{FF2B5EF4-FFF2-40B4-BE49-F238E27FC236}">
                    <a16:creationId xmlns:a16="http://schemas.microsoft.com/office/drawing/2014/main" id="{CDA2CBF4-AC8D-480A-B234-BB7E74BD37FE}"/>
                  </a:ext>
                </a:extLst>
              </p:cNvPr>
              <p:cNvSpPr txBox="1">
                <a:spLocks noChangeArrowheads="1"/>
              </p:cNvSpPr>
              <p:nvPr/>
            </p:nvSpPr>
            <p:spPr bwMode="auto">
              <a:xfrm>
                <a:off x="2230"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A</a:t>
                </a:r>
              </a:p>
            </p:txBody>
          </p:sp>
        </p:grpSp>
        <p:sp>
          <p:nvSpPr>
            <p:cNvPr id="16395" name="Text Box 13">
              <a:extLst>
                <a:ext uri="{FF2B5EF4-FFF2-40B4-BE49-F238E27FC236}">
                  <a16:creationId xmlns:a16="http://schemas.microsoft.com/office/drawing/2014/main" id="{52F3AAA4-0505-46BD-86B4-B45350A5ED78}"/>
                </a:ext>
              </a:extLst>
            </p:cNvPr>
            <p:cNvSpPr txBox="1">
              <a:spLocks noChangeArrowheads="1"/>
            </p:cNvSpPr>
            <p:nvPr/>
          </p:nvSpPr>
          <p:spPr bwMode="auto">
            <a:xfrm>
              <a:off x="2238"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P</a:t>
              </a:r>
            </a:p>
          </p:txBody>
        </p:sp>
      </p:grpSp>
      <p:sp>
        <p:nvSpPr>
          <p:cNvPr id="31758" name="AutoShape 14">
            <a:extLst>
              <a:ext uri="{FF2B5EF4-FFF2-40B4-BE49-F238E27FC236}">
                <a16:creationId xmlns:a16="http://schemas.microsoft.com/office/drawing/2014/main" id="{B3573C16-0ACA-4021-9B3D-04B21B00E08E}"/>
              </a:ext>
            </a:extLst>
          </p:cNvPr>
          <p:cNvSpPr>
            <a:spLocks noChangeArrowheads="1"/>
          </p:cNvSpPr>
          <p:nvPr/>
        </p:nvSpPr>
        <p:spPr bwMode="auto">
          <a:xfrm rot="5400000">
            <a:off x="549260" y="1871173"/>
            <a:ext cx="276225" cy="190500"/>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
        <p:nvSpPr>
          <p:cNvPr id="7" name="Prostokąt 6">
            <a:extLst>
              <a:ext uri="{FF2B5EF4-FFF2-40B4-BE49-F238E27FC236}">
                <a16:creationId xmlns:a16="http://schemas.microsoft.com/office/drawing/2014/main" id="{48F0841A-D675-4157-A7E4-CA2FAB10EB1C}"/>
              </a:ext>
            </a:extLst>
          </p:cNvPr>
          <p:cNvSpPr/>
          <p:nvPr/>
        </p:nvSpPr>
        <p:spPr>
          <a:xfrm>
            <a:off x="185981" y="180976"/>
            <a:ext cx="8004175"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6FDED0ED-425E-4482-80FD-4F98BE981D2B}"/>
              </a:ext>
            </a:extLst>
          </p:cNvPr>
          <p:cNvSpPr/>
          <p:nvPr/>
        </p:nvSpPr>
        <p:spPr>
          <a:xfrm>
            <a:off x="244719" y="123826"/>
            <a:ext cx="8004175"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a:solidFill>
                  <a:srgbClr val="FFFFFF"/>
                </a:solidFill>
              </a:rPr>
              <a:t>M - TRYB MANUALNY. WSZYSTKIE PARAMETRY USTAWIANE RĘCZNIE</a:t>
            </a:r>
          </a:p>
        </p:txBody>
      </p:sp>
      <p:sp>
        <p:nvSpPr>
          <p:cNvPr id="16391" name="pole tekstowe 6">
            <a:extLst>
              <a:ext uri="{FF2B5EF4-FFF2-40B4-BE49-F238E27FC236}">
                <a16:creationId xmlns:a16="http://schemas.microsoft.com/office/drawing/2014/main" id="{CA8D54C0-B02C-41C8-ACE8-C5E2B10723D2}"/>
              </a:ext>
            </a:extLst>
          </p:cNvPr>
          <p:cNvSpPr txBox="1">
            <a:spLocks noChangeArrowheads="1"/>
          </p:cNvSpPr>
          <p:nvPr/>
        </p:nvSpPr>
        <p:spPr bwMode="auto">
          <a:xfrm>
            <a:off x="4954589" y="730250"/>
            <a:ext cx="54641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a:t>Tryb dla doświadczonych fotografów.</a:t>
            </a:r>
          </a:p>
          <a:p>
            <a:pPr eaLnBrk="1" hangingPunct="1">
              <a:spcBef>
                <a:spcPct val="0"/>
              </a:spcBef>
              <a:buFontTx/>
              <a:buNone/>
            </a:pPr>
            <a:r>
              <a:rPr lang="pl-PL" altLang="pl-PL" sz="1400"/>
              <a:t>Odpowiada sytuacji znanej z prostych aparatów analogowych.</a:t>
            </a:r>
          </a:p>
          <a:p>
            <a:pPr eaLnBrk="1" hangingPunct="1">
              <a:spcBef>
                <a:spcPct val="0"/>
              </a:spcBef>
              <a:buFontTx/>
              <a:buNone/>
            </a:pPr>
            <a:r>
              <a:rPr lang="pl-PL" altLang="pl-PL" sz="1400"/>
              <a:t>Przed wykonaniem zdjęcia należy skorelować podane poniżej parametry. Należy jednak wcześniej znać (lub odczytać w aparacie) parametry światła oraz prawidłowo dobrać balans bieli. </a:t>
            </a:r>
          </a:p>
        </p:txBody>
      </p:sp>
      <p:pic>
        <p:nvPicPr>
          <p:cNvPr id="16392" name="Obraz 1">
            <a:extLst>
              <a:ext uri="{FF2B5EF4-FFF2-40B4-BE49-F238E27FC236}">
                <a16:creationId xmlns:a16="http://schemas.microsoft.com/office/drawing/2014/main" id="{D613B002-E25D-44ED-A77B-5DEB16A6FB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2077776"/>
            <a:ext cx="53911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Obraz 3">
            <a:extLst>
              <a:ext uri="{FF2B5EF4-FFF2-40B4-BE49-F238E27FC236}">
                <a16:creationId xmlns:a16="http://schemas.microsoft.com/office/drawing/2014/main" id="{174BC3DE-5580-4FD5-9B66-F968F38496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3239" y="3821114"/>
            <a:ext cx="254317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upa 19">
            <a:extLst>
              <a:ext uri="{FF2B5EF4-FFF2-40B4-BE49-F238E27FC236}">
                <a16:creationId xmlns:a16="http://schemas.microsoft.com/office/drawing/2014/main" id="{C604288C-2B54-4ABE-9C36-271771A344A9}"/>
              </a:ext>
            </a:extLst>
          </p:cNvPr>
          <p:cNvGrpSpPr/>
          <p:nvPr/>
        </p:nvGrpSpPr>
        <p:grpSpPr>
          <a:xfrm>
            <a:off x="0" y="6681788"/>
            <a:ext cx="12192000" cy="176212"/>
            <a:chOff x="0" y="6681788"/>
            <a:chExt cx="12192000" cy="176212"/>
          </a:xfrm>
        </p:grpSpPr>
        <p:sp>
          <p:nvSpPr>
            <p:cNvPr id="21" name="Prostokąt 20">
              <a:extLst>
                <a:ext uri="{FF2B5EF4-FFF2-40B4-BE49-F238E27FC236}">
                  <a16:creationId xmlns:a16="http://schemas.microsoft.com/office/drawing/2014/main" id="{0ECD9256-F652-4073-AD0D-721C9AAABA13}"/>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22" name="Obraz 3">
              <a:extLst>
                <a:ext uri="{FF2B5EF4-FFF2-40B4-BE49-F238E27FC236}">
                  <a16:creationId xmlns:a16="http://schemas.microsoft.com/office/drawing/2014/main" id="{3EB1EC83-384C-4488-A80E-F9509E7208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rostokąt 22">
              <a:extLst>
                <a:ext uri="{FF2B5EF4-FFF2-40B4-BE49-F238E27FC236}">
                  <a16:creationId xmlns:a16="http://schemas.microsoft.com/office/drawing/2014/main" id="{724B7026-C648-48C4-A036-D26D702825CD}"/>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
        <p:nvSpPr>
          <p:cNvPr id="24" name="pole tekstowe 23">
            <a:extLst>
              <a:ext uri="{FF2B5EF4-FFF2-40B4-BE49-F238E27FC236}">
                <a16:creationId xmlns:a16="http://schemas.microsoft.com/office/drawing/2014/main" id="{1ECDEA70-267D-4810-9643-3023E0498B59}"/>
              </a:ext>
            </a:extLst>
          </p:cNvPr>
          <p:cNvSpPr txBox="1"/>
          <p:nvPr/>
        </p:nvSpPr>
        <p:spPr>
          <a:xfrm>
            <a:off x="6207570" y="6250053"/>
            <a:ext cx="3965171" cy="261610"/>
          </a:xfrm>
          <a:prstGeom prst="rect">
            <a:avLst/>
          </a:prstGeom>
          <a:noFill/>
        </p:spPr>
        <p:txBody>
          <a:bodyPr wrap="square" rtlCol="0">
            <a:spAutoFit/>
          </a:bodyPr>
          <a:lstStyle/>
          <a:p>
            <a:pPr algn="r"/>
            <a:r>
              <a:rPr lang="pl-PL" sz="1050" dirty="0">
                <a:solidFill>
                  <a:schemeClr val="bg1">
                    <a:lumMod val="65000"/>
                  </a:schemeClr>
                </a:solidFill>
                <a:effectLst/>
              </a:rPr>
              <a:t>Rys.: https://stanislaw-photography.blogspot.com/2017/11/iso.html</a:t>
            </a:r>
            <a:endParaRPr lang="pl-PL" sz="105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1000"/>
                                  </p:stCondLst>
                                  <p:childTnLst>
                                    <p:animRot by="-7320000">
                                      <p:cBhvr>
                                        <p:cTn id="6" dur="2000" fill="hold"/>
                                        <p:tgtEl>
                                          <p:spTgt spid="317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Prostokąt: zaokrąglone rogi u góry 22">
            <a:extLst>
              <a:ext uri="{FF2B5EF4-FFF2-40B4-BE49-F238E27FC236}">
                <a16:creationId xmlns:a16="http://schemas.microsoft.com/office/drawing/2014/main" id="{F08E012B-779A-4110-A248-4C52FABDEBF8}"/>
              </a:ext>
            </a:extLst>
          </p:cNvPr>
          <p:cNvSpPr/>
          <p:nvPr/>
        </p:nvSpPr>
        <p:spPr>
          <a:xfrm rot="5400000">
            <a:off x="333390" y="282562"/>
            <a:ext cx="2689161" cy="3355941"/>
          </a:xfrm>
          <a:prstGeom prst="round2SameRect">
            <a:avLst>
              <a:gd name="adj1" fmla="val 50000"/>
              <a:gd name="adj2" fmla="val 0"/>
            </a:avLst>
          </a:prstGeom>
          <a:gradFill flip="none" rotWithShape="1">
            <a:gsLst>
              <a:gs pos="0">
                <a:schemeClr val="tx1">
                  <a:lumMod val="85000"/>
                  <a:lumOff val="15000"/>
                </a:schemeClr>
              </a:gs>
              <a:gs pos="100000">
                <a:schemeClr val="bg1">
                  <a:lumMod val="50000"/>
                </a:schemeClr>
              </a:gs>
              <a:gs pos="100000">
                <a:schemeClr val="tx1">
                  <a:lumMod val="65000"/>
                  <a:lumOff val="3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32773" name="Group 5">
            <a:extLst>
              <a:ext uri="{FF2B5EF4-FFF2-40B4-BE49-F238E27FC236}">
                <a16:creationId xmlns:a16="http://schemas.microsoft.com/office/drawing/2014/main" id="{E70C72F5-18A9-4ACA-8073-7643B77C1B61}"/>
              </a:ext>
            </a:extLst>
          </p:cNvPr>
          <p:cNvGrpSpPr>
            <a:grpSpLocks/>
          </p:cNvGrpSpPr>
          <p:nvPr/>
        </p:nvGrpSpPr>
        <p:grpSpPr bwMode="auto">
          <a:xfrm rot="14267874">
            <a:off x="868441" y="856956"/>
            <a:ext cx="2190750" cy="2190750"/>
            <a:chOff x="2190" y="1470"/>
            <a:chExt cx="1380" cy="1380"/>
          </a:xfrm>
          <a:gradFill>
            <a:gsLst>
              <a:gs pos="0">
                <a:schemeClr val="tx1">
                  <a:lumMod val="50000"/>
                  <a:lumOff val="50000"/>
                </a:schemeClr>
              </a:gs>
              <a:gs pos="55000">
                <a:schemeClr val="tx1">
                  <a:lumMod val="75000"/>
                  <a:lumOff val="25000"/>
                </a:schemeClr>
              </a:gs>
              <a:gs pos="100000">
                <a:schemeClr val="tx1"/>
              </a:gs>
            </a:gsLst>
            <a:path path="circle">
              <a:fillToRect l="50000" t="50000" r="50000" b="50000"/>
            </a:path>
          </a:gradFill>
        </p:grpSpPr>
        <p:grpSp>
          <p:nvGrpSpPr>
            <p:cNvPr id="17417" name="Group 6">
              <a:extLst>
                <a:ext uri="{FF2B5EF4-FFF2-40B4-BE49-F238E27FC236}">
                  <a16:creationId xmlns:a16="http://schemas.microsoft.com/office/drawing/2014/main" id="{7029CE75-C5CF-480C-A44E-51E4AF6F57D4}"/>
                </a:ext>
              </a:extLst>
            </p:cNvPr>
            <p:cNvGrpSpPr>
              <a:grpSpLocks/>
            </p:cNvGrpSpPr>
            <p:nvPr/>
          </p:nvGrpSpPr>
          <p:grpSpPr bwMode="auto">
            <a:xfrm rot="2442563">
              <a:off x="2190" y="1470"/>
              <a:ext cx="1380" cy="1380"/>
              <a:chOff x="2190" y="1470"/>
              <a:chExt cx="1380" cy="1380"/>
            </a:xfrm>
            <a:grpFill/>
          </p:grpSpPr>
          <p:grpSp>
            <p:nvGrpSpPr>
              <p:cNvPr id="17419" name="Group 7">
                <a:extLst>
                  <a:ext uri="{FF2B5EF4-FFF2-40B4-BE49-F238E27FC236}">
                    <a16:creationId xmlns:a16="http://schemas.microsoft.com/office/drawing/2014/main" id="{B01094BF-43AC-4A1C-B734-78E189FD4018}"/>
                  </a:ext>
                </a:extLst>
              </p:cNvPr>
              <p:cNvGrpSpPr>
                <a:grpSpLocks/>
              </p:cNvGrpSpPr>
              <p:nvPr/>
            </p:nvGrpSpPr>
            <p:grpSpPr bwMode="auto">
              <a:xfrm rot="2336696">
                <a:off x="2190" y="1470"/>
                <a:ext cx="1380" cy="1380"/>
                <a:chOff x="2190" y="1470"/>
                <a:chExt cx="1380" cy="1380"/>
              </a:xfrm>
              <a:grpFill/>
            </p:grpSpPr>
            <p:grpSp>
              <p:nvGrpSpPr>
                <p:cNvPr id="17421" name="Group 8">
                  <a:extLst>
                    <a:ext uri="{FF2B5EF4-FFF2-40B4-BE49-F238E27FC236}">
                      <a16:creationId xmlns:a16="http://schemas.microsoft.com/office/drawing/2014/main" id="{26348BC9-BFBA-43A4-A692-26D82C6FF17B}"/>
                    </a:ext>
                  </a:extLst>
                </p:cNvPr>
                <p:cNvGrpSpPr>
                  <a:grpSpLocks/>
                </p:cNvGrpSpPr>
                <p:nvPr/>
              </p:nvGrpSpPr>
              <p:grpSpPr bwMode="auto">
                <a:xfrm rot="2583690">
                  <a:off x="2190" y="1470"/>
                  <a:ext cx="1380" cy="1380"/>
                  <a:chOff x="2190" y="1470"/>
                  <a:chExt cx="1380" cy="1380"/>
                </a:xfrm>
                <a:grpFill/>
              </p:grpSpPr>
              <p:sp>
                <p:nvSpPr>
                  <p:cNvPr id="32777" name="Oval 9">
                    <a:extLst>
                      <a:ext uri="{FF2B5EF4-FFF2-40B4-BE49-F238E27FC236}">
                        <a16:creationId xmlns:a16="http://schemas.microsoft.com/office/drawing/2014/main" id="{D8934204-7EC9-4BD7-81B2-9AFD6A25058B}"/>
                      </a:ext>
                    </a:extLst>
                  </p:cNvPr>
                  <p:cNvSpPr>
                    <a:spLocks noChangeArrowheads="1"/>
                  </p:cNvSpPr>
                  <p:nvPr/>
                </p:nvSpPr>
                <p:spPr bwMode="auto">
                  <a:xfrm>
                    <a:off x="2190" y="1470"/>
                    <a:ext cx="1380" cy="1380"/>
                  </a:xfrm>
                  <a:prstGeom prst="ellipse">
                    <a:avLst/>
                  </a:prstGeom>
                  <a:gr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
                <p:nvSpPr>
                  <p:cNvPr id="17424" name="Text Box 10">
                    <a:extLst>
                      <a:ext uri="{FF2B5EF4-FFF2-40B4-BE49-F238E27FC236}">
                        <a16:creationId xmlns:a16="http://schemas.microsoft.com/office/drawing/2014/main" id="{2B53BDE4-502D-468B-BEE4-B07FF74B3239}"/>
                      </a:ext>
                    </a:extLst>
                  </p:cNvPr>
                  <p:cNvSpPr txBox="1">
                    <a:spLocks noChangeArrowheads="1"/>
                  </p:cNvSpPr>
                  <p:nvPr/>
                </p:nvSpPr>
                <p:spPr bwMode="auto">
                  <a:xfrm>
                    <a:off x="2227"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M</a:t>
                    </a:r>
                  </a:p>
                </p:txBody>
              </p:sp>
            </p:grpSp>
            <p:sp>
              <p:nvSpPr>
                <p:cNvPr id="17422" name="Text Box 11">
                  <a:extLst>
                    <a:ext uri="{FF2B5EF4-FFF2-40B4-BE49-F238E27FC236}">
                      <a16:creationId xmlns:a16="http://schemas.microsoft.com/office/drawing/2014/main" id="{30C7390D-77BC-4430-8696-3957D11244FC}"/>
                    </a:ext>
                  </a:extLst>
                </p:cNvPr>
                <p:cNvSpPr txBox="1">
                  <a:spLocks noChangeArrowheads="1"/>
                </p:cNvSpPr>
                <p:nvPr/>
              </p:nvSpPr>
              <p:spPr bwMode="auto">
                <a:xfrm>
                  <a:off x="2226"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S</a:t>
                  </a:r>
                </a:p>
              </p:txBody>
            </p:sp>
          </p:grpSp>
          <p:sp>
            <p:nvSpPr>
              <p:cNvPr id="17420" name="Text Box 12">
                <a:extLst>
                  <a:ext uri="{FF2B5EF4-FFF2-40B4-BE49-F238E27FC236}">
                    <a16:creationId xmlns:a16="http://schemas.microsoft.com/office/drawing/2014/main" id="{AC117EEB-B5DA-4ADA-B1CB-12974DB5DB30}"/>
                  </a:ext>
                </a:extLst>
              </p:cNvPr>
              <p:cNvSpPr txBox="1">
                <a:spLocks noChangeArrowheads="1"/>
              </p:cNvSpPr>
              <p:nvPr/>
            </p:nvSpPr>
            <p:spPr bwMode="auto">
              <a:xfrm>
                <a:off x="2230"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A</a:t>
                </a:r>
              </a:p>
            </p:txBody>
          </p:sp>
        </p:grpSp>
        <p:sp>
          <p:nvSpPr>
            <p:cNvPr id="17418" name="Text Box 13">
              <a:extLst>
                <a:ext uri="{FF2B5EF4-FFF2-40B4-BE49-F238E27FC236}">
                  <a16:creationId xmlns:a16="http://schemas.microsoft.com/office/drawing/2014/main" id="{B4DE343E-6696-4A5B-A7DF-4493E638AD71}"/>
                </a:ext>
              </a:extLst>
            </p:cNvPr>
            <p:cNvSpPr txBox="1">
              <a:spLocks noChangeArrowheads="1"/>
            </p:cNvSpPr>
            <p:nvPr/>
          </p:nvSpPr>
          <p:spPr bwMode="auto">
            <a:xfrm>
              <a:off x="2238"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P</a:t>
              </a:r>
            </a:p>
          </p:txBody>
        </p:sp>
      </p:grpSp>
      <p:sp>
        <p:nvSpPr>
          <p:cNvPr id="7" name="Prostokąt 6">
            <a:extLst>
              <a:ext uri="{FF2B5EF4-FFF2-40B4-BE49-F238E27FC236}">
                <a16:creationId xmlns:a16="http://schemas.microsoft.com/office/drawing/2014/main" id="{3195DA88-B40E-4563-BDE8-490E0352C5C2}"/>
              </a:ext>
            </a:extLst>
          </p:cNvPr>
          <p:cNvSpPr/>
          <p:nvPr/>
        </p:nvSpPr>
        <p:spPr>
          <a:xfrm>
            <a:off x="176557" y="180976"/>
            <a:ext cx="7908925"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84911647-5AD1-4C3D-9F2A-39780A208330}"/>
              </a:ext>
            </a:extLst>
          </p:cNvPr>
          <p:cNvSpPr/>
          <p:nvPr/>
        </p:nvSpPr>
        <p:spPr>
          <a:xfrm>
            <a:off x="235295" y="123826"/>
            <a:ext cx="7908925"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a:solidFill>
                  <a:srgbClr val="FFFFFF"/>
                </a:solidFill>
              </a:rPr>
              <a:t>P – TRYB PÓŁAUTOMATYCZNY. CZAS I PRZYSŁONA AUTOMATYCZNE</a:t>
            </a:r>
          </a:p>
        </p:txBody>
      </p:sp>
      <p:sp>
        <p:nvSpPr>
          <p:cNvPr id="17415" name="pole tekstowe 6">
            <a:extLst>
              <a:ext uri="{FF2B5EF4-FFF2-40B4-BE49-F238E27FC236}">
                <a16:creationId xmlns:a16="http://schemas.microsoft.com/office/drawing/2014/main" id="{BBB699DB-C768-4290-8E25-341043F6A674}"/>
              </a:ext>
            </a:extLst>
          </p:cNvPr>
          <p:cNvSpPr txBox="1">
            <a:spLocks noChangeArrowheads="1"/>
          </p:cNvSpPr>
          <p:nvPr/>
        </p:nvSpPr>
        <p:spPr bwMode="auto">
          <a:xfrm>
            <a:off x="5830888" y="1092201"/>
            <a:ext cx="45783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a:t>Jeśli prawidłowo wybrano wartość ISO oraz balans bieli wykonane zdjęcia będą dobrej jakości. Autor nie ma jednak wpływu na wizualne walory fotografii.</a:t>
            </a:r>
          </a:p>
          <a:p>
            <a:pPr eaLnBrk="1" hangingPunct="1">
              <a:spcBef>
                <a:spcPct val="0"/>
              </a:spcBef>
              <a:buFontTx/>
              <a:buNone/>
            </a:pPr>
            <a:r>
              <a:rPr lang="pl-PL" altLang="pl-PL" sz="1400"/>
              <a:t>Nie ma wpływu na stopień „zmrożenia” fotografowanej sceny oraz głębię ostrości.</a:t>
            </a:r>
          </a:p>
        </p:txBody>
      </p:sp>
      <p:pic>
        <p:nvPicPr>
          <p:cNvPr id="17416" name="Obraz 1">
            <a:extLst>
              <a:ext uri="{FF2B5EF4-FFF2-40B4-BE49-F238E27FC236}">
                <a16:creationId xmlns:a16="http://schemas.microsoft.com/office/drawing/2014/main" id="{FD65DEDB-040A-4142-BD58-835B25C11B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3026" y="2771776"/>
            <a:ext cx="6526213"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upa 18">
            <a:extLst>
              <a:ext uri="{FF2B5EF4-FFF2-40B4-BE49-F238E27FC236}">
                <a16:creationId xmlns:a16="http://schemas.microsoft.com/office/drawing/2014/main" id="{1FABB562-69FD-4A02-9F7C-B0C8F4E61AD4}"/>
              </a:ext>
            </a:extLst>
          </p:cNvPr>
          <p:cNvGrpSpPr/>
          <p:nvPr/>
        </p:nvGrpSpPr>
        <p:grpSpPr>
          <a:xfrm>
            <a:off x="0" y="6681788"/>
            <a:ext cx="12192000" cy="176212"/>
            <a:chOff x="0" y="6681788"/>
            <a:chExt cx="12192000" cy="176212"/>
          </a:xfrm>
        </p:grpSpPr>
        <p:sp>
          <p:nvSpPr>
            <p:cNvPr id="20" name="Prostokąt 19">
              <a:extLst>
                <a:ext uri="{FF2B5EF4-FFF2-40B4-BE49-F238E27FC236}">
                  <a16:creationId xmlns:a16="http://schemas.microsoft.com/office/drawing/2014/main" id="{276568B9-A634-4B2F-9E25-1D76FFF45B14}"/>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21" name="Obraz 3">
              <a:extLst>
                <a:ext uri="{FF2B5EF4-FFF2-40B4-BE49-F238E27FC236}">
                  <a16:creationId xmlns:a16="http://schemas.microsoft.com/office/drawing/2014/main" id="{818A0DA2-90CD-4176-9BE2-F7C927B5EE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rostokąt 21">
              <a:extLst>
                <a:ext uri="{FF2B5EF4-FFF2-40B4-BE49-F238E27FC236}">
                  <a16:creationId xmlns:a16="http://schemas.microsoft.com/office/drawing/2014/main" id="{69C92954-5C9C-4D73-8776-35B3A7DB6A8F}"/>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
        <p:nvSpPr>
          <p:cNvPr id="24" name="AutoShape 14">
            <a:extLst>
              <a:ext uri="{FF2B5EF4-FFF2-40B4-BE49-F238E27FC236}">
                <a16:creationId xmlns:a16="http://schemas.microsoft.com/office/drawing/2014/main" id="{4679D33F-A84B-484E-9156-9B5315D90095}"/>
              </a:ext>
            </a:extLst>
          </p:cNvPr>
          <p:cNvSpPr>
            <a:spLocks noChangeArrowheads="1"/>
          </p:cNvSpPr>
          <p:nvPr/>
        </p:nvSpPr>
        <p:spPr bwMode="auto">
          <a:xfrm rot="5400000">
            <a:off x="549260" y="1871173"/>
            <a:ext cx="276225" cy="190500"/>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1000"/>
                                  </p:stCondLst>
                                  <p:childTnLst>
                                    <p:animRot by="7380000">
                                      <p:cBhvr>
                                        <p:cTn id="6" dur="2000" fill="hold"/>
                                        <p:tgtEl>
                                          <p:spTgt spid="327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075" name="Obraz 7">
            <a:extLst>
              <a:ext uri="{FF2B5EF4-FFF2-40B4-BE49-F238E27FC236}">
                <a16:creationId xmlns:a16="http://schemas.microsoft.com/office/drawing/2014/main" id="{6F8FAE89-447A-41F1-BF9A-E2725FE3EFFE}"/>
              </a:ext>
            </a:extLst>
          </p:cNvPr>
          <p:cNvPicPr>
            <a:picLocks noChangeAspect="1"/>
          </p:cNvPicPr>
          <p:nvPr/>
        </p:nvPicPr>
        <p:blipFill rotWithShape="1">
          <a:blip r:embed="rId2">
            <a:extLst>
              <a:ext uri="{28A0092B-C50C-407E-A947-70E740481C1C}">
                <a14:useLocalDpi xmlns:a14="http://schemas.microsoft.com/office/drawing/2010/main" val="0"/>
              </a:ext>
            </a:extLst>
          </a:blip>
          <a:srcRect t="15849" b="15937"/>
          <a:stretch/>
        </p:blipFill>
        <p:spPr bwMode="auto">
          <a:xfrm>
            <a:off x="0" y="609601"/>
            <a:ext cx="12192000" cy="554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8">
            <a:extLst>
              <a:ext uri="{FF2B5EF4-FFF2-40B4-BE49-F238E27FC236}">
                <a16:creationId xmlns:a16="http://schemas.microsoft.com/office/drawing/2014/main" id="{EF7A4BF9-1558-4DE6-AB39-D91D570B546D}"/>
              </a:ext>
            </a:extLst>
          </p:cNvPr>
          <p:cNvSpPr txBox="1"/>
          <p:nvPr/>
        </p:nvSpPr>
        <p:spPr>
          <a:xfrm>
            <a:off x="9144228" y="5974216"/>
            <a:ext cx="2859087" cy="215900"/>
          </a:xfrm>
          <a:prstGeom prst="rect">
            <a:avLst/>
          </a:prstGeom>
          <a:noFill/>
        </p:spPr>
        <p:txBody>
          <a:bodyPr>
            <a:spAutoFit/>
          </a:bodyPr>
          <a:lstStyle/>
          <a:p>
            <a:pPr algn="r" eaLnBrk="1" hangingPunct="1">
              <a:defRPr/>
            </a:pPr>
            <a:r>
              <a:rPr lang="pl-PL" sz="800" dirty="0">
                <a:solidFill>
                  <a:schemeClr val="tx1">
                    <a:lumMod val="65000"/>
                    <a:lumOff val="35000"/>
                  </a:schemeClr>
                </a:solidFill>
              </a:rPr>
              <a:t>Foto: www.dkfindout.com/us/science/light/splitting-light/</a:t>
            </a:r>
          </a:p>
        </p:txBody>
      </p:sp>
      <p:sp>
        <p:nvSpPr>
          <p:cNvPr id="10" name="Prostokąt 9">
            <a:extLst>
              <a:ext uri="{FF2B5EF4-FFF2-40B4-BE49-F238E27FC236}">
                <a16:creationId xmlns:a16="http://schemas.microsoft.com/office/drawing/2014/main" id="{DDD03EB0-6C1D-498C-87A4-5277B3D2DC49}"/>
              </a:ext>
            </a:extLst>
          </p:cNvPr>
          <p:cNvSpPr/>
          <p:nvPr/>
        </p:nvSpPr>
        <p:spPr>
          <a:xfrm>
            <a:off x="177226" y="180976"/>
            <a:ext cx="3773488"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11" name="Prostokąt 10">
            <a:extLst>
              <a:ext uri="{FF2B5EF4-FFF2-40B4-BE49-F238E27FC236}">
                <a16:creationId xmlns:a16="http://schemas.microsoft.com/office/drawing/2014/main" id="{41BB0C94-77B9-432A-8956-E88BB3E3D2C8}"/>
              </a:ext>
            </a:extLst>
          </p:cNvPr>
          <p:cNvSpPr/>
          <p:nvPr/>
        </p:nvSpPr>
        <p:spPr>
          <a:xfrm>
            <a:off x="235964" y="123826"/>
            <a:ext cx="3771900"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pl-PL" dirty="0"/>
              <a:t>PODSTAWY OPTYKI – PRYZMAT</a:t>
            </a:r>
          </a:p>
        </p:txBody>
      </p:sp>
      <p:grpSp>
        <p:nvGrpSpPr>
          <p:cNvPr id="12" name="Grupa 11">
            <a:extLst>
              <a:ext uri="{FF2B5EF4-FFF2-40B4-BE49-F238E27FC236}">
                <a16:creationId xmlns:a16="http://schemas.microsoft.com/office/drawing/2014/main" id="{2AA083C8-84F7-486C-95F5-2641B9CFB382}"/>
              </a:ext>
            </a:extLst>
          </p:cNvPr>
          <p:cNvGrpSpPr/>
          <p:nvPr/>
        </p:nvGrpSpPr>
        <p:grpSpPr>
          <a:xfrm>
            <a:off x="0" y="6681788"/>
            <a:ext cx="12192000" cy="176212"/>
            <a:chOff x="0" y="6681788"/>
            <a:chExt cx="12192000" cy="176212"/>
          </a:xfrm>
        </p:grpSpPr>
        <p:sp>
          <p:nvSpPr>
            <p:cNvPr id="13" name="Prostokąt 12">
              <a:extLst>
                <a:ext uri="{FF2B5EF4-FFF2-40B4-BE49-F238E27FC236}">
                  <a16:creationId xmlns:a16="http://schemas.microsoft.com/office/drawing/2014/main" id="{DC1277EF-C94E-4BCC-9533-9AA1A0A180FE}"/>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4" name="Obraz 3">
              <a:extLst>
                <a:ext uri="{FF2B5EF4-FFF2-40B4-BE49-F238E27FC236}">
                  <a16:creationId xmlns:a16="http://schemas.microsoft.com/office/drawing/2014/main" id="{0E4B5289-745D-4224-ADB6-7A3BFDEDD7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rostokąt 14">
              <a:extLst>
                <a:ext uri="{FF2B5EF4-FFF2-40B4-BE49-F238E27FC236}">
                  <a16:creationId xmlns:a16="http://schemas.microsoft.com/office/drawing/2014/main" id="{C0AE9A39-0329-46A8-9598-A9FA300FF93C}"/>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zaokrąglone rogi u góry 21">
            <a:extLst>
              <a:ext uri="{FF2B5EF4-FFF2-40B4-BE49-F238E27FC236}">
                <a16:creationId xmlns:a16="http://schemas.microsoft.com/office/drawing/2014/main" id="{04547408-805B-4960-9303-5BFB248CE647}"/>
              </a:ext>
            </a:extLst>
          </p:cNvPr>
          <p:cNvSpPr/>
          <p:nvPr/>
        </p:nvSpPr>
        <p:spPr>
          <a:xfrm rot="5400000">
            <a:off x="333390" y="282562"/>
            <a:ext cx="2689161" cy="3355941"/>
          </a:xfrm>
          <a:prstGeom prst="round2SameRect">
            <a:avLst>
              <a:gd name="adj1" fmla="val 50000"/>
              <a:gd name="adj2" fmla="val 0"/>
            </a:avLst>
          </a:prstGeom>
          <a:gradFill flip="none" rotWithShape="1">
            <a:gsLst>
              <a:gs pos="0">
                <a:schemeClr val="tx1">
                  <a:lumMod val="85000"/>
                  <a:lumOff val="15000"/>
                </a:schemeClr>
              </a:gs>
              <a:gs pos="100000">
                <a:schemeClr val="bg1">
                  <a:lumMod val="50000"/>
                </a:schemeClr>
              </a:gs>
              <a:gs pos="100000">
                <a:schemeClr val="tx1">
                  <a:lumMod val="65000"/>
                  <a:lumOff val="3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8434" name="Picture 17" descr="czas-naswietlania">
            <a:extLst>
              <a:ext uri="{FF2B5EF4-FFF2-40B4-BE49-F238E27FC236}">
                <a16:creationId xmlns:a16="http://schemas.microsoft.com/office/drawing/2014/main" id="{79C81806-3853-4007-9BD6-5B1CF0958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7281"/>
          <a:stretch>
            <a:fillRect/>
          </a:stretch>
        </p:blipFill>
        <p:spPr bwMode="auto">
          <a:xfrm>
            <a:off x="3426988" y="2993607"/>
            <a:ext cx="84677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5">
            <a:extLst>
              <a:ext uri="{FF2B5EF4-FFF2-40B4-BE49-F238E27FC236}">
                <a16:creationId xmlns:a16="http://schemas.microsoft.com/office/drawing/2014/main" id="{52C6F919-038E-42B4-944F-06A215BB22DB}"/>
              </a:ext>
            </a:extLst>
          </p:cNvPr>
          <p:cNvGrpSpPr>
            <a:grpSpLocks/>
          </p:cNvGrpSpPr>
          <p:nvPr/>
        </p:nvGrpSpPr>
        <p:grpSpPr bwMode="auto">
          <a:xfrm>
            <a:off x="877871" y="885046"/>
            <a:ext cx="2190750" cy="2190750"/>
            <a:chOff x="2190" y="1470"/>
            <a:chExt cx="1380" cy="1380"/>
          </a:xfrm>
          <a:gradFill>
            <a:gsLst>
              <a:gs pos="0">
                <a:schemeClr val="tx1">
                  <a:lumMod val="50000"/>
                  <a:lumOff val="50000"/>
                </a:schemeClr>
              </a:gs>
              <a:gs pos="55000">
                <a:schemeClr val="tx1">
                  <a:lumMod val="75000"/>
                  <a:lumOff val="25000"/>
                </a:schemeClr>
              </a:gs>
              <a:gs pos="100000">
                <a:schemeClr val="tx1"/>
              </a:gs>
            </a:gsLst>
            <a:path path="circle">
              <a:fillToRect l="50000" t="50000" r="50000" b="50000"/>
            </a:path>
          </a:gradFill>
        </p:grpSpPr>
        <p:grpSp>
          <p:nvGrpSpPr>
            <p:cNvPr id="18440" name="Group 6">
              <a:extLst>
                <a:ext uri="{FF2B5EF4-FFF2-40B4-BE49-F238E27FC236}">
                  <a16:creationId xmlns:a16="http://schemas.microsoft.com/office/drawing/2014/main" id="{ECB8BE45-9592-4116-86B0-178889630125}"/>
                </a:ext>
              </a:extLst>
            </p:cNvPr>
            <p:cNvGrpSpPr>
              <a:grpSpLocks/>
            </p:cNvGrpSpPr>
            <p:nvPr/>
          </p:nvGrpSpPr>
          <p:grpSpPr bwMode="auto">
            <a:xfrm rot="2442563">
              <a:off x="2190" y="1470"/>
              <a:ext cx="1380" cy="1380"/>
              <a:chOff x="2190" y="1470"/>
              <a:chExt cx="1380" cy="1380"/>
            </a:xfrm>
            <a:grpFill/>
          </p:grpSpPr>
          <p:grpSp>
            <p:nvGrpSpPr>
              <p:cNvPr id="18442" name="Group 7">
                <a:extLst>
                  <a:ext uri="{FF2B5EF4-FFF2-40B4-BE49-F238E27FC236}">
                    <a16:creationId xmlns:a16="http://schemas.microsoft.com/office/drawing/2014/main" id="{DA96251D-6227-4E44-9336-7AE44F5A7966}"/>
                  </a:ext>
                </a:extLst>
              </p:cNvPr>
              <p:cNvGrpSpPr>
                <a:grpSpLocks/>
              </p:cNvGrpSpPr>
              <p:nvPr/>
            </p:nvGrpSpPr>
            <p:grpSpPr bwMode="auto">
              <a:xfrm rot="2336696">
                <a:off x="2190" y="1470"/>
                <a:ext cx="1380" cy="1380"/>
                <a:chOff x="2190" y="1470"/>
                <a:chExt cx="1380" cy="1380"/>
              </a:xfrm>
              <a:grpFill/>
            </p:grpSpPr>
            <p:grpSp>
              <p:nvGrpSpPr>
                <p:cNvPr id="18444" name="Group 8">
                  <a:extLst>
                    <a:ext uri="{FF2B5EF4-FFF2-40B4-BE49-F238E27FC236}">
                      <a16:creationId xmlns:a16="http://schemas.microsoft.com/office/drawing/2014/main" id="{1E78170A-992D-4FB6-86AB-D3E19CC114E2}"/>
                    </a:ext>
                  </a:extLst>
                </p:cNvPr>
                <p:cNvGrpSpPr>
                  <a:grpSpLocks/>
                </p:cNvGrpSpPr>
                <p:nvPr/>
              </p:nvGrpSpPr>
              <p:grpSpPr bwMode="auto">
                <a:xfrm rot="2583690">
                  <a:off x="2190" y="1470"/>
                  <a:ext cx="1380" cy="1380"/>
                  <a:chOff x="2190" y="1470"/>
                  <a:chExt cx="1380" cy="1380"/>
                </a:xfrm>
                <a:grpFill/>
              </p:grpSpPr>
              <p:sp>
                <p:nvSpPr>
                  <p:cNvPr id="33801" name="Oval 9">
                    <a:extLst>
                      <a:ext uri="{FF2B5EF4-FFF2-40B4-BE49-F238E27FC236}">
                        <a16:creationId xmlns:a16="http://schemas.microsoft.com/office/drawing/2014/main" id="{B4DA41BD-8C77-410E-A4AB-181404A09337}"/>
                      </a:ext>
                    </a:extLst>
                  </p:cNvPr>
                  <p:cNvSpPr>
                    <a:spLocks noChangeArrowheads="1"/>
                  </p:cNvSpPr>
                  <p:nvPr/>
                </p:nvSpPr>
                <p:spPr bwMode="auto">
                  <a:xfrm>
                    <a:off x="2190" y="1470"/>
                    <a:ext cx="1380" cy="1380"/>
                  </a:xfrm>
                  <a:prstGeom prst="ellipse">
                    <a:avLst/>
                  </a:prstGeom>
                  <a:gr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
                <p:nvSpPr>
                  <p:cNvPr id="18447" name="Text Box 10">
                    <a:extLst>
                      <a:ext uri="{FF2B5EF4-FFF2-40B4-BE49-F238E27FC236}">
                        <a16:creationId xmlns:a16="http://schemas.microsoft.com/office/drawing/2014/main" id="{89C2801A-11BE-4759-BFAF-A8D1EE9065ED}"/>
                      </a:ext>
                    </a:extLst>
                  </p:cNvPr>
                  <p:cNvSpPr txBox="1">
                    <a:spLocks noChangeArrowheads="1"/>
                  </p:cNvSpPr>
                  <p:nvPr/>
                </p:nvSpPr>
                <p:spPr bwMode="auto">
                  <a:xfrm>
                    <a:off x="2227"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M</a:t>
                    </a:r>
                  </a:p>
                </p:txBody>
              </p:sp>
            </p:grpSp>
            <p:sp>
              <p:nvSpPr>
                <p:cNvPr id="18445" name="Text Box 11">
                  <a:extLst>
                    <a:ext uri="{FF2B5EF4-FFF2-40B4-BE49-F238E27FC236}">
                      <a16:creationId xmlns:a16="http://schemas.microsoft.com/office/drawing/2014/main" id="{CAF70D9A-CA5F-4D89-849D-EAF259D9881A}"/>
                    </a:ext>
                  </a:extLst>
                </p:cNvPr>
                <p:cNvSpPr txBox="1">
                  <a:spLocks noChangeArrowheads="1"/>
                </p:cNvSpPr>
                <p:nvPr/>
              </p:nvSpPr>
              <p:spPr bwMode="auto">
                <a:xfrm>
                  <a:off x="2226"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S</a:t>
                  </a:r>
                </a:p>
              </p:txBody>
            </p:sp>
          </p:grpSp>
          <p:sp>
            <p:nvSpPr>
              <p:cNvPr id="18443" name="Text Box 12">
                <a:extLst>
                  <a:ext uri="{FF2B5EF4-FFF2-40B4-BE49-F238E27FC236}">
                    <a16:creationId xmlns:a16="http://schemas.microsoft.com/office/drawing/2014/main" id="{53B14803-83DE-446E-A277-1500F1A79407}"/>
                  </a:ext>
                </a:extLst>
              </p:cNvPr>
              <p:cNvSpPr txBox="1">
                <a:spLocks noChangeArrowheads="1"/>
              </p:cNvSpPr>
              <p:nvPr/>
            </p:nvSpPr>
            <p:spPr bwMode="auto">
              <a:xfrm>
                <a:off x="2230"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A</a:t>
                </a:r>
              </a:p>
            </p:txBody>
          </p:sp>
        </p:grpSp>
        <p:sp>
          <p:nvSpPr>
            <p:cNvPr id="18441" name="Text Box 13">
              <a:extLst>
                <a:ext uri="{FF2B5EF4-FFF2-40B4-BE49-F238E27FC236}">
                  <a16:creationId xmlns:a16="http://schemas.microsoft.com/office/drawing/2014/main" id="{95C48F45-86AF-41F9-8DCF-32AE53777225}"/>
                </a:ext>
              </a:extLst>
            </p:cNvPr>
            <p:cNvSpPr txBox="1">
              <a:spLocks noChangeArrowheads="1"/>
            </p:cNvSpPr>
            <p:nvPr/>
          </p:nvSpPr>
          <p:spPr bwMode="auto">
            <a:xfrm>
              <a:off x="2238"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P</a:t>
              </a:r>
            </a:p>
          </p:txBody>
        </p:sp>
      </p:grpSp>
      <p:sp>
        <p:nvSpPr>
          <p:cNvPr id="7" name="Prostokąt 6">
            <a:extLst>
              <a:ext uri="{FF2B5EF4-FFF2-40B4-BE49-F238E27FC236}">
                <a16:creationId xmlns:a16="http://schemas.microsoft.com/office/drawing/2014/main" id="{103FBCAD-4353-407C-A841-991515F9C87B}"/>
              </a:ext>
            </a:extLst>
          </p:cNvPr>
          <p:cNvSpPr/>
          <p:nvPr/>
        </p:nvSpPr>
        <p:spPr>
          <a:xfrm>
            <a:off x="167125" y="180976"/>
            <a:ext cx="7318375"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AC24DF76-EF9C-47A0-83EF-1DC2E5BE4659}"/>
              </a:ext>
            </a:extLst>
          </p:cNvPr>
          <p:cNvSpPr/>
          <p:nvPr/>
        </p:nvSpPr>
        <p:spPr>
          <a:xfrm>
            <a:off x="225863" y="123826"/>
            <a:ext cx="7318375"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a:solidFill>
                  <a:srgbClr val="FFFFFF"/>
                </a:solidFill>
              </a:rPr>
              <a:t>S - RĘCZNE USTAWIANIE CZASU. PRZYSŁONA AUTOMATYCZNA</a:t>
            </a:r>
          </a:p>
        </p:txBody>
      </p:sp>
      <p:grpSp>
        <p:nvGrpSpPr>
          <p:cNvPr id="18" name="Grupa 17">
            <a:extLst>
              <a:ext uri="{FF2B5EF4-FFF2-40B4-BE49-F238E27FC236}">
                <a16:creationId xmlns:a16="http://schemas.microsoft.com/office/drawing/2014/main" id="{F2BB47B3-69E6-4B6D-AA0E-32D18C27275C}"/>
              </a:ext>
            </a:extLst>
          </p:cNvPr>
          <p:cNvGrpSpPr/>
          <p:nvPr/>
        </p:nvGrpSpPr>
        <p:grpSpPr>
          <a:xfrm>
            <a:off x="0" y="6681788"/>
            <a:ext cx="12192000" cy="176212"/>
            <a:chOff x="0" y="6681788"/>
            <a:chExt cx="12192000" cy="176212"/>
          </a:xfrm>
        </p:grpSpPr>
        <p:sp>
          <p:nvSpPr>
            <p:cNvPr id="19" name="Prostokąt 18">
              <a:extLst>
                <a:ext uri="{FF2B5EF4-FFF2-40B4-BE49-F238E27FC236}">
                  <a16:creationId xmlns:a16="http://schemas.microsoft.com/office/drawing/2014/main" id="{481F5FAA-6B26-4D95-A18E-45271199B49F}"/>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20" name="Obraz 3">
              <a:extLst>
                <a:ext uri="{FF2B5EF4-FFF2-40B4-BE49-F238E27FC236}">
                  <a16:creationId xmlns:a16="http://schemas.microsoft.com/office/drawing/2014/main" id="{A54EF5F6-D8B0-4265-80B1-272B5C9F0E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Prostokąt 20">
              <a:extLst>
                <a:ext uri="{FF2B5EF4-FFF2-40B4-BE49-F238E27FC236}">
                  <a16:creationId xmlns:a16="http://schemas.microsoft.com/office/drawing/2014/main" id="{DF535906-46AE-422E-824A-3FF144384AF6}"/>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
        <p:nvSpPr>
          <p:cNvPr id="24" name="AutoShape 14">
            <a:extLst>
              <a:ext uri="{FF2B5EF4-FFF2-40B4-BE49-F238E27FC236}">
                <a16:creationId xmlns:a16="http://schemas.microsoft.com/office/drawing/2014/main" id="{572BEF26-72FE-4CCA-9BCE-B9E4F6EF1C3B}"/>
              </a:ext>
            </a:extLst>
          </p:cNvPr>
          <p:cNvSpPr>
            <a:spLocks noChangeArrowheads="1"/>
          </p:cNvSpPr>
          <p:nvPr/>
        </p:nvSpPr>
        <p:spPr bwMode="auto">
          <a:xfrm rot="5400000">
            <a:off x="549260" y="1871173"/>
            <a:ext cx="276225" cy="190500"/>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
        <p:nvSpPr>
          <p:cNvPr id="23" name="pole tekstowe 22">
            <a:extLst>
              <a:ext uri="{FF2B5EF4-FFF2-40B4-BE49-F238E27FC236}">
                <a16:creationId xmlns:a16="http://schemas.microsoft.com/office/drawing/2014/main" id="{8039F8E5-0176-4704-B2A9-0126C9F3B7A3}"/>
              </a:ext>
            </a:extLst>
          </p:cNvPr>
          <p:cNvSpPr txBox="1"/>
          <p:nvPr/>
        </p:nvSpPr>
        <p:spPr>
          <a:xfrm>
            <a:off x="7753737" y="6371517"/>
            <a:ext cx="3965171" cy="261610"/>
          </a:xfrm>
          <a:prstGeom prst="rect">
            <a:avLst/>
          </a:prstGeom>
          <a:noFill/>
        </p:spPr>
        <p:txBody>
          <a:bodyPr wrap="square" rtlCol="0">
            <a:spAutoFit/>
          </a:bodyPr>
          <a:lstStyle/>
          <a:p>
            <a:pPr algn="r"/>
            <a:r>
              <a:rPr lang="pl-PL" sz="1050" dirty="0">
                <a:solidFill>
                  <a:schemeClr val="bg1">
                    <a:lumMod val="65000"/>
                  </a:schemeClr>
                </a:solidFill>
                <a:effectLst/>
              </a:rPr>
              <a:t>Rys.: https://www.pixel.web.id/segitiga-exposure/</a:t>
            </a:r>
            <a:endParaRPr lang="pl-PL" sz="105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1000"/>
                                  </p:stCondLst>
                                  <p:childTnLst>
                                    <p:animRot by="-4680000">
                                      <p:cBhvr>
                                        <p:cTn id="6" dur="2000" fill="hold"/>
                                        <p:tgtEl>
                                          <p:spTgt spid="337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rostokąt: zaokrąglone rogi u góry 27">
            <a:extLst>
              <a:ext uri="{FF2B5EF4-FFF2-40B4-BE49-F238E27FC236}">
                <a16:creationId xmlns:a16="http://schemas.microsoft.com/office/drawing/2014/main" id="{8F549C3F-BBED-4FD5-B5CF-A6371D6FE837}"/>
              </a:ext>
            </a:extLst>
          </p:cNvPr>
          <p:cNvSpPr/>
          <p:nvPr/>
        </p:nvSpPr>
        <p:spPr>
          <a:xfrm rot="5400000">
            <a:off x="333390" y="282562"/>
            <a:ext cx="2689161" cy="3355941"/>
          </a:xfrm>
          <a:prstGeom prst="round2SameRect">
            <a:avLst>
              <a:gd name="adj1" fmla="val 50000"/>
              <a:gd name="adj2" fmla="val 0"/>
            </a:avLst>
          </a:prstGeom>
          <a:gradFill flip="none" rotWithShape="1">
            <a:gsLst>
              <a:gs pos="0">
                <a:schemeClr val="tx1">
                  <a:lumMod val="85000"/>
                  <a:lumOff val="15000"/>
                </a:schemeClr>
              </a:gs>
              <a:gs pos="100000">
                <a:schemeClr val="bg1">
                  <a:lumMod val="50000"/>
                </a:schemeClr>
              </a:gs>
              <a:gs pos="100000">
                <a:schemeClr val="tx1">
                  <a:lumMod val="65000"/>
                  <a:lumOff val="3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34821" name="Group 5">
            <a:extLst>
              <a:ext uri="{FF2B5EF4-FFF2-40B4-BE49-F238E27FC236}">
                <a16:creationId xmlns:a16="http://schemas.microsoft.com/office/drawing/2014/main" id="{8DFD2564-ED55-4278-86A2-05DDBA23FDAF}"/>
              </a:ext>
            </a:extLst>
          </p:cNvPr>
          <p:cNvGrpSpPr>
            <a:grpSpLocks/>
          </p:cNvGrpSpPr>
          <p:nvPr/>
        </p:nvGrpSpPr>
        <p:grpSpPr bwMode="auto">
          <a:xfrm rot="16959243">
            <a:off x="896345" y="875810"/>
            <a:ext cx="2190750" cy="2190750"/>
            <a:chOff x="2190" y="1470"/>
            <a:chExt cx="1380" cy="1380"/>
          </a:xfrm>
          <a:gradFill>
            <a:gsLst>
              <a:gs pos="55000">
                <a:schemeClr val="tx1">
                  <a:lumMod val="75000"/>
                  <a:lumOff val="25000"/>
                </a:schemeClr>
              </a:gs>
              <a:gs pos="0">
                <a:schemeClr val="tx1">
                  <a:lumMod val="50000"/>
                  <a:lumOff val="50000"/>
                </a:schemeClr>
              </a:gs>
              <a:gs pos="100000">
                <a:schemeClr val="tx1"/>
              </a:gs>
            </a:gsLst>
            <a:path path="shape">
              <a:fillToRect l="50000" t="50000" r="50000" b="50000"/>
            </a:path>
          </a:gradFill>
        </p:grpSpPr>
        <p:grpSp>
          <p:nvGrpSpPr>
            <p:cNvPr id="19470" name="Group 6">
              <a:extLst>
                <a:ext uri="{FF2B5EF4-FFF2-40B4-BE49-F238E27FC236}">
                  <a16:creationId xmlns:a16="http://schemas.microsoft.com/office/drawing/2014/main" id="{102DBB83-FE1D-429A-AE5B-4308070697E4}"/>
                </a:ext>
              </a:extLst>
            </p:cNvPr>
            <p:cNvGrpSpPr>
              <a:grpSpLocks/>
            </p:cNvGrpSpPr>
            <p:nvPr/>
          </p:nvGrpSpPr>
          <p:grpSpPr bwMode="auto">
            <a:xfrm rot="2442563">
              <a:off x="2190" y="1470"/>
              <a:ext cx="1380" cy="1380"/>
              <a:chOff x="2190" y="1470"/>
              <a:chExt cx="1380" cy="1380"/>
            </a:xfrm>
            <a:grpFill/>
          </p:grpSpPr>
          <p:grpSp>
            <p:nvGrpSpPr>
              <p:cNvPr id="19472" name="Group 7">
                <a:extLst>
                  <a:ext uri="{FF2B5EF4-FFF2-40B4-BE49-F238E27FC236}">
                    <a16:creationId xmlns:a16="http://schemas.microsoft.com/office/drawing/2014/main" id="{36855C74-880B-45A7-9DF8-ED9B882E2971}"/>
                  </a:ext>
                </a:extLst>
              </p:cNvPr>
              <p:cNvGrpSpPr>
                <a:grpSpLocks/>
              </p:cNvGrpSpPr>
              <p:nvPr/>
            </p:nvGrpSpPr>
            <p:grpSpPr bwMode="auto">
              <a:xfrm rot="2336696">
                <a:off x="2190" y="1470"/>
                <a:ext cx="1380" cy="1380"/>
                <a:chOff x="2190" y="1470"/>
                <a:chExt cx="1380" cy="1380"/>
              </a:xfrm>
              <a:grpFill/>
            </p:grpSpPr>
            <p:grpSp>
              <p:nvGrpSpPr>
                <p:cNvPr id="19474" name="Group 8">
                  <a:extLst>
                    <a:ext uri="{FF2B5EF4-FFF2-40B4-BE49-F238E27FC236}">
                      <a16:creationId xmlns:a16="http://schemas.microsoft.com/office/drawing/2014/main" id="{4888F2F1-72EB-40BB-94E2-1F444C0F8E17}"/>
                    </a:ext>
                  </a:extLst>
                </p:cNvPr>
                <p:cNvGrpSpPr>
                  <a:grpSpLocks/>
                </p:cNvGrpSpPr>
                <p:nvPr/>
              </p:nvGrpSpPr>
              <p:grpSpPr bwMode="auto">
                <a:xfrm rot="2583690">
                  <a:off x="2190" y="1470"/>
                  <a:ext cx="1380" cy="1380"/>
                  <a:chOff x="2190" y="1470"/>
                  <a:chExt cx="1380" cy="1380"/>
                </a:xfrm>
                <a:grpFill/>
              </p:grpSpPr>
              <p:sp>
                <p:nvSpPr>
                  <p:cNvPr id="34825" name="Oval 9">
                    <a:extLst>
                      <a:ext uri="{FF2B5EF4-FFF2-40B4-BE49-F238E27FC236}">
                        <a16:creationId xmlns:a16="http://schemas.microsoft.com/office/drawing/2014/main" id="{E350F83E-6FF5-4761-91E4-E1955AFD65FF}"/>
                      </a:ext>
                    </a:extLst>
                  </p:cNvPr>
                  <p:cNvSpPr>
                    <a:spLocks noChangeArrowheads="1"/>
                  </p:cNvSpPr>
                  <p:nvPr/>
                </p:nvSpPr>
                <p:spPr bwMode="auto">
                  <a:xfrm>
                    <a:off x="2190" y="1470"/>
                    <a:ext cx="1380" cy="1380"/>
                  </a:xfrm>
                  <a:prstGeom prst="ellipse">
                    <a:avLst/>
                  </a:prstGeom>
                  <a:gr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
                <p:nvSpPr>
                  <p:cNvPr id="19477" name="Text Box 10">
                    <a:extLst>
                      <a:ext uri="{FF2B5EF4-FFF2-40B4-BE49-F238E27FC236}">
                        <a16:creationId xmlns:a16="http://schemas.microsoft.com/office/drawing/2014/main" id="{FB5BAC48-AFD5-4213-9E79-B1EA7061D6EB}"/>
                      </a:ext>
                    </a:extLst>
                  </p:cNvPr>
                  <p:cNvSpPr txBox="1">
                    <a:spLocks noChangeArrowheads="1"/>
                  </p:cNvSpPr>
                  <p:nvPr/>
                </p:nvSpPr>
                <p:spPr bwMode="auto">
                  <a:xfrm>
                    <a:off x="2227"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M</a:t>
                    </a:r>
                  </a:p>
                </p:txBody>
              </p:sp>
            </p:grpSp>
            <p:sp>
              <p:nvSpPr>
                <p:cNvPr id="19475" name="Text Box 11">
                  <a:extLst>
                    <a:ext uri="{FF2B5EF4-FFF2-40B4-BE49-F238E27FC236}">
                      <a16:creationId xmlns:a16="http://schemas.microsoft.com/office/drawing/2014/main" id="{ACD1FF37-63CB-4E67-981B-B733D28F0866}"/>
                    </a:ext>
                  </a:extLst>
                </p:cNvPr>
                <p:cNvSpPr txBox="1">
                  <a:spLocks noChangeArrowheads="1"/>
                </p:cNvSpPr>
                <p:nvPr/>
              </p:nvSpPr>
              <p:spPr bwMode="auto">
                <a:xfrm>
                  <a:off x="2226"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S</a:t>
                  </a:r>
                </a:p>
              </p:txBody>
            </p:sp>
          </p:grpSp>
          <p:sp>
            <p:nvSpPr>
              <p:cNvPr id="19473" name="Text Box 12">
                <a:extLst>
                  <a:ext uri="{FF2B5EF4-FFF2-40B4-BE49-F238E27FC236}">
                    <a16:creationId xmlns:a16="http://schemas.microsoft.com/office/drawing/2014/main" id="{2BE01203-94B6-4F2F-BA6B-62545BC81419}"/>
                  </a:ext>
                </a:extLst>
              </p:cNvPr>
              <p:cNvSpPr txBox="1">
                <a:spLocks noChangeArrowheads="1"/>
              </p:cNvSpPr>
              <p:nvPr/>
            </p:nvSpPr>
            <p:spPr bwMode="auto">
              <a:xfrm>
                <a:off x="2230"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A</a:t>
                </a:r>
              </a:p>
            </p:txBody>
          </p:sp>
        </p:grpSp>
        <p:sp>
          <p:nvSpPr>
            <p:cNvPr id="19471" name="Text Box 13">
              <a:extLst>
                <a:ext uri="{FF2B5EF4-FFF2-40B4-BE49-F238E27FC236}">
                  <a16:creationId xmlns:a16="http://schemas.microsoft.com/office/drawing/2014/main" id="{0371DFFC-9A0A-4C56-864A-1E5E41BB4320}"/>
                </a:ext>
              </a:extLst>
            </p:cNvPr>
            <p:cNvSpPr txBox="1">
              <a:spLocks noChangeArrowheads="1"/>
            </p:cNvSpPr>
            <p:nvPr/>
          </p:nvSpPr>
          <p:spPr bwMode="auto">
            <a:xfrm>
              <a:off x="2238" y="2035"/>
              <a:ext cx="246" cy="2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pl-PL" altLang="pl-PL" sz="2000" b="1" dirty="0">
                  <a:solidFill>
                    <a:schemeClr val="bg1">
                      <a:lumMod val="85000"/>
                    </a:schemeClr>
                  </a:solidFill>
                </a:rPr>
                <a:t>P</a:t>
              </a:r>
            </a:p>
          </p:txBody>
        </p:sp>
      </p:grpSp>
      <p:sp>
        <p:nvSpPr>
          <p:cNvPr id="7" name="Prostokąt 6">
            <a:extLst>
              <a:ext uri="{FF2B5EF4-FFF2-40B4-BE49-F238E27FC236}">
                <a16:creationId xmlns:a16="http://schemas.microsoft.com/office/drawing/2014/main" id="{7527E16D-23B3-4DFD-8CE1-FFB010E23074}"/>
              </a:ext>
            </a:extLst>
          </p:cNvPr>
          <p:cNvSpPr/>
          <p:nvPr/>
        </p:nvSpPr>
        <p:spPr>
          <a:xfrm>
            <a:off x="167129" y="180976"/>
            <a:ext cx="7132638"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BADEE945-AEAE-466A-83E8-1ED95513C534}"/>
              </a:ext>
            </a:extLst>
          </p:cNvPr>
          <p:cNvSpPr/>
          <p:nvPr/>
        </p:nvSpPr>
        <p:spPr>
          <a:xfrm>
            <a:off x="225868" y="123826"/>
            <a:ext cx="7132637"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a:solidFill>
                  <a:srgbClr val="FFFFFF"/>
                </a:solidFill>
              </a:rPr>
              <a:t>A - RĘCZNE USTAWIANIE PRZYSŁONY. CZAS AUTOMATYCZNY</a:t>
            </a:r>
          </a:p>
        </p:txBody>
      </p:sp>
      <p:pic>
        <p:nvPicPr>
          <p:cNvPr id="19463" name="Picture 17" descr="glebia3">
            <a:extLst>
              <a:ext uri="{FF2B5EF4-FFF2-40B4-BE49-F238E27FC236}">
                <a16:creationId xmlns:a16="http://schemas.microsoft.com/office/drawing/2014/main" id="{6D182DBB-0B2A-4D51-9A92-AB3269E4B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261" y="3103249"/>
            <a:ext cx="66341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pole tekstowe 6">
            <a:extLst>
              <a:ext uri="{FF2B5EF4-FFF2-40B4-BE49-F238E27FC236}">
                <a16:creationId xmlns:a16="http://schemas.microsoft.com/office/drawing/2014/main" id="{236E8D06-200F-4CB5-A52A-44CB40E4E9CB}"/>
              </a:ext>
            </a:extLst>
          </p:cNvPr>
          <p:cNvSpPr txBox="1">
            <a:spLocks noChangeArrowheads="1"/>
          </p:cNvSpPr>
          <p:nvPr/>
        </p:nvSpPr>
        <p:spPr bwMode="auto">
          <a:xfrm>
            <a:off x="7695074" y="5582924"/>
            <a:ext cx="2325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a:solidFill>
                  <a:schemeClr val="bg1"/>
                </a:solidFill>
              </a:rPr>
              <a:t>mały otwór = duża głębia</a:t>
            </a:r>
          </a:p>
          <a:p>
            <a:pPr eaLnBrk="1" hangingPunct="1">
              <a:spcBef>
                <a:spcPct val="0"/>
              </a:spcBef>
              <a:buFontTx/>
              <a:buNone/>
            </a:pPr>
            <a:r>
              <a:rPr lang="pl-PL" altLang="pl-PL" sz="1400">
                <a:solidFill>
                  <a:schemeClr val="bg1"/>
                </a:solidFill>
              </a:rPr>
              <a:t>Wszystkie obiekty są ostre.</a:t>
            </a:r>
          </a:p>
        </p:txBody>
      </p:sp>
      <p:sp>
        <p:nvSpPr>
          <p:cNvPr id="19465" name="pole tekstowe 6">
            <a:extLst>
              <a:ext uri="{FF2B5EF4-FFF2-40B4-BE49-F238E27FC236}">
                <a16:creationId xmlns:a16="http://schemas.microsoft.com/office/drawing/2014/main" id="{A432413D-2650-443E-98C6-FDD3BC24657E}"/>
              </a:ext>
            </a:extLst>
          </p:cNvPr>
          <p:cNvSpPr txBox="1">
            <a:spLocks noChangeArrowheads="1"/>
          </p:cNvSpPr>
          <p:nvPr/>
        </p:nvSpPr>
        <p:spPr bwMode="auto">
          <a:xfrm>
            <a:off x="4374023" y="5189225"/>
            <a:ext cx="868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2400" b="1">
                <a:solidFill>
                  <a:schemeClr val="bg1"/>
                </a:solidFill>
              </a:rPr>
              <a:t>f/2.8</a:t>
            </a:r>
          </a:p>
        </p:txBody>
      </p:sp>
      <p:sp>
        <p:nvSpPr>
          <p:cNvPr id="19466" name="pole tekstowe 6">
            <a:extLst>
              <a:ext uri="{FF2B5EF4-FFF2-40B4-BE49-F238E27FC236}">
                <a16:creationId xmlns:a16="http://schemas.microsoft.com/office/drawing/2014/main" id="{34ED856A-4BBE-4D5A-937D-ED6D90931A3E}"/>
              </a:ext>
            </a:extLst>
          </p:cNvPr>
          <p:cNvSpPr txBox="1">
            <a:spLocks noChangeArrowheads="1"/>
          </p:cNvSpPr>
          <p:nvPr/>
        </p:nvSpPr>
        <p:spPr bwMode="auto">
          <a:xfrm>
            <a:off x="7741111" y="5186050"/>
            <a:ext cx="868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2400" b="1">
                <a:solidFill>
                  <a:schemeClr val="bg1"/>
                </a:solidFill>
              </a:rPr>
              <a:t>f /22</a:t>
            </a:r>
          </a:p>
        </p:txBody>
      </p:sp>
      <p:pic>
        <p:nvPicPr>
          <p:cNvPr id="5" name="Obraz 4">
            <a:extLst>
              <a:ext uri="{FF2B5EF4-FFF2-40B4-BE49-F238E27FC236}">
                <a16:creationId xmlns:a16="http://schemas.microsoft.com/office/drawing/2014/main" id="{6EBEAFD4-37E6-44DF-9C85-6D05213CD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964" y="5090196"/>
            <a:ext cx="571593" cy="565819"/>
          </a:xfrm>
          <a:prstGeom prst="rect">
            <a:avLst/>
          </a:prstGeom>
          <a:effectLst>
            <a:innerShdw blurRad="114300">
              <a:prstClr val="black"/>
            </a:innerShdw>
          </a:effectLst>
        </p:spPr>
      </p:pic>
      <p:pic>
        <p:nvPicPr>
          <p:cNvPr id="6" name="Obraz 5">
            <a:extLst>
              <a:ext uri="{FF2B5EF4-FFF2-40B4-BE49-F238E27FC236}">
                <a16:creationId xmlns:a16="http://schemas.microsoft.com/office/drawing/2014/main" id="{69A1EFBE-72D0-4654-A0E5-EABFFD4D5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123" y="5081680"/>
            <a:ext cx="571593" cy="565819"/>
          </a:xfrm>
          <a:prstGeom prst="rect">
            <a:avLst/>
          </a:prstGeom>
          <a:effectLst>
            <a:innerShdw blurRad="114300">
              <a:prstClr val="black"/>
            </a:innerShdw>
          </a:effectLst>
        </p:spPr>
      </p:pic>
      <p:sp>
        <p:nvSpPr>
          <p:cNvPr id="19469" name="pole tekstowe 6">
            <a:extLst>
              <a:ext uri="{FF2B5EF4-FFF2-40B4-BE49-F238E27FC236}">
                <a16:creationId xmlns:a16="http://schemas.microsoft.com/office/drawing/2014/main" id="{2D0732AD-278A-4750-8FDA-3C75AD965970}"/>
              </a:ext>
            </a:extLst>
          </p:cNvPr>
          <p:cNvSpPr txBox="1">
            <a:spLocks noChangeArrowheads="1"/>
          </p:cNvSpPr>
          <p:nvPr/>
        </p:nvSpPr>
        <p:spPr bwMode="auto">
          <a:xfrm>
            <a:off x="4377198" y="5589275"/>
            <a:ext cx="25273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a:solidFill>
                  <a:schemeClr val="bg1"/>
                </a:solidFill>
              </a:rPr>
              <a:t>duży otwór = mała głębia</a:t>
            </a:r>
          </a:p>
          <a:p>
            <a:pPr eaLnBrk="1" hangingPunct="1">
              <a:spcBef>
                <a:spcPct val="0"/>
              </a:spcBef>
              <a:buFontTx/>
              <a:buNone/>
            </a:pPr>
            <a:r>
              <a:rPr lang="pl-PL" altLang="pl-PL" sz="1400">
                <a:solidFill>
                  <a:schemeClr val="bg1"/>
                </a:solidFill>
              </a:rPr>
              <a:t>Za fotografowanym obiektem</a:t>
            </a:r>
          </a:p>
          <a:p>
            <a:pPr eaLnBrk="1" hangingPunct="1">
              <a:spcBef>
                <a:spcPct val="0"/>
              </a:spcBef>
              <a:buFontTx/>
              <a:buNone/>
            </a:pPr>
            <a:r>
              <a:rPr lang="pl-PL" altLang="pl-PL" sz="1400">
                <a:solidFill>
                  <a:schemeClr val="bg1"/>
                </a:solidFill>
              </a:rPr>
              <a:t>wszystko się rozmywa.</a:t>
            </a:r>
          </a:p>
        </p:txBody>
      </p:sp>
      <p:grpSp>
        <p:nvGrpSpPr>
          <p:cNvPr id="24" name="Grupa 23">
            <a:extLst>
              <a:ext uri="{FF2B5EF4-FFF2-40B4-BE49-F238E27FC236}">
                <a16:creationId xmlns:a16="http://schemas.microsoft.com/office/drawing/2014/main" id="{107943A7-7897-42C6-9D44-6C395BE910E4}"/>
              </a:ext>
            </a:extLst>
          </p:cNvPr>
          <p:cNvGrpSpPr/>
          <p:nvPr/>
        </p:nvGrpSpPr>
        <p:grpSpPr>
          <a:xfrm>
            <a:off x="0" y="6681788"/>
            <a:ext cx="12192000" cy="176212"/>
            <a:chOff x="0" y="6681788"/>
            <a:chExt cx="12192000" cy="176212"/>
          </a:xfrm>
        </p:grpSpPr>
        <p:sp>
          <p:nvSpPr>
            <p:cNvPr id="25" name="Prostokąt 24">
              <a:extLst>
                <a:ext uri="{FF2B5EF4-FFF2-40B4-BE49-F238E27FC236}">
                  <a16:creationId xmlns:a16="http://schemas.microsoft.com/office/drawing/2014/main" id="{0A7CB8BF-435A-4DCC-B6CD-DD0F7BB5F546}"/>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26" name="Obraz 3">
              <a:extLst>
                <a:ext uri="{FF2B5EF4-FFF2-40B4-BE49-F238E27FC236}">
                  <a16:creationId xmlns:a16="http://schemas.microsoft.com/office/drawing/2014/main" id="{4F9E3AFC-C0F0-493C-9E23-8015E8E306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Prostokąt 26">
              <a:extLst>
                <a:ext uri="{FF2B5EF4-FFF2-40B4-BE49-F238E27FC236}">
                  <a16:creationId xmlns:a16="http://schemas.microsoft.com/office/drawing/2014/main" id="{20AE2847-DFA7-486B-A067-CEFF3D070138}"/>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
        <p:nvSpPr>
          <p:cNvPr id="29" name="AutoShape 14">
            <a:extLst>
              <a:ext uri="{FF2B5EF4-FFF2-40B4-BE49-F238E27FC236}">
                <a16:creationId xmlns:a16="http://schemas.microsoft.com/office/drawing/2014/main" id="{F636FE2B-E6BA-420B-8204-00338B8D63B0}"/>
              </a:ext>
            </a:extLst>
          </p:cNvPr>
          <p:cNvSpPr>
            <a:spLocks noChangeArrowheads="1"/>
          </p:cNvSpPr>
          <p:nvPr/>
        </p:nvSpPr>
        <p:spPr bwMode="auto">
          <a:xfrm rot="5400000">
            <a:off x="549260" y="1871173"/>
            <a:ext cx="276225" cy="190500"/>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
        <p:nvSpPr>
          <p:cNvPr id="30" name="pole tekstowe 29">
            <a:extLst>
              <a:ext uri="{FF2B5EF4-FFF2-40B4-BE49-F238E27FC236}">
                <a16:creationId xmlns:a16="http://schemas.microsoft.com/office/drawing/2014/main" id="{DFD5EFD1-F08C-446C-A574-7BC412E9028D}"/>
              </a:ext>
            </a:extLst>
          </p:cNvPr>
          <p:cNvSpPr txBox="1"/>
          <p:nvPr/>
        </p:nvSpPr>
        <p:spPr>
          <a:xfrm>
            <a:off x="7119130" y="6363028"/>
            <a:ext cx="3965171" cy="261610"/>
          </a:xfrm>
          <a:prstGeom prst="rect">
            <a:avLst/>
          </a:prstGeom>
          <a:noFill/>
        </p:spPr>
        <p:txBody>
          <a:bodyPr wrap="square" rtlCol="0">
            <a:spAutoFit/>
          </a:bodyPr>
          <a:lstStyle/>
          <a:p>
            <a:pPr algn="r"/>
            <a:r>
              <a:rPr lang="pl-PL" sz="1050" dirty="0">
                <a:solidFill>
                  <a:schemeClr val="bg1">
                    <a:lumMod val="65000"/>
                  </a:schemeClr>
                </a:solidFill>
                <a:effectLst/>
              </a:rPr>
              <a:t>Rys.: https://www.flickr.com/photos/artist1131/6865182304/</a:t>
            </a:r>
            <a:endParaRPr lang="pl-PL" sz="105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1000"/>
                                  </p:stCondLst>
                                  <p:childTnLst>
                                    <p:animRot by="2220000">
                                      <p:cBhvr>
                                        <p:cTn id="6" dur="1000" fill="hold"/>
                                        <p:tgtEl>
                                          <p:spTgt spid="348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a 7">
            <a:extLst>
              <a:ext uri="{FF2B5EF4-FFF2-40B4-BE49-F238E27FC236}">
                <a16:creationId xmlns:a16="http://schemas.microsoft.com/office/drawing/2014/main" id="{1764C15B-A2F9-4242-8CF9-021B616C889E}"/>
              </a:ext>
            </a:extLst>
          </p:cNvPr>
          <p:cNvGrpSpPr/>
          <p:nvPr/>
        </p:nvGrpSpPr>
        <p:grpSpPr>
          <a:xfrm rot="16200000" flipH="1" flipV="1">
            <a:off x="2668021" y="-2671618"/>
            <a:ext cx="6867234" cy="12192002"/>
            <a:chOff x="7207045" y="0"/>
            <a:chExt cx="4984955" cy="6858000"/>
          </a:xfrm>
        </p:grpSpPr>
        <p:sp>
          <p:nvSpPr>
            <p:cNvPr id="9" name="Trójkąt prostokątny 8">
              <a:extLst>
                <a:ext uri="{FF2B5EF4-FFF2-40B4-BE49-F238E27FC236}">
                  <a16:creationId xmlns:a16="http://schemas.microsoft.com/office/drawing/2014/main" id="{4A862E48-DE6E-48D4-83F3-BAAEA05756A3}"/>
                </a:ext>
              </a:extLst>
            </p:cNvPr>
            <p:cNvSpPr/>
            <p:nvPr/>
          </p:nvSpPr>
          <p:spPr>
            <a:xfrm flipH="1" flipV="1">
              <a:off x="7207045" y="0"/>
              <a:ext cx="4984955" cy="6858000"/>
            </a:xfrm>
            <a:prstGeom prst="rtTriangle">
              <a:avLst/>
            </a:prstGeom>
            <a:gradFill flip="none" rotWithShape="1">
              <a:gsLst>
                <a:gs pos="99038">
                  <a:srgbClr val="B87B00"/>
                </a:gs>
                <a:gs pos="0">
                  <a:srgbClr val="FFFF00"/>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Trójkąt prostokątny 9">
              <a:extLst>
                <a:ext uri="{FF2B5EF4-FFF2-40B4-BE49-F238E27FC236}">
                  <a16:creationId xmlns:a16="http://schemas.microsoft.com/office/drawing/2014/main" id="{29240DE9-9309-4F82-8701-77753A2FF8C9}"/>
                </a:ext>
              </a:extLst>
            </p:cNvPr>
            <p:cNvSpPr/>
            <p:nvPr/>
          </p:nvSpPr>
          <p:spPr>
            <a:xfrm flipH="1" flipV="1">
              <a:off x="8878528" y="0"/>
              <a:ext cx="3313472" cy="6858000"/>
            </a:xfrm>
            <a:prstGeom prst="rtTriangle">
              <a:avLst/>
            </a:prstGeom>
            <a:gradFill flip="none" rotWithShape="1">
              <a:gsLst>
                <a:gs pos="0">
                  <a:srgbClr val="FFFF00"/>
                </a:gs>
                <a:gs pos="82000">
                  <a:srgbClr val="FFAC05"/>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rójkąt prostokątny 10">
              <a:extLst>
                <a:ext uri="{FF2B5EF4-FFF2-40B4-BE49-F238E27FC236}">
                  <a16:creationId xmlns:a16="http://schemas.microsoft.com/office/drawing/2014/main" id="{92DD40F6-DCB6-4118-A14B-E49653A130EE}"/>
                </a:ext>
              </a:extLst>
            </p:cNvPr>
            <p:cNvSpPr/>
            <p:nvPr/>
          </p:nvSpPr>
          <p:spPr>
            <a:xfrm flipH="1" flipV="1">
              <a:off x="10510682" y="0"/>
              <a:ext cx="1681316" cy="6858000"/>
            </a:xfrm>
            <a:prstGeom prst="rtTriangle">
              <a:avLst/>
            </a:prstGeom>
            <a:gradFill flip="none" rotWithShape="1">
              <a:gsLst>
                <a:gs pos="0">
                  <a:srgbClr val="E7E200"/>
                </a:gs>
                <a:gs pos="82000">
                  <a:srgbClr val="FFCC66"/>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6772B465-0CC2-4B7C-BAC0-E694AFB484C7}"/>
              </a:ext>
            </a:extLst>
          </p:cNvPr>
          <p:cNvGrpSpPr/>
          <p:nvPr/>
        </p:nvGrpSpPr>
        <p:grpSpPr>
          <a:xfrm>
            <a:off x="-3933" y="-4169"/>
            <a:ext cx="12249274" cy="6866302"/>
            <a:chOff x="5303" y="5067"/>
            <a:chExt cx="12181388" cy="6866302"/>
          </a:xfrm>
        </p:grpSpPr>
        <p:sp>
          <p:nvSpPr>
            <p:cNvPr id="5" name="Trójkąt prostokątny 4">
              <a:extLst>
                <a:ext uri="{FF2B5EF4-FFF2-40B4-BE49-F238E27FC236}">
                  <a16:creationId xmlns:a16="http://schemas.microsoft.com/office/drawing/2014/main" id="{2B4364C1-C538-439A-B100-E577A6424442}"/>
                </a:ext>
              </a:extLst>
            </p:cNvPr>
            <p:cNvSpPr/>
            <p:nvPr/>
          </p:nvSpPr>
          <p:spPr>
            <a:xfrm flipV="1">
              <a:off x="16236" y="5067"/>
              <a:ext cx="12170455" cy="6866302"/>
            </a:xfrm>
            <a:prstGeom prst="rtTriangle">
              <a:avLst/>
            </a:prstGeom>
            <a:gradFill flip="none" rotWithShape="1">
              <a:gsLst>
                <a:gs pos="99038">
                  <a:srgbClr val="000068"/>
                </a:gs>
                <a:gs pos="0">
                  <a:srgbClr val="66CCFF"/>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F6B14E8D-2BDA-492E-8D97-7CC9193CD283}"/>
                </a:ext>
              </a:extLst>
            </p:cNvPr>
            <p:cNvSpPr/>
            <p:nvPr/>
          </p:nvSpPr>
          <p:spPr>
            <a:xfrm flipV="1">
              <a:off x="5303" y="5067"/>
              <a:ext cx="8067217" cy="6866302"/>
            </a:xfrm>
            <a:prstGeom prst="rtTriangle">
              <a:avLst/>
            </a:prstGeom>
            <a:gradFill flip="none" rotWithShape="1">
              <a:gsLst>
                <a:gs pos="0">
                  <a:srgbClr val="33CCFF"/>
                </a:gs>
                <a:gs pos="82000">
                  <a:srgbClr val="0000A2"/>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Trójkąt prostokątny 6">
              <a:extLst>
                <a:ext uri="{FF2B5EF4-FFF2-40B4-BE49-F238E27FC236}">
                  <a16:creationId xmlns:a16="http://schemas.microsoft.com/office/drawing/2014/main" id="{C3951D2B-1943-4BA7-B08B-ACC844FDF62A}"/>
                </a:ext>
              </a:extLst>
            </p:cNvPr>
            <p:cNvSpPr/>
            <p:nvPr/>
          </p:nvSpPr>
          <p:spPr>
            <a:xfrm flipV="1">
              <a:off x="5308" y="5067"/>
              <a:ext cx="4093453" cy="6866302"/>
            </a:xfrm>
            <a:prstGeom prst="rtTriangle">
              <a:avLst/>
            </a:prstGeom>
            <a:gradFill flip="none" rotWithShape="1">
              <a:gsLst>
                <a:gs pos="0">
                  <a:srgbClr val="66CCFF"/>
                </a:gs>
                <a:gs pos="82000">
                  <a:srgbClr val="0000FF"/>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2" name="Grupa 11">
            <a:extLst>
              <a:ext uri="{FF2B5EF4-FFF2-40B4-BE49-F238E27FC236}">
                <a16:creationId xmlns:a16="http://schemas.microsoft.com/office/drawing/2014/main" id="{91104F22-8470-49D1-87E8-002D2964D7D8}"/>
              </a:ext>
            </a:extLst>
          </p:cNvPr>
          <p:cNvGrpSpPr/>
          <p:nvPr/>
        </p:nvGrpSpPr>
        <p:grpSpPr>
          <a:xfrm flipV="1">
            <a:off x="-3933" y="-228"/>
            <a:ext cx="1882099" cy="6858000"/>
            <a:chOff x="-1" y="0"/>
            <a:chExt cx="5004620" cy="6858000"/>
          </a:xfrm>
        </p:grpSpPr>
        <p:sp>
          <p:nvSpPr>
            <p:cNvPr id="13" name="Trójkąt prostokątny 12">
              <a:extLst>
                <a:ext uri="{FF2B5EF4-FFF2-40B4-BE49-F238E27FC236}">
                  <a16:creationId xmlns:a16="http://schemas.microsoft.com/office/drawing/2014/main" id="{8F17AB82-7044-4D42-A478-F615415AE2FF}"/>
                </a:ext>
              </a:extLst>
            </p:cNvPr>
            <p:cNvSpPr/>
            <p:nvPr/>
          </p:nvSpPr>
          <p:spPr>
            <a:xfrm>
              <a:off x="19664" y="0"/>
              <a:ext cx="4984955" cy="6858000"/>
            </a:xfrm>
            <a:prstGeom prst="rtTriangle">
              <a:avLst/>
            </a:prstGeom>
            <a:gradFill flip="none" rotWithShape="1">
              <a:gsLst>
                <a:gs pos="99038">
                  <a:srgbClr val="12081A"/>
                </a:gs>
                <a:gs pos="0">
                  <a:srgbClr val="CC0099"/>
                </a:gs>
                <a:gs pos="82000">
                  <a:srgbClr val="36174D"/>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rójkąt prostokątny 13">
              <a:extLst>
                <a:ext uri="{FF2B5EF4-FFF2-40B4-BE49-F238E27FC236}">
                  <a16:creationId xmlns:a16="http://schemas.microsoft.com/office/drawing/2014/main" id="{DBC8B031-45A0-48CE-A226-4CA663F8C933}"/>
                </a:ext>
              </a:extLst>
            </p:cNvPr>
            <p:cNvSpPr/>
            <p:nvPr/>
          </p:nvSpPr>
          <p:spPr>
            <a:xfrm>
              <a:off x="-1" y="0"/>
              <a:ext cx="3313472" cy="6858000"/>
            </a:xfrm>
            <a:prstGeom prst="rtTriangle">
              <a:avLst/>
            </a:prstGeom>
            <a:gradFill flip="none" rotWithShape="1">
              <a:gsLst>
                <a:gs pos="0">
                  <a:srgbClr val="CC0099"/>
                </a:gs>
                <a:gs pos="82000">
                  <a:srgbClr val="36174D"/>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Trójkąt prostokątny 14">
              <a:extLst>
                <a:ext uri="{FF2B5EF4-FFF2-40B4-BE49-F238E27FC236}">
                  <a16:creationId xmlns:a16="http://schemas.microsoft.com/office/drawing/2014/main" id="{240CE5A4-2922-42C7-BFDA-884195C9D05B}"/>
                </a:ext>
              </a:extLst>
            </p:cNvPr>
            <p:cNvSpPr/>
            <p:nvPr/>
          </p:nvSpPr>
          <p:spPr>
            <a:xfrm>
              <a:off x="1" y="0"/>
              <a:ext cx="1681316" cy="6858000"/>
            </a:xfrm>
            <a:prstGeom prst="rtTriangle">
              <a:avLst/>
            </a:prstGeom>
            <a:gradFill flip="none" rotWithShape="1">
              <a:gsLst>
                <a:gs pos="0">
                  <a:srgbClr val="CC0099"/>
                </a:gs>
                <a:gs pos="82000">
                  <a:srgbClr val="7030A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6" name="Prostokąt 15">
            <a:extLst>
              <a:ext uri="{FF2B5EF4-FFF2-40B4-BE49-F238E27FC236}">
                <a16:creationId xmlns:a16="http://schemas.microsoft.com/office/drawing/2014/main" id="{014792CF-632B-48F5-A2B1-E06E70A86667}"/>
              </a:ext>
            </a:extLst>
          </p:cNvPr>
          <p:cNvSpPr/>
          <p:nvPr/>
        </p:nvSpPr>
        <p:spPr>
          <a:xfrm>
            <a:off x="15203" y="2117337"/>
            <a:ext cx="12192000" cy="2031325"/>
          </a:xfrm>
          <a:prstGeom prst="rect">
            <a:avLst/>
          </a:prstGeom>
          <a:noFill/>
        </p:spPr>
        <p:txBody>
          <a:bodyPr wrap="square" lIns="91440" tIns="45720" rIns="91440" bIns="45720">
            <a:spAutoFit/>
          </a:bodyPr>
          <a:lstStyle/>
          <a:p>
            <a:pPr algn="ctr"/>
            <a:r>
              <a:rPr lang="pl-PL" sz="7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PLIKI GRAFICZNE</a:t>
            </a:r>
            <a:br>
              <a:rPr lang="pl-PL" sz="7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br>
            <a:r>
              <a:rPr lang="pl-PL" sz="54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GRAFIKA RASTROWA</a:t>
            </a:r>
            <a:endParaRPr lang="pl-PL" sz="7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6938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10"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977581B5-17DE-4B91-9A0D-C3833BD0900F}"/>
              </a:ext>
            </a:extLst>
          </p:cNvPr>
          <p:cNvSpPr txBox="1">
            <a:spLocks noChangeArrowheads="1"/>
          </p:cNvSpPr>
          <p:nvPr/>
        </p:nvSpPr>
        <p:spPr bwMode="auto">
          <a:xfrm>
            <a:off x="2016125" y="742951"/>
            <a:ext cx="8135938" cy="561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b="1" dirty="0"/>
              <a:t>Grafika rastrowa</a:t>
            </a:r>
            <a:r>
              <a:rPr lang="pl-PL" altLang="pl-PL" sz="1800" dirty="0"/>
              <a:t> - reprezentacja obrazu za pomocą siatki odpowiednio kolorowanych pikseli na monitorze komputera, drukarce lub innym urządzeniu wyjściowym.</a:t>
            </a:r>
          </a:p>
          <a:p>
            <a:pPr eaLnBrk="1" hangingPunct="1">
              <a:spcBef>
                <a:spcPct val="50000"/>
              </a:spcBef>
              <a:buFontTx/>
              <a:buNone/>
            </a:pPr>
            <a:r>
              <a:rPr lang="pl-PL" altLang="pl-PL" sz="1800" dirty="0"/>
              <a:t>Opatentowana pierwszy raz przez firmę Texas Instruments w latach 70. </a:t>
            </a:r>
          </a:p>
          <a:p>
            <a:pPr eaLnBrk="1" hangingPunct="1">
              <a:spcBef>
                <a:spcPct val="50000"/>
              </a:spcBef>
              <a:buFontTx/>
              <a:buNone/>
            </a:pPr>
            <a:endParaRPr lang="pl-PL" altLang="pl-PL" sz="900" dirty="0">
              <a:solidFill>
                <a:srgbClr val="0000FF"/>
              </a:solidFill>
            </a:endParaRPr>
          </a:p>
          <a:p>
            <a:pPr eaLnBrk="1" hangingPunct="1">
              <a:spcBef>
                <a:spcPct val="50000"/>
              </a:spcBef>
              <a:buFontTx/>
              <a:buNone/>
            </a:pPr>
            <a:r>
              <a:rPr lang="pl-PL" altLang="pl-PL" sz="1800" dirty="0">
                <a:solidFill>
                  <a:srgbClr val="0000FF"/>
                </a:solidFill>
              </a:rPr>
              <a:t>Bez zastosowania kompresji kolor każdego piksela jest definiowany osobno. Obrazki z głębią kolorów RGB składają się z kolorowych pikseli zdefiniowanych przez trzy bajty – jeden bajt na kolor czerwony, jeden na zielony i jeden na kolor niebieski. </a:t>
            </a:r>
          </a:p>
          <a:p>
            <a:pPr eaLnBrk="1" hangingPunct="1">
              <a:spcBef>
                <a:spcPct val="50000"/>
              </a:spcBef>
              <a:buFontTx/>
              <a:buNone/>
            </a:pPr>
            <a:r>
              <a:rPr lang="pl-PL" altLang="pl-PL" sz="1800" dirty="0">
                <a:solidFill>
                  <a:srgbClr val="0000FF"/>
                </a:solidFill>
              </a:rPr>
              <a:t>Mniej kolorowe obrazki potrzebują mniej informacji na piksel, np. obrazek w kolorach czarnym i białym wymaga tylko jednego bitu na każdy piksel. </a:t>
            </a:r>
          </a:p>
          <a:p>
            <a:pPr eaLnBrk="1" hangingPunct="1">
              <a:spcBef>
                <a:spcPct val="50000"/>
              </a:spcBef>
              <a:buFontTx/>
              <a:buNone/>
            </a:pPr>
            <a:endParaRPr lang="pl-PL" altLang="pl-PL" sz="1000" dirty="0">
              <a:solidFill>
                <a:srgbClr val="0000FF"/>
              </a:solidFill>
            </a:endParaRPr>
          </a:p>
          <a:p>
            <a:pPr eaLnBrk="1" hangingPunct="1">
              <a:spcBef>
                <a:spcPct val="50000"/>
              </a:spcBef>
              <a:buFontTx/>
              <a:buNone/>
            </a:pPr>
            <a:r>
              <a:rPr lang="pl-PL" altLang="pl-PL" sz="1800" dirty="0"/>
              <a:t>Bitmapę charakteryzują następujące podstawowe właściwości:</a:t>
            </a:r>
          </a:p>
          <a:p>
            <a:pPr eaLnBrk="1" hangingPunct="1">
              <a:spcBef>
                <a:spcPct val="50000"/>
              </a:spcBef>
            </a:pPr>
            <a:r>
              <a:rPr lang="pl-PL" altLang="pl-PL" sz="1800" dirty="0"/>
              <a:t>wysokość i szerokość bitmapy liczona jako liczba pikseli</a:t>
            </a:r>
          </a:p>
          <a:p>
            <a:pPr eaLnBrk="1" hangingPunct="1">
              <a:spcBef>
                <a:spcPct val="50000"/>
              </a:spcBef>
            </a:pPr>
            <a:r>
              <a:rPr lang="pl-PL" altLang="pl-PL" sz="1800" dirty="0"/>
              <a:t>liczba bitów na piksel opisująca liczbę możliwych do uzyskania kolorów</a:t>
            </a:r>
          </a:p>
          <a:p>
            <a:pPr eaLnBrk="1" hangingPunct="1">
              <a:spcBef>
                <a:spcPct val="50000"/>
              </a:spcBef>
            </a:pPr>
            <a:r>
              <a:rPr lang="pl-PL" altLang="pl-PL" sz="1800" dirty="0"/>
              <a:t>kolorowa grafika rastrowa zwykle zawiera piksele z jednym do ośmiu bitów</a:t>
            </a:r>
            <a:br>
              <a:rPr lang="pl-PL" altLang="pl-PL" sz="1800" dirty="0"/>
            </a:br>
            <a:r>
              <a:rPr lang="pl-PL" altLang="pl-PL" sz="1800" dirty="0"/>
              <a:t> dla każdego z kolorów bazowych.</a:t>
            </a:r>
          </a:p>
        </p:txBody>
      </p:sp>
      <p:sp>
        <p:nvSpPr>
          <p:cNvPr id="7" name="Prostokąt 6">
            <a:extLst>
              <a:ext uri="{FF2B5EF4-FFF2-40B4-BE49-F238E27FC236}">
                <a16:creationId xmlns:a16="http://schemas.microsoft.com/office/drawing/2014/main" id="{B39DEE88-370E-4535-8991-F6E14173B31D}"/>
              </a:ext>
            </a:extLst>
          </p:cNvPr>
          <p:cNvSpPr/>
          <p:nvPr/>
        </p:nvSpPr>
        <p:spPr>
          <a:xfrm>
            <a:off x="148276" y="180976"/>
            <a:ext cx="2689225"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5C667D2E-2C08-4DA5-B9FF-99437202999E}"/>
              </a:ext>
            </a:extLst>
          </p:cNvPr>
          <p:cNvSpPr/>
          <p:nvPr/>
        </p:nvSpPr>
        <p:spPr>
          <a:xfrm>
            <a:off x="207014" y="123826"/>
            <a:ext cx="2689225"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a:solidFill>
                  <a:srgbClr val="FFFFFF"/>
                </a:solidFill>
              </a:rPr>
              <a:t>GRAFIKA RASTROWA</a:t>
            </a:r>
          </a:p>
        </p:txBody>
      </p:sp>
      <p:grpSp>
        <p:nvGrpSpPr>
          <p:cNvPr id="9" name="Grupa 8">
            <a:extLst>
              <a:ext uri="{FF2B5EF4-FFF2-40B4-BE49-F238E27FC236}">
                <a16:creationId xmlns:a16="http://schemas.microsoft.com/office/drawing/2014/main" id="{40828402-09B8-4539-9626-4493B14972F7}"/>
              </a:ext>
            </a:extLst>
          </p:cNvPr>
          <p:cNvGrpSpPr/>
          <p:nvPr/>
        </p:nvGrpSpPr>
        <p:grpSpPr>
          <a:xfrm>
            <a:off x="0" y="6681788"/>
            <a:ext cx="12192000" cy="176212"/>
            <a:chOff x="0" y="6681788"/>
            <a:chExt cx="12192000" cy="176212"/>
          </a:xfrm>
        </p:grpSpPr>
        <p:sp>
          <p:nvSpPr>
            <p:cNvPr id="10" name="Prostokąt 9">
              <a:extLst>
                <a:ext uri="{FF2B5EF4-FFF2-40B4-BE49-F238E27FC236}">
                  <a16:creationId xmlns:a16="http://schemas.microsoft.com/office/drawing/2014/main" id="{4BF8AA85-05FB-4C8A-A234-C16D251AFB44}"/>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1" name="Obraz 3">
              <a:extLst>
                <a:ext uri="{FF2B5EF4-FFF2-40B4-BE49-F238E27FC236}">
                  <a16:creationId xmlns:a16="http://schemas.microsoft.com/office/drawing/2014/main" id="{0D3D3352-29FA-4488-9683-5F721DC7BB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stokąt 11">
              <a:extLst>
                <a:ext uri="{FF2B5EF4-FFF2-40B4-BE49-F238E27FC236}">
                  <a16:creationId xmlns:a16="http://schemas.microsoft.com/office/drawing/2014/main" id="{B9707477-935A-4C87-A146-05298BB29B51}"/>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gb-raster-image">
            <a:extLst>
              <a:ext uri="{FF2B5EF4-FFF2-40B4-BE49-F238E27FC236}">
                <a16:creationId xmlns:a16="http://schemas.microsoft.com/office/drawing/2014/main" id="{B2AC3F88-645E-4BA3-AED4-81488B9CF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571500"/>
            <a:ext cx="33718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rgb">
            <a:extLst>
              <a:ext uri="{FF2B5EF4-FFF2-40B4-BE49-F238E27FC236}">
                <a16:creationId xmlns:a16="http://schemas.microsoft.com/office/drawing/2014/main" id="{F4FA3D5E-B945-46A6-A625-ADD1A09FB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831851"/>
            <a:ext cx="36004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rgb2">
            <a:extLst>
              <a:ext uri="{FF2B5EF4-FFF2-40B4-BE49-F238E27FC236}">
                <a16:creationId xmlns:a16="http://schemas.microsoft.com/office/drawing/2014/main" id="{9C028E4A-8444-4691-9F1A-E850F414D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9" y="3713163"/>
            <a:ext cx="36718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a 7">
            <a:extLst>
              <a:ext uri="{FF2B5EF4-FFF2-40B4-BE49-F238E27FC236}">
                <a16:creationId xmlns:a16="http://schemas.microsoft.com/office/drawing/2014/main" id="{9833F66E-6643-4B6B-9210-87C191F50585}"/>
              </a:ext>
            </a:extLst>
          </p:cNvPr>
          <p:cNvGrpSpPr/>
          <p:nvPr/>
        </p:nvGrpSpPr>
        <p:grpSpPr>
          <a:xfrm>
            <a:off x="0" y="6681788"/>
            <a:ext cx="12192000" cy="176212"/>
            <a:chOff x="0" y="6681788"/>
            <a:chExt cx="12192000" cy="176212"/>
          </a:xfrm>
        </p:grpSpPr>
        <p:sp>
          <p:nvSpPr>
            <p:cNvPr id="9" name="Prostokąt 8">
              <a:extLst>
                <a:ext uri="{FF2B5EF4-FFF2-40B4-BE49-F238E27FC236}">
                  <a16:creationId xmlns:a16="http://schemas.microsoft.com/office/drawing/2014/main" id="{D6DC85C4-924C-4283-99EC-AB7D602B41C8}"/>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0" name="Obraz 3">
              <a:extLst>
                <a:ext uri="{FF2B5EF4-FFF2-40B4-BE49-F238E27FC236}">
                  <a16:creationId xmlns:a16="http://schemas.microsoft.com/office/drawing/2014/main" id="{AE19ECF9-9546-43AC-94A5-F5C4496E14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03BA9DB9-4012-4BC0-BE42-A9D4A59395BB}"/>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AC003D33-E5D9-4D18-B9EC-C279EE5B22BA}"/>
              </a:ext>
            </a:extLst>
          </p:cNvPr>
          <p:cNvSpPr txBox="1">
            <a:spLocks noChangeArrowheads="1"/>
          </p:cNvSpPr>
          <p:nvPr/>
        </p:nvSpPr>
        <p:spPr bwMode="auto">
          <a:xfrm>
            <a:off x="1543051" y="61913"/>
            <a:ext cx="877411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b="1"/>
              <a:t>Pliki</a:t>
            </a:r>
            <a:r>
              <a:rPr lang="pl-PL" altLang="pl-PL" sz="1800" b="1">
                <a:solidFill>
                  <a:srgbClr val="FF6600"/>
                </a:solidFill>
              </a:rPr>
              <a:t> BMP</a:t>
            </a:r>
            <a:r>
              <a:rPr lang="pl-PL" altLang="pl-PL" sz="1800">
                <a:solidFill>
                  <a:srgbClr val="FF6600"/>
                </a:solidFill>
              </a:rPr>
              <a:t> </a:t>
            </a:r>
            <a:r>
              <a:rPr lang="pl-PL" altLang="pl-PL" sz="1800"/>
              <a:t>– mapa bitowa(brak kompresji) </a:t>
            </a:r>
            <a:br>
              <a:rPr lang="pl-PL" altLang="pl-PL" sz="1800"/>
            </a:br>
            <a:br>
              <a:rPr lang="pl-PL" altLang="pl-PL" sz="1800"/>
            </a:br>
            <a:r>
              <a:rPr lang="pl-PL" altLang="pl-PL" sz="1800"/>
              <a:t>Standardowy plik graficzny Windows. Bardzo duże rozmiary; bardzo dobra jakość. </a:t>
            </a:r>
            <a:br>
              <a:rPr lang="pl-PL" altLang="pl-PL" sz="1800"/>
            </a:br>
            <a:r>
              <a:rPr lang="pl-PL" altLang="pl-PL" sz="1800"/>
              <a:t>Paleta barw True color. Maksymalny rozmiar 4 GB.</a:t>
            </a:r>
            <a:br>
              <a:rPr lang="pl-PL" altLang="pl-PL" sz="1800"/>
            </a:br>
            <a:endParaRPr lang="pl-PL" altLang="pl-PL" sz="1800"/>
          </a:p>
        </p:txBody>
      </p:sp>
      <p:graphicFrame>
        <p:nvGraphicFramePr>
          <p:cNvPr id="2174" name="Group 126">
            <a:extLst>
              <a:ext uri="{FF2B5EF4-FFF2-40B4-BE49-F238E27FC236}">
                <a16:creationId xmlns:a16="http://schemas.microsoft.com/office/drawing/2014/main" id="{7E6D8724-6E3D-4A47-9694-87E3FDD14089}"/>
              </a:ext>
            </a:extLst>
          </p:cNvPr>
          <p:cNvGraphicFramePr>
            <a:graphicFrameLocks noGrp="1"/>
          </p:cNvGraphicFramePr>
          <p:nvPr/>
        </p:nvGraphicFramePr>
        <p:xfrm>
          <a:off x="2043113" y="2781300"/>
          <a:ext cx="2400300" cy="1828800"/>
        </p:xfrm>
        <a:graphic>
          <a:graphicData uri="http://schemas.openxmlformats.org/drawingml/2006/table">
            <a:tbl>
              <a:tblPr/>
              <a:tblGrid>
                <a:gridCol w="239712">
                  <a:extLst>
                    <a:ext uri="{9D8B030D-6E8A-4147-A177-3AD203B41FA5}">
                      <a16:colId xmlns:a16="http://schemas.microsoft.com/office/drawing/2014/main" val="2636934413"/>
                    </a:ext>
                  </a:extLst>
                </a:gridCol>
                <a:gridCol w="239713">
                  <a:extLst>
                    <a:ext uri="{9D8B030D-6E8A-4147-A177-3AD203B41FA5}">
                      <a16:colId xmlns:a16="http://schemas.microsoft.com/office/drawing/2014/main" val="4188172742"/>
                    </a:ext>
                  </a:extLst>
                </a:gridCol>
                <a:gridCol w="241300">
                  <a:extLst>
                    <a:ext uri="{9D8B030D-6E8A-4147-A177-3AD203B41FA5}">
                      <a16:colId xmlns:a16="http://schemas.microsoft.com/office/drawing/2014/main" val="108419360"/>
                    </a:ext>
                  </a:extLst>
                </a:gridCol>
                <a:gridCol w="239712">
                  <a:extLst>
                    <a:ext uri="{9D8B030D-6E8A-4147-A177-3AD203B41FA5}">
                      <a16:colId xmlns:a16="http://schemas.microsoft.com/office/drawing/2014/main" val="1639332882"/>
                    </a:ext>
                  </a:extLst>
                </a:gridCol>
                <a:gridCol w="239713">
                  <a:extLst>
                    <a:ext uri="{9D8B030D-6E8A-4147-A177-3AD203B41FA5}">
                      <a16:colId xmlns:a16="http://schemas.microsoft.com/office/drawing/2014/main" val="1259262066"/>
                    </a:ext>
                  </a:extLst>
                </a:gridCol>
                <a:gridCol w="239712">
                  <a:extLst>
                    <a:ext uri="{9D8B030D-6E8A-4147-A177-3AD203B41FA5}">
                      <a16:colId xmlns:a16="http://schemas.microsoft.com/office/drawing/2014/main" val="2092583861"/>
                    </a:ext>
                  </a:extLst>
                </a:gridCol>
                <a:gridCol w="239713">
                  <a:extLst>
                    <a:ext uri="{9D8B030D-6E8A-4147-A177-3AD203B41FA5}">
                      <a16:colId xmlns:a16="http://schemas.microsoft.com/office/drawing/2014/main" val="4241892591"/>
                    </a:ext>
                  </a:extLst>
                </a:gridCol>
                <a:gridCol w="241300">
                  <a:extLst>
                    <a:ext uri="{9D8B030D-6E8A-4147-A177-3AD203B41FA5}">
                      <a16:colId xmlns:a16="http://schemas.microsoft.com/office/drawing/2014/main" val="3576855985"/>
                    </a:ext>
                  </a:extLst>
                </a:gridCol>
                <a:gridCol w="239712">
                  <a:extLst>
                    <a:ext uri="{9D8B030D-6E8A-4147-A177-3AD203B41FA5}">
                      <a16:colId xmlns:a16="http://schemas.microsoft.com/office/drawing/2014/main" val="1637353447"/>
                    </a:ext>
                  </a:extLst>
                </a:gridCol>
                <a:gridCol w="239713">
                  <a:extLst>
                    <a:ext uri="{9D8B030D-6E8A-4147-A177-3AD203B41FA5}">
                      <a16:colId xmlns:a16="http://schemas.microsoft.com/office/drawing/2014/main" val="3939577955"/>
                    </a:ext>
                  </a:extLst>
                </a:gridCol>
              </a:tblGrid>
              <a:tr h="200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1708953"/>
                  </a:ext>
                </a:extLst>
              </a:tr>
              <a:tr h="200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3235955"/>
                  </a:ext>
                </a:extLst>
              </a:tr>
              <a:tr h="200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4368623"/>
                  </a:ext>
                </a:extLst>
              </a:tr>
              <a:tr h="200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0204666"/>
                  </a:ext>
                </a:extLst>
              </a:tr>
              <a:tr h="200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7065059"/>
                  </a:ext>
                </a:extLst>
              </a:tr>
              <a:tr h="200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9432721"/>
                  </a:ext>
                </a:extLst>
              </a:tr>
              <a:tr h="200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8276227"/>
                  </a:ext>
                </a:extLst>
              </a:tr>
              <a:tr h="200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3805983"/>
                  </a:ext>
                </a:extLst>
              </a:tr>
            </a:tbl>
          </a:graphicData>
        </a:graphic>
      </p:graphicFrame>
      <p:sp>
        <p:nvSpPr>
          <p:cNvPr id="13416" name="Line 111">
            <a:extLst>
              <a:ext uri="{FF2B5EF4-FFF2-40B4-BE49-F238E27FC236}">
                <a16:creationId xmlns:a16="http://schemas.microsoft.com/office/drawing/2014/main" id="{BED61091-B512-449A-8CB9-B57CCE239263}"/>
              </a:ext>
            </a:extLst>
          </p:cNvPr>
          <p:cNvSpPr>
            <a:spLocks noChangeShapeType="1"/>
          </p:cNvSpPr>
          <p:nvPr/>
        </p:nvSpPr>
        <p:spPr bwMode="auto">
          <a:xfrm flipV="1">
            <a:off x="2043113" y="4594225"/>
            <a:ext cx="2938462"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pl-PL">
              <a:effectLst>
                <a:outerShdw blurRad="38100" dist="38100" dir="2700000" algn="tl">
                  <a:srgbClr val="000000">
                    <a:alpha val="43137"/>
                  </a:srgbClr>
                </a:outerShdw>
              </a:effectLst>
            </a:endParaRPr>
          </a:p>
        </p:txBody>
      </p:sp>
      <p:sp>
        <p:nvSpPr>
          <p:cNvPr id="13417" name="Line 112">
            <a:extLst>
              <a:ext uri="{FF2B5EF4-FFF2-40B4-BE49-F238E27FC236}">
                <a16:creationId xmlns:a16="http://schemas.microsoft.com/office/drawing/2014/main" id="{DE93B6D0-E51F-48FB-A6E6-B96318B69994}"/>
              </a:ext>
            </a:extLst>
          </p:cNvPr>
          <p:cNvSpPr>
            <a:spLocks noChangeShapeType="1"/>
          </p:cNvSpPr>
          <p:nvPr/>
        </p:nvSpPr>
        <p:spPr bwMode="auto">
          <a:xfrm flipV="1">
            <a:off x="2028825" y="2054226"/>
            <a:ext cx="0" cy="2536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pl-PL">
              <a:effectLst>
                <a:outerShdw blurRad="38100" dist="38100" dir="2700000" algn="tl">
                  <a:srgbClr val="000000">
                    <a:alpha val="43137"/>
                  </a:srgbClr>
                </a:outerShdw>
              </a:effectLst>
            </a:endParaRPr>
          </a:p>
        </p:txBody>
      </p:sp>
      <p:sp>
        <p:nvSpPr>
          <p:cNvPr id="23658" name="Text Box 114">
            <a:extLst>
              <a:ext uri="{FF2B5EF4-FFF2-40B4-BE49-F238E27FC236}">
                <a16:creationId xmlns:a16="http://schemas.microsoft.com/office/drawing/2014/main" id="{BE3D771B-DCDD-489D-8D37-38F4F1BCC93A}"/>
              </a:ext>
            </a:extLst>
          </p:cNvPr>
          <p:cNvSpPr txBox="1">
            <a:spLocks noChangeArrowheads="1"/>
          </p:cNvSpPr>
          <p:nvPr/>
        </p:nvSpPr>
        <p:spPr bwMode="auto">
          <a:xfrm>
            <a:off x="5003801" y="4397376"/>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a:t>x</a:t>
            </a:r>
          </a:p>
        </p:txBody>
      </p:sp>
      <p:sp>
        <p:nvSpPr>
          <p:cNvPr id="23659" name="Text Box 115">
            <a:extLst>
              <a:ext uri="{FF2B5EF4-FFF2-40B4-BE49-F238E27FC236}">
                <a16:creationId xmlns:a16="http://schemas.microsoft.com/office/drawing/2014/main" id="{59A0CB5A-CBB4-4E82-8B54-24FABB3CD480}"/>
              </a:ext>
            </a:extLst>
          </p:cNvPr>
          <p:cNvSpPr txBox="1">
            <a:spLocks noChangeArrowheads="1"/>
          </p:cNvSpPr>
          <p:nvPr/>
        </p:nvSpPr>
        <p:spPr bwMode="auto">
          <a:xfrm>
            <a:off x="1641476" y="2001838"/>
            <a:ext cx="32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a:t>y</a:t>
            </a:r>
          </a:p>
        </p:txBody>
      </p:sp>
      <p:sp>
        <p:nvSpPr>
          <p:cNvPr id="13420" name="Line 116">
            <a:extLst>
              <a:ext uri="{FF2B5EF4-FFF2-40B4-BE49-F238E27FC236}">
                <a16:creationId xmlns:a16="http://schemas.microsoft.com/office/drawing/2014/main" id="{508F1230-4164-4BF9-AA40-20E9EE31AD61}"/>
              </a:ext>
            </a:extLst>
          </p:cNvPr>
          <p:cNvSpPr>
            <a:spLocks noChangeShapeType="1"/>
          </p:cNvSpPr>
          <p:nvPr/>
        </p:nvSpPr>
        <p:spPr bwMode="auto">
          <a:xfrm>
            <a:off x="3328988" y="4424364"/>
            <a:ext cx="811212" cy="1133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pl-PL">
              <a:effectLst>
                <a:outerShdw blurRad="38100" dist="38100" dir="2700000" algn="tl">
                  <a:srgbClr val="000000">
                    <a:alpha val="43137"/>
                  </a:srgbClr>
                </a:outerShdw>
              </a:effectLst>
            </a:endParaRPr>
          </a:p>
        </p:txBody>
      </p:sp>
      <p:sp>
        <p:nvSpPr>
          <p:cNvPr id="13421" name="Line 117">
            <a:extLst>
              <a:ext uri="{FF2B5EF4-FFF2-40B4-BE49-F238E27FC236}">
                <a16:creationId xmlns:a16="http://schemas.microsoft.com/office/drawing/2014/main" id="{5C461356-E5A9-4F66-B241-A7911CFCE843}"/>
              </a:ext>
            </a:extLst>
          </p:cNvPr>
          <p:cNvSpPr>
            <a:spLocks noChangeShapeType="1"/>
          </p:cNvSpPr>
          <p:nvPr/>
        </p:nvSpPr>
        <p:spPr bwMode="auto">
          <a:xfrm>
            <a:off x="4127501" y="5557838"/>
            <a:ext cx="1546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pl-PL">
              <a:effectLst>
                <a:outerShdw blurRad="38100" dist="38100" dir="2700000" algn="tl">
                  <a:srgbClr val="000000">
                    <a:alpha val="43137"/>
                  </a:srgbClr>
                </a:outerShdw>
              </a:effectLst>
            </a:endParaRPr>
          </a:p>
        </p:txBody>
      </p:sp>
      <p:sp>
        <p:nvSpPr>
          <p:cNvPr id="23662" name="Text Box 118">
            <a:extLst>
              <a:ext uri="{FF2B5EF4-FFF2-40B4-BE49-F238E27FC236}">
                <a16:creationId xmlns:a16="http://schemas.microsoft.com/office/drawing/2014/main" id="{5109F4C5-E3C6-466B-B3AA-C3A9DFDB696C}"/>
              </a:ext>
            </a:extLst>
          </p:cNvPr>
          <p:cNvSpPr txBox="1">
            <a:spLocks noChangeArrowheads="1"/>
          </p:cNvSpPr>
          <p:nvPr/>
        </p:nvSpPr>
        <p:spPr bwMode="auto">
          <a:xfrm>
            <a:off x="4306888" y="5132388"/>
            <a:ext cx="150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a:t>Nr koloru</a:t>
            </a:r>
          </a:p>
        </p:txBody>
      </p:sp>
      <p:sp>
        <p:nvSpPr>
          <p:cNvPr id="23663" name="Rectangle 127">
            <a:extLst>
              <a:ext uri="{FF2B5EF4-FFF2-40B4-BE49-F238E27FC236}">
                <a16:creationId xmlns:a16="http://schemas.microsoft.com/office/drawing/2014/main" id="{7B033028-8B38-4C28-9F0E-BD4BC3F40C51}"/>
              </a:ext>
            </a:extLst>
          </p:cNvPr>
          <p:cNvSpPr>
            <a:spLocks noChangeArrowheads="1"/>
          </p:cNvSpPr>
          <p:nvPr/>
        </p:nvSpPr>
        <p:spPr bwMode="auto">
          <a:xfrm>
            <a:off x="7243763" y="2262189"/>
            <a:ext cx="2641600" cy="20605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1800"/>
              <a:t>MONITOR</a:t>
            </a:r>
          </a:p>
        </p:txBody>
      </p:sp>
      <p:sp>
        <p:nvSpPr>
          <p:cNvPr id="23664" name="Text Box 129">
            <a:extLst>
              <a:ext uri="{FF2B5EF4-FFF2-40B4-BE49-F238E27FC236}">
                <a16:creationId xmlns:a16="http://schemas.microsoft.com/office/drawing/2014/main" id="{C4817CEE-AA1C-46D8-8E65-E216519EF9C7}"/>
              </a:ext>
            </a:extLst>
          </p:cNvPr>
          <p:cNvSpPr txBox="1">
            <a:spLocks noChangeArrowheads="1"/>
          </p:cNvSpPr>
          <p:nvPr/>
        </p:nvSpPr>
        <p:spPr bwMode="auto">
          <a:xfrm>
            <a:off x="7229476" y="1836738"/>
            <a:ext cx="263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pl-PL" altLang="pl-PL" sz="1800"/>
              <a:t>1024 piksele</a:t>
            </a:r>
          </a:p>
        </p:txBody>
      </p:sp>
      <p:sp>
        <p:nvSpPr>
          <p:cNvPr id="23665" name="Text Box 130">
            <a:extLst>
              <a:ext uri="{FF2B5EF4-FFF2-40B4-BE49-F238E27FC236}">
                <a16:creationId xmlns:a16="http://schemas.microsoft.com/office/drawing/2014/main" id="{AF6E646B-F1E5-4A18-8BD4-4F4BCA56C25F}"/>
              </a:ext>
            </a:extLst>
          </p:cNvPr>
          <p:cNvSpPr txBox="1">
            <a:spLocks noChangeArrowheads="1"/>
          </p:cNvSpPr>
          <p:nvPr/>
        </p:nvSpPr>
        <p:spPr bwMode="auto">
          <a:xfrm rot="16200000">
            <a:off x="5864225" y="3113088"/>
            <a:ext cx="2071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pl-PL" altLang="pl-PL" sz="1800"/>
              <a:t>768 pikseli</a:t>
            </a:r>
          </a:p>
        </p:txBody>
      </p:sp>
      <p:sp>
        <p:nvSpPr>
          <p:cNvPr id="23666" name="Text Box 131">
            <a:extLst>
              <a:ext uri="{FF2B5EF4-FFF2-40B4-BE49-F238E27FC236}">
                <a16:creationId xmlns:a16="http://schemas.microsoft.com/office/drawing/2014/main" id="{7EBFD679-91A3-47A0-AEBE-E7C8635D0EF9}"/>
              </a:ext>
            </a:extLst>
          </p:cNvPr>
          <p:cNvSpPr txBox="1">
            <a:spLocks noChangeArrowheads="1"/>
          </p:cNvSpPr>
          <p:nvPr/>
        </p:nvSpPr>
        <p:spPr bwMode="auto">
          <a:xfrm>
            <a:off x="6769100" y="13208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pl-PL" altLang="pl-PL" sz="1800"/>
              <a:t>True Color 16,7 mln kolorów</a:t>
            </a:r>
          </a:p>
        </p:txBody>
      </p:sp>
      <p:sp>
        <p:nvSpPr>
          <p:cNvPr id="23667" name="Text Box 132">
            <a:extLst>
              <a:ext uri="{FF2B5EF4-FFF2-40B4-BE49-F238E27FC236}">
                <a16:creationId xmlns:a16="http://schemas.microsoft.com/office/drawing/2014/main" id="{3413791D-8BE1-4E87-87B1-52D312672F08}"/>
              </a:ext>
            </a:extLst>
          </p:cNvPr>
          <p:cNvSpPr txBox="1">
            <a:spLocks noChangeArrowheads="1"/>
          </p:cNvSpPr>
          <p:nvPr/>
        </p:nvSpPr>
        <p:spPr bwMode="auto">
          <a:xfrm>
            <a:off x="6635751" y="4364039"/>
            <a:ext cx="3884613"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pl-PL" altLang="pl-PL" sz="1600"/>
              <a:t>1024 x 768 = 786432 pikseli</a:t>
            </a:r>
          </a:p>
          <a:p>
            <a:pPr algn="ctr" eaLnBrk="1" hangingPunct="1">
              <a:lnSpc>
                <a:spcPct val="110000"/>
              </a:lnSpc>
              <a:spcBef>
                <a:spcPct val="0"/>
              </a:spcBef>
              <a:buFontTx/>
              <a:buNone/>
            </a:pPr>
            <a:r>
              <a:rPr lang="pl-PL" altLang="pl-PL" sz="1600"/>
              <a:t>786 432 x 3 bajty = 2 359 296 bajtów </a:t>
            </a:r>
          </a:p>
          <a:p>
            <a:pPr algn="ctr" eaLnBrk="1" hangingPunct="1">
              <a:lnSpc>
                <a:spcPct val="110000"/>
              </a:lnSpc>
              <a:spcBef>
                <a:spcPct val="0"/>
              </a:spcBef>
              <a:buFontTx/>
              <a:buNone/>
            </a:pPr>
            <a:r>
              <a:rPr lang="pl-PL" altLang="pl-PL" sz="1600"/>
              <a:t>2 359 296 x 8 bitów = 18 874 368 bitów</a:t>
            </a:r>
          </a:p>
        </p:txBody>
      </p:sp>
      <p:sp>
        <p:nvSpPr>
          <p:cNvPr id="23668" name="Text Box 133">
            <a:extLst>
              <a:ext uri="{FF2B5EF4-FFF2-40B4-BE49-F238E27FC236}">
                <a16:creationId xmlns:a16="http://schemas.microsoft.com/office/drawing/2014/main" id="{445A7482-D291-4A08-888E-C5D7578A8B4A}"/>
              </a:ext>
            </a:extLst>
          </p:cNvPr>
          <p:cNvSpPr txBox="1">
            <a:spLocks noChangeArrowheads="1"/>
          </p:cNvSpPr>
          <p:nvPr/>
        </p:nvSpPr>
        <p:spPr bwMode="auto">
          <a:xfrm>
            <a:off x="1808163" y="5846763"/>
            <a:ext cx="85328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b="1">
                <a:solidFill>
                  <a:srgbClr val="0000FF"/>
                </a:solidFill>
              </a:rPr>
              <a:t>True color</a:t>
            </a:r>
            <a:r>
              <a:rPr lang="pl-PL" altLang="pl-PL" sz="1800"/>
              <a:t> – sposób wyświetlania barw na ekranie monitora o 24-bitowej głębi kolorów, co umożliwia wyświetlenie 2</a:t>
            </a:r>
            <a:r>
              <a:rPr lang="pl-PL" altLang="pl-PL" sz="1800" baseline="30000"/>
              <a:t>24</a:t>
            </a:r>
            <a:r>
              <a:rPr lang="pl-PL" altLang="pl-PL" sz="1800"/>
              <a:t>, czyli 16777216 kolorów.</a:t>
            </a:r>
          </a:p>
        </p:txBody>
      </p:sp>
      <p:grpSp>
        <p:nvGrpSpPr>
          <p:cNvPr id="20" name="Grupa 19">
            <a:extLst>
              <a:ext uri="{FF2B5EF4-FFF2-40B4-BE49-F238E27FC236}">
                <a16:creationId xmlns:a16="http://schemas.microsoft.com/office/drawing/2014/main" id="{4629C4EC-A128-4D97-8BC5-2AE114443980}"/>
              </a:ext>
            </a:extLst>
          </p:cNvPr>
          <p:cNvGrpSpPr/>
          <p:nvPr/>
        </p:nvGrpSpPr>
        <p:grpSpPr>
          <a:xfrm>
            <a:off x="0" y="6681788"/>
            <a:ext cx="12192000" cy="176212"/>
            <a:chOff x="0" y="6681788"/>
            <a:chExt cx="12192000" cy="176212"/>
          </a:xfrm>
        </p:grpSpPr>
        <p:sp>
          <p:nvSpPr>
            <p:cNvPr id="21" name="Prostokąt 20">
              <a:extLst>
                <a:ext uri="{FF2B5EF4-FFF2-40B4-BE49-F238E27FC236}">
                  <a16:creationId xmlns:a16="http://schemas.microsoft.com/office/drawing/2014/main" id="{F041BE79-7B7A-40F9-A5DB-49A4EDE4114A}"/>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22" name="Obraz 3">
              <a:extLst>
                <a:ext uri="{FF2B5EF4-FFF2-40B4-BE49-F238E27FC236}">
                  <a16:creationId xmlns:a16="http://schemas.microsoft.com/office/drawing/2014/main" id="{B545AD82-6441-4ACF-8542-A99407B69E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rostokąt 22">
              <a:extLst>
                <a:ext uri="{FF2B5EF4-FFF2-40B4-BE49-F238E27FC236}">
                  <a16:creationId xmlns:a16="http://schemas.microsoft.com/office/drawing/2014/main" id="{BEF1EE59-2868-46A7-B1B5-53DDD610624D}"/>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503B87B3-B605-4947-B0EA-B4A9BCA9DAB5}"/>
              </a:ext>
            </a:extLst>
          </p:cNvPr>
          <p:cNvSpPr txBox="1">
            <a:spLocks noChangeArrowheads="1"/>
          </p:cNvSpPr>
          <p:nvPr/>
        </p:nvSpPr>
        <p:spPr bwMode="auto">
          <a:xfrm>
            <a:off x="1755775" y="347663"/>
            <a:ext cx="8629650"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2000"/>
              <a:t>Skrót BMP oznacza jeden z najbardziej znanych formatów graficznych, a pochodzi od nazwy "bitmap". Opracowany przez Microsoft jest podstawowym standardem w systemach Windows i OS/2. Zgodnie z nazwą informacje graficzne umieszczane są w pliku punkt po punkcie jako tzw. mapa bitowa. Z tego powodu BMP nadaje się szczególnie dobrze do zapisywania oryginalnych obrazów ze wszystkimi szczegółami. Jedną z konsekwencji takiego podejścia jest bardzo duży rozmiar zbiorów wynikowych, co sprawia, że standard ten nie nadaje się do zastosowań internetowych; niektóre przeglądarki WWW nawet go nie rozpoznają.</a:t>
            </a:r>
            <a:r>
              <a:rPr lang="pl-PL" altLang="pl-PL" sz="2800"/>
              <a:t> </a:t>
            </a:r>
          </a:p>
        </p:txBody>
      </p:sp>
      <p:grpSp>
        <p:nvGrpSpPr>
          <p:cNvPr id="6" name="Grupa 5">
            <a:extLst>
              <a:ext uri="{FF2B5EF4-FFF2-40B4-BE49-F238E27FC236}">
                <a16:creationId xmlns:a16="http://schemas.microsoft.com/office/drawing/2014/main" id="{C775A95A-8A65-4A7B-AEF0-62AAB466D155}"/>
              </a:ext>
            </a:extLst>
          </p:cNvPr>
          <p:cNvGrpSpPr/>
          <p:nvPr/>
        </p:nvGrpSpPr>
        <p:grpSpPr>
          <a:xfrm>
            <a:off x="0" y="6681788"/>
            <a:ext cx="12192000" cy="176212"/>
            <a:chOff x="0" y="6681788"/>
            <a:chExt cx="12192000" cy="176212"/>
          </a:xfrm>
        </p:grpSpPr>
        <p:sp>
          <p:nvSpPr>
            <p:cNvPr id="7" name="Prostokąt 6">
              <a:extLst>
                <a:ext uri="{FF2B5EF4-FFF2-40B4-BE49-F238E27FC236}">
                  <a16:creationId xmlns:a16="http://schemas.microsoft.com/office/drawing/2014/main" id="{D59EFC71-8E75-48CD-BBCF-B4E819A06915}"/>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8" name="Obraz 3">
              <a:extLst>
                <a:ext uri="{FF2B5EF4-FFF2-40B4-BE49-F238E27FC236}">
                  <a16:creationId xmlns:a16="http://schemas.microsoft.com/office/drawing/2014/main" id="{A199911A-E654-4CA3-98B1-88733C2667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16:creationId xmlns:a16="http://schemas.microsoft.com/office/drawing/2014/main" id="{1588F048-69F9-4ED7-85D1-C34A33C2794A}"/>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85ADAE4B-985B-4105-A2BC-25FDC75183B7}"/>
              </a:ext>
            </a:extLst>
          </p:cNvPr>
          <p:cNvSpPr txBox="1">
            <a:spLocks noChangeArrowheads="1"/>
          </p:cNvSpPr>
          <p:nvPr/>
        </p:nvSpPr>
        <p:spPr bwMode="auto">
          <a:xfrm>
            <a:off x="1524000" y="185739"/>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b="1"/>
              <a:t>Pliki</a:t>
            </a:r>
            <a:r>
              <a:rPr lang="pl-PL" altLang="pl-PL" sz="1800" b="1">
                <a:solidFill>
                  <a:srgbClr val="FF6600"/>
                </a:solidFill>
              </a:rPr>
              <a:t> GIF</a:t>
            </a:r>
            <a:br>
              <a:rPr lang="pl-PL" altLang="pl-PL" sz="1800" b="1">
                <a:solidFill>
                  <a:srgbClr val="FF6600"/>
                </a:solidFill>
              </a:rPr>
            </a:br>
            <a:r>
              <a:rPr lang="pl-PL" altLang="pl-PL" sz="1800"/>
              <a:t>słaba jakość; paleta 256 kolorów; grafika z tego pliku może być: dowolnego kształtu, przeźroczysta, animowana (na stronie WWW).</a:t>
            </a:r>
            <a:br>
              <a:rPr lang="pl-PL" altLang="pl-PL" sz="1800"/>
            </a:br>
            <a:endParaRPr lang="pl-PL" altLang="pl-PL" sz="1800"/>
          </a:p>
        </p:txBody>
      </p:sp>
      <p:pic>
        <p:nvPicPr>
          <p:cNvPr id="25603" name="Picture 132" descr="zwi23">
            <a:extLst>
              <a:ext uri="{FF2B5EF4-FFF2-40B4-BE49-F238E27FC236}">
                <a16:creationId xmlns:a16="http://schemas.microsoft.com/office/drawing/2014/main" id="{263334EC-C397-471B-B34C-65F475BF4DB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3892550"/>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4" name="Group 36">
            <a:extLst>
              <a:ext uri="{FF2B5EF4-FFF2-40B4-BE49-F238E27FC236}">
                <a16:creationId xmlns:a16="http://schemas.microsoft.com/office/drawing/2014/main" id="{0DAC790D-EDB4-4F16-8201-55CBF4211D9D}"/>
              </a:ext>
            </a:extLst>
          </p:cNvPr>
          <p:cNvGrpSpPr>
            <a:grpSpLocks/>
          </p:cNvGrpSpPr>
          <p:nvPr/>
        </p:nvGrpSpPr>
        <p:grpSpPr bwMode="auto">
          <a:xfrm>
            <a:off x="1736725" y="1441451"/>
            <a:ext cx="6116638" cy="4843463"/>
            <a:chOff x="134" y="908"/>
            <a:chExt cx="3853" cy="3051"/>
          </a:xfrm>
        </p:grpSpPr>
        <p:sp>
          <p:nvSpPr>
            <p:cNvPr id="25609" name="Rectangle 117">
              <a:extLst>
                <a:ext uri="{FF2B5EF4-FFF2-40B4-BE49-F238E27FC236}">
                  <a16:creationId xmlns:a16="http://schemas.microsoft.com/office/drawing/2014/main" id="{A41C7AF8-0C6F-4263-BBC8-6216229E7645}"/>
                </a:ext>
              </a:extLst>
            </p:cNvPr>
            <p:cNvSpPr>
              <a:spLocks noChangeArrowheads="1"/>
            </p:cNvSpPr>
            <p:nvPr/>
          </p:nvSpPr>
          <p:spPr bwMode="auto">
            <a:xfrm>
              <a:off x="134" y="908"/>
              <a:ext cx="3853" cy="30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l-PL" altLang="pl-PL" sz="1800"/>
            </a:p>
          </p:txBody>
        </p:sp>
        <p:sp>
          <p:nvSpPr>
            <p:cNvPr id="25610" name="Rectangle 121">
              <a:extLst>
                <a:ext uri="{FF2B5EF4-FFF2-40B4-BE49-F238E27FC236}">
                  <a16:creationId xmlns:a16="http://schemas.microsoft.com/office/drawing/2014/main" id="{54EB3D23-A086-4686-B17E-A7304C821A83}"/>
                </a:ext>
              </a:extLst>
            </p:cNvPr>
            <p:cNvSpPr>
              <a:spLocks noChangeArrowheads="1"/>
            </p:cNvSpPr>
            <p:nvPr/>
          </p:nvSpPr>
          <p:spPr bwMode="auto">
            <a:xfrm>
              <a:off x="351" y="1322"/>
              <a:ext cx="56" cy="6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l-PL" altLang="pl-PL" sz="1800"/>
            </a:p>
          </p:txBody>
        </p:sp>
        <p:sp>
          <p:nvSpPr>
            <p:cNvPr id="25611" name="Rectangle 124">
              <a:extLst>
                <a:ext uri="{FF2B5EF4-FFF2-40B4-BE49-F238E27FC236}">
                  <a16:creationId xmlns:a16="http://schemas.microsoft.com/office/drawing/2014/main" id="{6B349608-69F1-4ECD-9C9F-3F3B3A35A679}"/>
                </a:ext>
              </a:extLst>
            </p:cNvPr>
            <p:cNvSpPr>
              <a:spLocks noChangeArrowheads="1"/>
            </p:cNvSpPr>
            <p:nvPr/>
          </p:nvSpPr>
          <p:spPr bwMode="auto">
            <a:xfrm>
              <a:off x="368" y="1339"/>
              <a:ext cx="3270" cy="2166"/>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l-PL" altLang="pl-PL" sz="1800"/>
            </a:p>
          </p:txBody>
        </p:sp>
        <p:sp>
          <p:nvSpPr>
            <p:cNvPr id="25612" name="Rectangle 122">
              <a:extLst>
                <a:ext uri="{FF2B5EF4-FFF2-40B4-BE49-F238E27FC236}">
                  <a16:creationId xmlns:a16="http://schemas.microsoft.com/office/drawing/2014/main" id="{CFCB38F6-7311-4CA7-A021-1F2E6D6427C2}"/>
                </a:ext>
              </a:extLst>
            </p:cNvPr>
            <p:cNvSpPr>
              <a:spLocks noChangeArrowheads="1"/>
            </p:cNvSpPr>
            <p:nvPr/>
          </p:nvSpPr>
          <p:spPr bwMode="auto">
            <a:xfrm>
              <a:off x="351" y="2425"/>
              <a:ext cx="56" cy="6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l-PL" altLang="pl-PL" sz="1800"/>
            </a:p>
          </p:txBody>
        </p:sp>
        <p:sp>
          <p:nvSpPr>
            <p:cNvPr id="25613" name="Rectangle 123">
              <a:extLst>
                <a:ext uri="{FF2B5EF4-FFF2-40B4-BE49-F238E27FC236}">
                  <a16:creationId xmlns:a16="http://schemas.microsoft.com/office/drawing/2014/main" id="{F49A908B-63D3-4771-A619-E673741BCBD5}"/>
                </a:ext>
              </a:extLst>
            </p:cNvPr>
            <p:cNvSpPr>
              <a:spLocks noChangeArrowheads="1"/>
            </p:cNvSpPr>
            <p:nvPr/>
          </p:nvSpPr>
          <p:spPr bwMode="auto">
            <a:xfrm>
              <a:off x="333" y="3455"/>
              <a:ext cx="56" cy="6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l-PL" altLang="pl-PL" sz="1800"/>
            </a:p>
          </p:txBody>
        </p:sp>
        <p:sp>
          <p:nvSpPr>
            <p:cNvPr id="25614" name="Rectangle 125">
              <a:extLst>
                <a:ext uri="{FF2B5EF4-FFF2-40B4-BE49-F238E27FC236}">
                  <a16:creationId xmlns:a16="http://schemas.microsoft.com/office/drawing/2014/main" id="{A2718DDD-9E36-405F-8F2E-4DFFA846258F}"/>
                </a:ext>
              </a:extLst>
            </p:cNvPr>
            <p:cNvSpPr>
              <a:spLocks noChangeArrowheads="1"/>
            </p:cNvSpPr>
            <p:nvPr/>
          </p:nvSpPr>
          <p:spPr bwMode="auto">
            <a:xfrm>
              <a:off x="3610" y="3455"/>
              <a:ext cx="56" cy="6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l-PL" altLang="pl-PL" sz="1800"/>
            </a:p>
          </p:txBody>
        </p:sp>
        <p:sp>
          <p:nvSpPr>
            <p:cNvPr id="25615" name="Rectangle 126">
              <a:extLst>
                <a:ext uri="{FF2B5EF4-FFF2-40B4-BE49-F238E27FC236}">
                  <a16:creationId xmlns:a16="http://schemas.microsoft.com/office/drawing/2014/main" id="{B92C5074-884B-42B7-9CB5-5BCF8F24CC2F}"/>
                </a:ext>
              </a:extLst>
            </p:cNvPr>
            <p:cNvSpPr>
              <a:spLocks noChangeArrowheads="1"/>
            </p:cNvSpPr>
            <p:nvPr/>
          </p:nvSpPr>
          <p:spPr bwMode="auto">
            <a:xfrm>
              <a:off x="3602" y="1311"/>
              <a:ext cx="56" cy="6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l-PL" altLang="pl-PL" sz="1800"/>
            </a:p>
          </p:txBody>
        </p:sp>
        <p:sp>
          <p:nvSpPr>
            <p:cNvPr id="25616" name="Rectangle 127">
              <a:extLst>
                <a:ext uri="{FF2B5EF4-FFF2-40B4-BE49-F238E27FC236}">
                  <a16:creationId xmlns:a16="http://schemas.microsoft.com/office/drawing/2014/main" id="{58E41657-5100-4EBB-8D11-6D6A1CE47571}"/>
                </a:ext>
              </a:extLst>
            </p:cNvPr>
            <p:cNvSpPr>
              <a:spLocks noChangeArrowheads="1"/>
            </p:cNvSpPr>
            <p:nvPr/>
          </p:nvSpPr>
          <p:spPr bwMode="auto">
            <a:xfrm>
              <a:off x="3619" y="2333"/>
              <a:ext cx="56" cy="6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l-PL" altLang="pl-PL" sz="1800"/>
            </a:p>
          </p:txBody>
        </p:sp>
        <p:sp>
          <p:nvSpPr>
            <p:cNvPr id="25617" name="Rectangle 128">
              <a:extLst>
                <a:ext uri="{FF2B5EF4-FFF2-40B4-BE49-F238E27FC236}">
                  <a16:creationId xmlns:a16="http://schemas.microsoft.com/office/drawing/2014/main" id="{5A3513A6-95CC-4F36-8FD4-579BB5397539}"/>
                </a:ext>
              </a:extLst>
            </p:cNvPr>
            <p:cNvSpPr>
              <a:spLocks noChangeArrowheads="1"/>
            </p:cNvSpPr>
            <p:nvPr/>
          </p:nvSpPr>
          <p:spPr bwMode="auto">
            <a:xfrm>
              <a:off x="1908" y="1314"/>
              <a:ext cx="56" cy="6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l-PL" altLang="pl-PL" sz="1800"/>
            </a:p>
          </p:txBody>
        </p:sp>
        <p:sp>
          <p:nvSpPr>
            <p:cNvPr id="25618" name="Rectangle 129">
              <a:extLst>
                <a:ext uri="{FF2B5EF4-FFF2-40B4-BE49-F238E27FC236}">
                  <a16:creationId xmlns:a16="http://schemas.microsoft.com/office/drawing/2014/main" id="{A0EFFE62-B865-498F-BC2A-2A7599218210}"/>
                </a:ext>
              </a:extLst>
            </p:cNvPr>
            <p:cNvSpPr>
              <a:spLocks noChangeArrowheads="1"/>
            </p:cNvSpPr>
            <p:nvPr/>
          </p:nvSpPr>
          <p:spPr bwMode="auto">
            <a:xfrm>
              <a:off x="1973" y="3463"/>
              <a:ext cx="56" cy="6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l-PL" altLang="pl-PL" sz="1800"/>
            </a:p>
          </p:txBody>
        </p:sp>
        <p:grpSp>
          <p:nvGrpSpPr>
            <p:cNvPr id="25619" name="Group 25">
              <a:extLst>
                <a:ext uri="{FF2B5EF4-FFF2-40B4-BE49-F238E27FC236}">
                  <a16:creationId xmlns:a16="http://schemas.microsoft.com/office/drawing/2014/main" id="{5B0DF7D5-4B8D-4681-BDD0-0EECA9FD3B6C}"/>
                </a:ext>
              </a:extLst>
            </p:cNvPr>
            <p:cNvGrpSpPr>
              <a:grpSpLocks/>
            </p:cNvGrpSpPr>
            <p:nvPr/>
          </p:nvGrpSpPr>
          <p:grpSpPr bwMode="auto">
            <a:xfrm>
              <a:off x="477" y="1764"/>
              <a:ext cx="3015" cy="1295"/>
              <a:chOff x="229" y="2160"/>
              <a:chExt cx="3323" cy="1427"/>
            </a:xfrm>
          </p:grpSpPr>
          <p:grpSp>
            <p:nvGrpSpPr>
              <p:cNvPr id="25620" name="Group 26">
                <a:extLst>
                  <a:ext uri="{FF2B5EF4-FFF2-40B4-BE49-F238E27FC236}">
                    <a16:creationId xmlns:a16="http://schemas.microsoft.com/office/drawing/2014/main" id="{E52A599E-4610-4A34-950A-784E73A7812F}"/>
                  </a:ext>
                </a:extLst>
              </p:cNvPr>
              <p:cNvGrpSpPr>
                <a:grpSpLocks/>
              </p:cNvGrpSpPr>
              <p:nvPr/>
            </p:nvGrpSpPr>
            <p:grpSpPr bwMode="auto">
              <a:xfrm>
                <a:off x="901" y="2160"/>
                <a:ext cx="2651" cy="959"/>
                <a:chOff x="901" y="2160"/>
                <a:chExt cx="2651" cy="959"/>
              </a:xfrm>
            </p:grpSpPr>
            <p:sp>
              <p:nvSpPr>
                <p:cNvPr id="16411" name="Freeform 118" descr="Amarantowa siateczka">
                  <a:extLst>
                    <a:ext uri="{FF2B5EF4-FFF2-40B4-BE49-F238E27FC236}">
                      <a16:creationId xmlns:a16="http://schemas.microsoft.com/office/drawing/2014/main" id="{3171913D-6F47-4646-AA1A-44804E0DE395}"/>
                    </a:ext>
                  </a:extLst>
                </p:cNvPr>
                <p:cNvSpPr>
                  <a:spLocks/>
                </p:cNvSpPr>
                <p:nvPr/>
              </p:nvSpPr>
              <p:spPr bwMode="auto">
                <a:xfrm>
                  <a:off x="901" y="2160"/>
                  <a:ext cx="2651" cy="959"/>
                </a:xfrm>
                <a:custGeom>
                  <a:avLst/>
                  <a:gdLst/>
                  <a:ahLst/>
                  <a:cxnLst/>
                  <a:rect l="0" t="0" r="r" b="b"/>
                  <a:pathLst>
                    <a:path w="11019" h="10075">
                      <a:moveTo>
                        <a:pt x="1195" y="1391"/>
                      </a:moveTo>
                      <a:cubicBezTo>
                        <a:pt x="1246" y="1236"/>
                        <a:pt x="791" y="797"/>
                        <a:pt x="850" y="717"/>
                      </a:cubicBezTo>
                      <a:cubicBezTo>
                        <a:pt x="909" y="638"/>
                        <a:pt x="1487" y="1094"/>
                        <a:pt x="1547" y="917"/>
                      </a:cubicBezTo>
                      <a:cubicBezTo>
                        <a:pt x="1577" y="831"/>
                        <a:pt x="1690" y="585"/>
                        <a:pt x="1720" y="499"/>
                      </a:cubicBezTo>
                      <a:cubicBezTo>
                        <a:pt x="1894" y="517"/>
                        <a:pt x="2076" y="595"/>
                        <a:pt x="2179" y="735"/>
                      </a:cubicBezTo>
                      <a:cubicBezTo>
                        <a:pt x="2282" y="872"/>
                        <a:pt x="2298" y="1186"/>
                        <a:pt x="2337" y="1333"/>
                      </a:cubicBezTo>
                      <a:cubicBezTo>
                        <a:pt x="2388" y="1545"/>
                        <a:pt x="2476" y="1814"/>
                        <a:pt x="2599" y="1888"/>
                      </a:cubicBezTo>
                      <a:cubicBezTo>
                        <a:pt x="2702" y="1871"/>
                        <a:pt x="2809" y="1882"/>
                        <a:pt x="2912" y="1842"/>
                      </a:cubicBezTo>
                      <a:cubicBezTo>
                        <a:pt x="2951" y="1825"/>
                        <a:pt x="3020" y="1471"/>
                        <a:pt x="3097" y="1333"/>
                      </a:cubicBezTo>
                      <a:cubicBezTo>
                        <a:pt x="3126" y="1180"/>
                        <a:pt x="3161" y="1117"/>
                        <a:pt x="3229" y="1007"/>
                      </a:cubicBezTo>
                      <a:cubicBezTo>
                        <a:pt x="3248" y="625"/>
                        <a:pt x="3262" y="191"/>
                        <a:pt x="3517" y="30"/>
                      </a:cubicBezTo>
                      <a:cubicBezTo>
                        <a:pt x="3708" y="48"/>
                        <a:pt x="4034" y="-49"/>
                        <a:pt x="4222" y="37"/>
                      </a:cubicBezTo>
                      <a:cubicBezTo>
                        <a:pt x="4410" y="122"/>
                        <a:pt x="4445" y="431"/>
                        <a:pt x="4646" y="545"/>
                      </a:cubicBezTo>
                      <a:cubicBezTo>
                        <a:pt x="4652" y="975"/>
                        <a:pt x="4510" y="2070"/>
                        <a:pt x="4775" y="2540"/>
                      </a:cubicBezTo>
                      <a:cubicBezTo>
                        <a:pt x="4821" y="2779"/>
                        <a:pt x="4933" y="2929"/>
                        <a:pt x="5067" y="3003"/>
                      </a:cubicBezTo>
                      <a:cubicBezTo>
                        <a:pt x="5179" y="2986"/>
                        <a:pt x="5292" y="2986"/>
                        <a:pt x="5406" y="2957"/>
                      </a:cubicBezTo>
                      <a:cubicBezTo>
                        <a:pt x="5477" y="2939"/>
                        <a:pt x="5616" y="2865"/>
                        <a:pt x="5616" y="2865"/>
                      </a:cubicBezTo>
                      <a:cubicBezTo>
                        <a:pt x="5716" y="2677"/>
                        <a:pt x="5855" y="2579"/>
                        <a:pt x="5955" y="2402"/>
                      </a:cubicBezTo>
                      <a:cubicBezTo>
                        <a:pt x="6066" y="2208"/>
                        <a:pt x="6217" y="1950"/>
                        <a:pt x="6350" y="1796"/>
                      </a:cubicBezTo>
                      <a:cubicBezTo>
                        <a:pt x="6366" y="1751"/>
                        <a:pt x="6376" y="1688"/>
                        <a:pt x="6402" y="1660"/>
                      </a:cubicBezTo>
                      <a:cubicBezTo>
                        <a:pt x="6450" y="1608"/>
                        <a:pt x="6560" y="1568"/>
                        <a:pt x="6560" y="1568"/>
                      </a:cubicBezTo>
                      <a:cubicBezTo>
                        <a:pt x="6745" y="1585"/>
                        <a:pt x="6926" y="1585"/>
                        <a:pt x="7110" y="1613"/>
                      </a:cubicBezTo>
                      <a:cubicBezTo>
                        <a:pt x="7230" y="1630"/>
                        <a:pt x="7178" y="1698"/>
                        <a:pt x="7269" y="1842"/>
                      </a:cubicBezTo>
                      <a:cubicBezTo>
                        <a:pt x="7350" y="1967"/>
                        <a:pt x="7488" y="2150"/>
                        <a:pt x="7582" y="2260"/>
                      </a:cubicBezTo>
                      <a:cubicBezTo>
                        <a:pt x="7728" y="3328"/>
                        <a:pt x="7068" y="5186"/>
                        <a:pt x="7744" y="5568"/>
                      </a:cubicBezTo>
                      <a:cubicBezTo>
                        <a:pt x="7906" y="5768"/>
                        <a:pt x="8226" y="5425"/>
                        <a:pt x="8423" y="5458"/>
                      </a:cubicBezTo>
                      <a:cubicBezTo>
                        <a:pt x="8659" y="5562"/>
                        <a:pt x="8216" y="5854"/>
                        <a:pt x="8362" y="5940"/>
                      </a:cubicBezTo>
                      <a:cubicBezTo>
                        <a:pt x="8469" y="6139"/>
                        <a:pt x="8916" y="5957"/>
                        <a:pt x="9105" y="6013"/>
                      </a:cubicBezTo>
                      <a:cubicBezTo>
                        <a:pt x="9294" y="6069"/>
                        <a:pt x="9375" y="6122"/>
                        <a:pt x="9497" y="6276"/>
                      </a:cubicBezTo>
                      <a:cubicBezTo>
                        <a:pt x="9523" y="6311"/>
                        <a:pt x="9100" y="6471"/>
                        <a:pt x="9125" y="6504"/>
                      </a:cubicBezTo>
                      <a:cubicBezTo>
                        <a:pt x="9154" y="6545"/>
                        <a:pt x="9497" y="6761"/>
                        <a:pt x="9526" y="6802"/>
                      </a:cubicBezTo>
                      <a:cubicBezTo>
                        <a:pt x="9578" y="6871"/>
                        <a:pt x="9864" y="6635"/>
                        <a:pt x="9904" y="6717"/>
                      </a:cubicBezTo>
                      <a:cubicBezTo>
                        <a:pt x="9944" y="6799"/>
                        <a:pt x="9678" y="7146"/>
                        <a:pt x="9765" y="7292"/>
                      </a:cubicBezTo>
                      <a:cubicBezTo>
                        <a:pt x="9814" y="7630"/>
                        <a:pt x="11173" y="6521"/>
                        <a:pt x="11005" y="6802"/>
                      </a:cubicBezTo>
                      <a:cubicBezTo>
                        <a:pt x="10946" y="7121"/>
                        <a:pt x="9743" y="8368"/>
                        <a:pt x="9552" y="8482"/>
                      </a:cubicBezTo>
                      <a:cubicBezTo>
                        <a:pt x="9294" y="8419"/>
                        <a:pt x="9141" y="8355"/>
                        <a:pt x="8921" y="8362"/>
                      </a:cubicBezTo>
                      <a:cubicBezTo>
                        <a:pt x="8841" y="8419"/>
                        <a:pt x="8623" y="8178"/>
                        <a:pt x="8453" y="8081"/>
                      </a:cubicBezTo>
                      <a:cubicBezTo>
                        <a:pt x="8283" y="7984"/>
                        <a:pt x="8161" y="7895"/>
                        <a:pt x="7899" y="7779"/>
                      </a:cubicBezTo>
                      <a:cubicBezTo>
                        <a:pt x="7753" y="7521"/>
                        <a:pt x="7569" y="7659"/>
                        <a:pt x="7372" y="7682"/>
                      </a:cubicBezTo>
                      <a:cubicBezTo>
                        <a:pt x="7253" y="7761"/>
                        <a:pt x="7149" y="7858"/>
                        <a:pt x="7033" y="7962"/>
                      </a:cubicBezTo>
                      <a:cubicBezTo>
                        <a:pt x="6997" y="8053"/>
                        <a:pt x="6965" y="8150"/>
                        <a:pt x="6929" y="8243"/>
                      </a:cubicBezTo>
                      <a:cubicBezTo>
                        <a:pt x="6913" y="8289"/>
                        <a:pt x="6874" y="8379"/>
                        <a:pt x="6874" y="8379"/>
                      </a:cubicBezTo>
                      <a:cubicBezTo>
                        <a:pt x="6848" y="8569"/>
                        <a:pt x="6819" y="8744"/>
                        <a:pt x="6796" y="8934"/>
                      </a:cubicBezTo>
                      <a:cubicBezTo>
                        <a:pt x="6777" y="9493"/>
                        <a:pt x="7059" y="9818"/>
                        <a:pt x="6674" y="9985"/>
                      </a:cubicBezTo>
                      <a:cubicBezTo>
                        <a:pt x="6448" y="9956"/>
                        <a:pt x="6411" y="9974"/>
                        <a:pt x="6226" y="10075"/>
                      </a:cubicBezTo>
                      <a:cubicBezTo>
                        <a:pt x="6016" y="9961"/>
                        <a:pt x="5303" y="10043"/>
                        <a:pt x="5118" y="9884"/>
                      </a:cubicBezTo>
                      <a:cubicBezTo>
                        <a:pt x="5034" y="9689"/>
                        <a:pt x="4843" y="9648"/>
                        <a:pt x="4766" y="9441"/>
                      </a:cubicBezTo>
                      <a:cubicBezTo>
                        <a:pt x="4740" y="9292"/>
                        <a:pt x="4725" y="8826"/>
                        <a:pt x="4856" y="8613"/>
                      </a:cubicBezTo>
                      <a:cubicBezTo>
                        <a:pt x="4987" y="8400"/>
                        <a:pt x="5493" y="8482"/>
                        <a:pt x="5555" y="8162"/>
                      </a:cubicBezTo>
                      <a:cubicBezTo>
                        <a:pt x="5571" y="8070"/>
                        <a:pt x="5107" y="7702"/>
                        <a:pt x="4960" y="7406"/>
                      </a:cubicBezTo>
                      <a:cubicBezTo>
                        <a:pt x="4813" y="7110"/>
                        <a:pt x="4956" y="6552"/>
                        <a:pt x="4672" y="6385"/>
                      </a:cubicBezTo>
                      <a:cubicBezTo>
                        <a:pt x="4540" y="6401"/>
                        <a:pt x="4407" y="6390"/>
                        <a:pt x="4277" y="6431"/>
                      </a:cubicBezTo>
                      <a:cubicBezTo>
                        <a:pt x="4203" y="6453"/>
                        <a:pt x="4122" y="6939"/>
                        <a:pt x="4067" y="7082"/>
                      </a:cubicBezTo>
                      <a:cubicBezTo>
                        <a:pt x="3951" y="7916"/>
                        <a:pt x="4206" y="9099"/>
                        <a:pt x="3753" y="9676"/>
                      </a:cubicBezTo>
                      <a:cubicBezTo>
                        <a:pt x="3669" y="9785"/>
                        <a:pt x="3562" y="9817"/>
                        <a:pt x="3466" y="9865"/>
                      </a:cubicBezTo>
                      <a:cubicBezTo>
                        <a:pt x="3456" y="9865"/>
                        <a:pt x="3163" y="9812"/>
                        <a:pt x="2993" y="9773"/>
                      </a:cubicBezTo>
                      <a:cubicBezTo>
                        <a:pt x="2823" y="9733"/>
                        <a:pt x="2586" y="9734"/>
                        <a:pt x="2444" y="9624"/>
                      </a:cubicBezTo>
                      <a:cubicBezTo>
                        <a:pt x="2302" y="9514"/>
                        <a:pt x="2246" y="9304"/>
                        <a:pt x="2143" y="9109"/>
                      </a:cubicBezTo>
                      <a:cubicBezTo>
                        <a:pt x="2111" y="8916"/>
                        <a:pt x="2069" y="8527"/>
                        <a:pt x="2023" y="8351"/>
                      </a:cubicBezTo>
                      <a:cubicBezTo>
                        <a:pt x="2001" y="8265"/>
                        <a:pt x="2135" y="7823"/>
                        <a:pt x="2217" y="7710"/>
                      </a:cubicBezTo>
                      <a:cubicBezTo>
                        <a:pt x="2299" y="7597"/>
                        <a:pt x="2485" y="7802"/>
                        <a:pt x="2514" y="7676"/>
                      </a:cubicBezTo>
                      <a:cubicBezTo>
                        <a:pt x="2544" y="7556"/>
                        <a:pt x="2853" y="7678"/>
                        <a:pt x="2867" y="7425"/>
                      </a:cubicBezTo>
                      <a:cubicBezTo>
                        <a:pt x="2881" y="7172"/>
                        <a:pt x="2544" y="6447"/>
                        <a:pt x="2599" y="6157"/>
                      </a:cubicBezTo>
                      <a:cubicBezTo>
                        <a:pt x="2556" y="5288"/>
                        <a:pt x="2660" y="5831"/>
                        <a:pt x="2495" y="5551"/>
                      </a:cubicBezTo>
                      <a:cubicBezTo>
                        <a:pt x="2347" y="5293"/>
                        <a:pt x="2553" y="5517"/>
                        <a:pt x="2337" y="5322"/>
                      </a:cubicBezTo>
                      <a:cubicBezTo>
                        <a:pt x="2259" y="5174"/>
                        <a:pt x="2082" y="5082"/>
                        <a:pt x="1968" y="5043"/>
                      </a:cubicBezTo>
                      <a:cubicBezTo>
                        <a:pt x="1865" y="4922"/>
                        <a:pt x="1745" y="4889"/>
                        <a:pt x="1628" y="4808"/>
                      </a:cubicBezTo>
                      <a:cubicBezTo>
                        <a:pt x="1285" y="4866"/>
                        <a:pt x="1250" y="4922"/>
                        <a:pt x="971" y="5088"/>
                      </a:cubicBezTo>
                      <a:cubicBezTo>
                        <a:pt x="852" y="5299"/>
                        <a:pt x="736" y="5322"/>
                        <a:pt x="578" y="5368"/>
                      </a:cubicBezTo>
                      <a:cubicBezTo>
                        <a:pt x="468" y="5065"/>
                        <a:pt x="356" y="5334"/>
                        <a:pt x="448" y="5088"/>
                      </a:cubicBezTo>
                      <a:cubicBezTo>
                        <a:pt x="540" y="4844"/>
                        <a:pt x="1270" y="4241"/>
                        <a:pt x="1130" y="3894"/>
                      </a:cubicBezTo>
                      <a:cubicBezTo>
                        <a:pt x="1081" y="3767"/>
                        <a:pt x="219" y="4500"/>
                        <a:pt x="157" y="4390"/>
                      </a:cubicBezTo>
                      <a:cubicBezTo>
                        <a:pt x="102" y="4093"/>
                        <a:pt x="34" y="3813"/>
                        <a:pt x="2" y="3511"/>
                      </a:cubicBezTo>
                      <a:cubicBezTo>
                        <a:pt x="11" y="3192"/>
                        <a:pt x="-60" y="1820"/>
                        <a:pt x="211" y="1665"/>
                      </a:cubicBezTo>
                      <a:cubicBezTo>
                        <a:pt x="409" y="1682"/>
                        <a:pt x="683" y="1959"/>
                        <a:pt x="754" y="1588"/>
                      </a:cubicBezTo>
                      <a:cubicBezTo>
                        <a:pt x="719" y="1325"/>
                        <a:pt x="1330" y="1209"/>
                        <a:pt x="1195" y="1391"/>
                      </a:cubicBezTo>
                      <a:close/>
                    </a:path>
                  </a:pathLst>
                </a:cu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pl-PL">
                    <a:effectLst>
                      <a:outerShdw blurRad="38100" dist="38100" dir="2700000" algn="tl">
                        <a:srgbClr val="000000">
                          <a:alpha val="43137"/>
                        </a:srgbClr>
                      </a:outerShdw>
                    </a:effectLst>
                  </a:endParaRPr>
                </a:p>
              </p:txBody>
            </p:sp>
            <p:sp>
              <p:nvSpPr>
                <p:cNvPr id="16412" name="Oval 28">
                  <a:extLst>
                    <a:ext uri="{FF2B5EF4-FFF2-40B4-BE49-F238E27FC236}">
                      <a16:creationId xmlns:a16="http://schemas.microsoft.com/office/drawing/2014/main" id="{D0860937-C849-40E0-8A5C-BBAE60C06BC8}"/>
                    </a:ext>
                  </a:extLst>
                </p:cNvPr>
                <p:cNvSpPr>
                  <a:spLocks noChangeArrowheads="1"/>
                </p:cNvSpPr>
                <p:nvPr/>
              </p:nvSpPr>
              <p:spPr bwMode="auto">
                <a:xfrm>
                  <a:off x="1776" y="2220"/>
                  <a:ext cx="116" cy="1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
              <p:nvSpPr>
                <p:cNvPr id="16413" name="Oval 29">
                  <a:extLst>
                    <a:ext uri="{FF2B5EF4-FFF2-40B4-BE49-F238E27FC236}">
                      <a16:creationId xmlns:a16="http://schemas.microsoft.com/office/drawing/2014/main" id="{9B8E096C-5B8A-40AC-931C-8F6293EEA932}"/>
                    </a:ext>
                  </a:extLst>
                </p:cNvPr>
                <p:cNvSpPr>
                  <a:spLocks noChangeArrowheads="1"/>
                </p:cNvSpPr>
                <p:nvPr/>
              </p:nvSpPr>
              <p:spPr bwMode="auto">
                <a:xfrm>
                  <a:off x="2492" y="2388"/>
                  <a:ext cx="118" cy="11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
              <p:nvSpPr>
                <p:cNvPr id="16414" name="Oval 30">
                  <a:extLst>
                    <a:ext uri="{FF2B5EF4-FFF2-40B4-BE49-F238E27FC236}">
                      <a16:creationId xmlns:a16="http://schemas.microsoft.com/office/drawing/2014/main" id="{6A6889B9-39B2-4FD8-8EB4-366346D27360}"/>
                    </a:ext>
                  </a:extLst>
                </p:cNvPr>
                <p:cNvSpPr>
                  <a:spLocks noChangeArrowheads="1"/>
                </p:cNvSpPr>
                <p:nvPr/>
              </p:nvSpPr>
              <p:spPr bwMode="auto">
                <a:xfrm>
                  <a:off x="1133" y="2327"/>
                  <a:ext cx="61" cy="6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grpSp>
          <p:grpSp>
            <p:nvGrpSpPr>
              <p:cNvPr id="25621" name="Group 31">
                <a:extLst>
                  <a:ext uri="{FF2B5EF4-FFF2-40B4-BE49-F238E27FC236}">
                    <a16:creationId xmlns:a16="http://schemas.microsoft.com/office/drawing/2014/main" id="{10C462ED-48E1-4053-B716-761BEBA214A9}"/>
                  </a:ext>
                </a:extLst>
              </p:cNvPr>
              <p:cNvGrpSpPr>
                <a:grpSpLocks/>
              </p:cNvGrpSpPr>
              <p:nvPr/>
            </p:nvGrpSpPr>
            <p:grpSpPr bwMode="auto">
              <a:xfrm flipH="1">
                <a:off x="229" y="2628"/>
                <a:ext cx="2651" cy="959"/>
                <a:chOff x="901" y="2160"/>
                <a:chExt cx="2651" cy="959"/>
              </a:xfrm>
            </p:grpSpPr>
            <p:sp>
              <p:nvSpPr>
                <p:cNvPr id="16416" name="Freeform 118" descr="Amarantowa siateczka">
                  <a:extLst>
                    <a:ext uri="{FF2B5EF4-FFF2-40B4-BE49-F238E27FC236}">
                      <a16:creationId xmlns:a16="http://schemas.microsoft.com/office/drawing/2014/main" id="{FD20E1EF-3CD5-47F4-BB37-68CB0A8A32AD}"/>
                    </a:ext>
                  </a:extLst>
                </p:cNvPr>
                <p:cNvSpPr>
                  <a:spLocks/>
                </p:cNvSpPr>
                <p:nvPr/>
              </p:nvSpPr>
              <p:spPr bwMode="auto">
                <a:xfrm>
                  <a:off x="901" y="2160"/>
                  <a:ext cx="2651" cy="959"/>
                </a:xfrm>
                <a:custGeom>
                  <a:avLst/>
                  <a:gdLst/>
                  <a:ahLst/>
                  <a:cxnLst/>
                  <a:rect l="0" t="0" r="r" b="b"/>
                  <a:pathLst>
                    <a:path w="11019" h="10075">
                      <a:moveTo>
                        <a:pt x="1195" y="1391"/>
                      </a:moveTo>
                      <a:cubicBezTo>
                        <a:pt x="1246" y="1236"/>
                        <a:pt x="791" y="797"/>
                        <a:pt x="850" y="717"/>
                      </a:cubicBezTo>
                      <a:cubicBezTo>
                        <a:pt x="909" y="638"/>
                        <a:pt x="1487" y="1094"/>
                        <a:pt x="1547" y="917"/>
                      </a:cubicBezTo>
                      <a:cubicBezTo>
                        <a:pt x="1577" y="831"/>
                        <a:pt x="1690" y="585"/>
                        <a:pt x="1720" y="499"/>
                      </a:cubicBezTo>
                      <a:cubicBezTo>
                        <a:pt x="1894" y="517"/>
                        <a:pt x="2076" y="595"/>
                        <a:pt x="2179" y="735"/>
                      </a:cubicBezTo>
                      <a:cubicBezTo>
                        <a:pt x="2282" y="872"/>
                        <a:pt x="2298" y="1186"/>
                        <a:pt x="2337" y="1333"/>
                      </a:cubicBezTo>
                      <a:cubicBezTo>
                        <a:pt x="2388" y="1545"/>
                        <a:pt x="2476" y="1814"/>
                        <a:pt x="2599" y="1888"/>
                      </a:cubicBezTo>
                      <a:cubicBezTo>
                        <a:pt x="2702" y="1871"/>
                        <a:pt x="2809" y="1882"/>
                        <a:pt x="2912" y="1842"/>
                      </a:cubicBezTo>
                      <a:cubicBezTo>
                        <a:pt x="2951" y="1825"/>
                        <a:pt x="3020" y="1471"/>
                        <a:pt x="3097" y="1333"/>
                      </a:cubicBezTo>
                      <a:cubicBezTo>
                        <a:pt x="3126" y="1180"/>
                        <a:pt x="3161" y="1117"/>
                        <a:pt x="3229" y="1007"/>
                      </a:cubicBezTo>
                      <a:cubicBezTo>
                        <a:pt x="3248" y="625"/>
                        <a:pt x="3262" y="191"/>
                        <a:pt x="3517" y="30"/>
                      </a:cubicBezTo>
                      <a:cubicBezTo>
                        <a:pt x="3708" y="48"/>
                        <a:pt x="4034" y="-49"/>
                        <a:pt x="4222" y="37"/>
                      </a:cubicBezTo>
                      <a:cubicBezTo>
                        <a:pt x="4410" y="122"/>
                        <a:pt x="4445" y="431"/>
                        <a:pt x="4646" y="545"/>
                      </a:cubicBezTo>
                      <a:cubicBezTo>
                        <a:pt x="4652" y="975"/>
                        <a:pt x="4510" y="2070"/>
                        <a:pt x="4775" y="2540"/>
                      </a:cubicBezTo>
                      <a:cubicBezTo>
                        <a:pt x="4821" y="2779"/>
                        <a:pt x="4933" y="2929"/>
                        <a:pt x="5067" y="3003"/>
                      </a:cubicBezTo>
                      <a:cubicBezTo>
                        <a:pt x="5179" y="2986"/>
                        <a:pt x="5292" y="2986"/>
                        <a:pt x="5406" y="2957"/>
                      </a:cubicBezTo>
                      <a:cubicBezTo>
                        <a:pt x="5477" y="2939"/>
                        <a:pt x="5616" y="2865"/>
                        <a:pt x="5616" y="2865"/>
                      </a:cubicBezTo>
                      <a:cubicBezTo>
                        <a:pt x="5716" y="2677"/>
                        <a:pt x="5855" y="2579"/>
                        <a:pt x="5955" y="2402"/>
                      </a:cubicBezTo>
                      <a:cubicBezTo>
                        <a:pt x="6066" y="2208"/>
                        <a:pt x="6217" y="1950"/>
                        <a:pt x="6350" y="1796"/>
                      </a:cubicBezTo>
                      <a:cubicBezTo>
                        <a:pt x="6366" y="1751"/>
                        <a:pt x="6376" y="1688"/>
                        <a:pt x="6402" y="1660"/>
                      </a:cubicBezTo>
                      <a:cubicBezTo>
                        <a:pt x="6450" y="1608"/>
                        <a:pt x="6560" y="1568"/>
                        <a:pt x="6560" y="1568"/>
                      </a:cubicBezTo>
                      <a:cubicBezTo>
                        <a:pt x="6745" y="1585"/>
                        <a:pt x="6926" y="1585"/>
                        <a:pt x="7110" y="1613"/>
                      </a:cubicBezTo>
                      <a:cubicBezTo>
                        <a:pt x="7230" y="1630"/>
                        <a:pt x="7178" y="1698"/>
                        <a:pt x="7269" y="1842"/>
                      </a:cubicBezTo>
                      <a:cubicBezTo>
                        <a:pt x="7350" y="1967"/>
                        <a:pt x="7488" y="2150"/>
                        <a:pt x="7582" y="2260"/>
                      </a:cubicBezTo>
                      <a:cubicBezTo>
                        <a:pt x="7728" y="3328"/>
                        <a:pt x="7068" y="5186"/>
                        <a:pt x="7744" y="5568"/>
                      </a:cubicBezTo>
                      <a:cubicBezTo>
                        <a:pt x="7906" y="5768"/>
                        <a:pt x="8226" y="5425"/>
                        <a:pt x="8423" y="5458"/>
                      </a:cubicBezTo>
                      <a:cubicBezTo>
                        <a:pt x="8659" y="5562"/>
                        <a:pt x="8216" y="5854"/>
                        <a:pt x="8362" y="5940"/>
                      </a:cubicBezTo>
                      <a:cubicBezTo>
                        <a:pt x="8469" y="6139"/>
                        <a:pt x="8916" y="5957"/>
                        <a:pt x="9105" y="6013"/>
                      </a:cubicBezTo>
                      <a:cubicBezTo>
                        <a:pt x="9294" y="6069"/>
                        <a:pt x="9375" y="6122"/>
                        <a:pt x="9497" y="6276"/>
                      </a:cubicBezTo>
                      <a:cubicBezTo>
                        <a:pt x="9523" y="6311"/>
                        <a:pt x="9100" y="6471"/>
                        <a:pt x="9125" y="6504"/>
                      </a:cubicBezTo>
                      <a:cubicBezTo>
                        <a:pt x="9154" y="6545"/>
                        <a:pt x="9497" y="6761"/>
                        <a:pt x="9526" y="6802"/>
                      </a:cubicBezTo>
                      <a:cubicBezTo>
                        <a:pt x="9578" y="6871"/>
                        <a:pt x="9864" y="6635"/>
                        <a:pt x="9904" y="6717"/>
                      </a:cubicBezTo>
                      <a:cubicBezTo>
                        <a:pt x="9944" y="6799"/>
                        <a:pt x="9678" y="7146"/>
                        <a:pt x="9765" y="7292"/>
                      </a:cubicBezTo>
                      <a:cubicBezTo>
                        <a:pt x="9814" y="7630"/>
                        <a:pt x="11173" y="6521"/>
                        <a:pt x="11005" y="6802"/>
                      </a:cubicBezTo>
                      <a:cubicBezTo>
                        <a:pt x="10946" y="7121"/>
                        <a:pt x="9743" y="8368"/>
                        <a:pt x="9552" y="8482"/>
                      </a:cubicBezTo>
                      <a:cubicBezTo>
                        <a:pt x="9294" y="8419"/>
                        <a:pt x="9141" y="8355"/>
                        <a:pt x="8921" y="8362"/>
                      </a:cubicBezTo>
                      <a:cubicBezTo>
                        <a:pt x="8841" y="8419"/>
                        <a:pt x="8623" y="8178"/>
                        <a:pt x="8453" y="8081"/>
                      </a:cubicBezTo>
                      <a:cubicBezTo>
                        <a:pt x="8283" y="7984"/>
                        <a:pt x="8161" y="7895"/>
                        <a:pt x="7899" y="7779"/>
                      </a:cubicBezTo>
                      <a:cubicBezTo>
                        <a:pt x="7753" y="7521"/>
                        <a:pt x="7569" y="7659"/>
                        <a:pt x="7372" y="7682"/>
                      </a:cubicBezTo>
                      <a:cubicBezTo>
                        <a:pt x="7253" y="7761"/>
                        <a:pt x="7149" y="7858"/>
                        <a:pt x="7033" y="7962"/>
                      </a:cubicBezTo>
                      <a:cubicBezTo>
                        <a:pt x="6997" y="8053"/>
                        <a:pt x="6965" y="8150"/>
                        <a:pt x="6929" y="8243"/>
                      </a:cubicBezTo>
                      <a:cubicBezTo>
                        <a:pt x="6913" y="8289"/>
                        <a:pt x="6874" y="8379"/>
                        <a:pt x="6874" y="8379"/>
                      </a:cubicBezTo>
                      <a:cubicBezTo>
                        <a:pt x="6848" y="8569"/>
                        <a:pt x="6819" y="8744"/>
                        <a:pt x="6796" y="8934"/>
                      </a:cubicBezTo>
                      <a:cubicBezTo>
                        <a:pt x="6777" y="9493"/>
                        <a:pt x="7059" y="9818"/>
                        <a:pt x="6674" y="9985"/>
                      </a:cubicBezTo>
                      <a:cubicBezTo>
                        <a:pt x="6448" y="9956"/>
                        <a:pt x="6411" y="9974"/>
                        <a:pt x="6226" y="10075"/>
                      </a:cubicBezTo>
                      <a:cubicBezTo>
                        <a:pt x="6016" y="9961"/>
                        <a:pt x="5303" y="10043"/>
                        <a:pt x="5118" y="9884"/>
                      </a:cubicBezTo>
                      <a:cubicBezTo>
                        <a:pt x="5034" y="9689"/>
                        <a:pt x="4843" y="9648"/>
                        <a:pt x="4766" y="9441"/>
                      </a:cubicBezTo>
                      <a:cubicBezTo>
                        <a:pt x="4740" y="9292"/>
                        <a:pt x="4725" y="8826"/>
                        <a:pt x="4856" y="8613"/>
                      </a:cubicBezTo>
                      <a:cubicBezTo>
                        <a:pt x="4987" y="8400"/>
                        <a:pt x="5493" y="8482"/>
                        <a:pt x="5555" y="8162"/>
                      </a:cubicBezTo>
                      <a:cubicBezTo>
                        <a:pt x="5571" y="8070"/>
                        <a:pt x="5107" y="7702"/>
                        <a:pt x="4960" y="7406"/>
                      </a:cubicBezTo>
                      <a:cubicBezTo>
                        <a:pt x="4813" y="7110"/>
                        <a:pt x="4956" y="6552"/>
                        <a:pt x="4672" y="6385"/>
                      </a:cubicBezTo>
                      <a:cubicBezTo>
                        <a:pt x="4540" y="6401"/>
                        <a:pt x="4407" y="6390"/>
                        <a:pt x="4277" y="6431"/>
                      </a:cubicBezTo>
                      <a:cubicBezTo>
                        <a:pt x="4203" y="6453"/>
                        <a:pt x="4122" y="6939"/>
                        <a:pt x="4067" y="7082"/>
                      </a:cubicBezTo>
                      <a:cubicBezTo>
                        <a:pt x="3951" y="7916"/>
                        <a:pt x="4206" y="9099"/>
                        <a:pt x="3753" y="9676"/>
                      </a:cubicBezTo>
                      <a:cubicBezTo>
                        <a:pt x="3669" y="9785"/>
                        <a:pt x="3562" y="9817"/>
                        <a:pt x="3466" y="9865"/>
                      </a:cubicBezTo>
                      <a:cubicBezTo>
                        <a:pt x="3456" y="9865"/>
                        <a:pt x="3163" y="9812"/>
                        <a:pt x="2993" y="9773"/>
                      </a:cubicBezTo>
                      <a:cubicBezTo>
                        <a:pt x="2823" y="9733"/>
                        <a:pt x="2586" y="9734"/>
                        <a:pt x="2444" y="9624"/>
                      </a:cubicBezTo>
                      <a:cubicBezTo>
                        <a:pt x="2302" y="9514"/>
                        <a:pt x="2246" y="9304"/>
                        <a:pt x="2143" y="9109"/>
                      </a:cubicBezTo>
                      <a:cubicBezTo>
                        <a:pt x="2111" y="8916"/>
                        <a:pt x="2069" y="8527"/>
                        <a:pt x="2023" y="8351"/>
                      </a:cubicBezTo>
                      <a:cubicBezTo>
                        <a:pt x="2001" y="8265"/>
                        <a:pt x="2135" y="7823"/>
                        <a:pt x="2217" y="7710"/>
                      </a:cubicBezTo>
                      <a:cubicBezTo>
                        <a:pt x="2299" y="7597"/>
                        <a:pt x="2485" y="7802"/>
                        <a:pt x="2514" y="7676"/>
                      </a:cubicBezTo>
                      <a:cubicBezTo>
                        <a:pt x="2544" y="7556"/>
                        <a:pt x="2853" y="7678"/>
                        <a:pt x="2867" y="7425"/>
                      </a:cubicBezTo>
                      <a:cubicBezTo>
                        <a:pt x="2881" y="7172"/>
                        <a:pt x="2544" y="6447"/>
                        <a:pt x="2599" y="6157"/>
                      </a:cubicBezTo>
                      <a:cubicBezTo>
                        <a:pt x="2556" y="5288"/>
                        <a:pt x="2660" y="5831"/>
                        <a:pt x="2495" y="5551"/>
                      </a:cubicBezTo>
                      <a:cubicBezTo>
                        <a:pt x="2347" y="5293"/>
                        <a:pt x="2553" y="5517"/>
                        <a:pt x="2337" y="5322"/>
                      </a:cubicBezTo>
                      <a:cubicBezTo>
                        <a:pt x="2259" y="5174"/>
                        <a:pt x="2082" y="5082"/>
                        <a:pt x="1968" y="5043"/>
                      </a:cubicBezTo>
                      <a:cubicBezTo>
                        <a:pt x="1865" y="4922"/>
                        <a:pt x="1745" y="4889"/>
                        <a:pt x="1628" y="4808"/>
                      </a:cubicBezTo>
                      <a:cubicBezTo>
                        <a:pt x="1285" y="4866"/>
                        <a:pt x="1250" y="4922"/>
                        <a:pt x="971" y="5088"/>
                      </a:cubicBezTo>
                      <a:cubicBezTo>
                        <a:pt x="852" y="5299"/>
                        <a:pt x="736" y="5322"/>
                        <a:pt x="578" y="5368"/>
                      </a:cubicBezTo>
                      <a:cubicBezTo>
                        <a:pt x="468" y="5065"/>
                        <a:pt x="356" y="5334"/>
                        <a:pt x="448" y="5088"/>
                      </a:cubicBezTo>
                      <a:cubicBezTo>
                        <a:pt x="540" y="4844"/>
                        <a:pt x="1270" y="4241"/>
                        <a:pt x="1130" y="3894"/>
                      </a:cubicBezTo>
                      <a:cubicBezTo>
                        <a:pt x="1081" y="3767"/>
                        <a:pt x="219" y="4500"/>
                        <a:pt x="157" y="4390"/>
                      </a:cubicBezTo>
                      <a:cubicBezTo>
                        <a:pt x="102" y="4093"/>
                        <a:pt x="34" y="3813"/>
                        <a:pt x="2" y="3511"/>
                      </a:cubicBezTo>
                      <a:cubicBezTo>
                        <a:pt x="11" y="3192"/>
                        <a:pt x="-60" y="1820"/>
                        <a:pt x="211" y="1665"/>
                      </a:cubicBezTo>
                      <a:cubicBezTo>
                        <a:pt x="409" y="1682"/>
                        <a:pt x="683" y="1959"/>
                        <a:pt x="754" y="1588"/>
                      </a:cubicBezTo>
                      <a:cubicBezTo>
                        <a:pt x="719" y="1325"/>
                        <a:pt x="1330" y="1209"/>
                        <a:pt x="1195" y="1391"/>
                      </a:cubicBezTo>
                      <a:close/>
                    </a:path>
                  </a:pathLst>
                </a:custGeom>
                <a:blipFill dpi="0" rotWithShape="1">
                  <a:blip r:embed="rId3">
                    <a:alphaModFix amt="44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pl-PL">
                    <a:effectLst>
                      <a:outerShdw blurRad="38100" dist="38100" dir="2700000" algn="tl">
                        <a:srgbClr val="000000">
                          <a:alpha val="43137"/>
                        </a:srgbClr>
                      </a:outerShdw>
                    </a:effectLst>
                  </a:endParaRPr>
                </a:p>
              </p:txBody>
            </p:sp>
            <p:sp>
              <p:nvSpPr>
                <p:cNvPr id="16417" name="Oval 33">
                  <a:extLst>
                    <a:ext uri="{FF2B5EF4-FFF2-40B4-BE49-F238E27FC236}">
                      <a16:creationId xmlns:a16="http://schemas.microsoft.com/office/drawing/2014/main" id="{3909F00C-40A1-41C5-B733-E1A9D71D7D76}"/>
                    </a:ext>
                  </a:extLst>
                </p:cNvPr>
                <p:cNvSpPr>
                  <a:spLocks noChangeArrowheads="1"/>
                </p:cNvSpPr>
                <p:nvPr/>
              </p:nvSpPr>
              <p:spPr bwMode="auto">
                <a:xfrm>
                  <a:off x="1776" y="2220"/>
                  <a:ext cx="116" cy="1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
              <p:nvSpPr>
                <p:cNvPr id="16418" name="Oval 34">
                  <a:extLst>
                    <a:ext uri="{FF2B5EF4-FFF2-40B4-BE49-F238E27FC236}">
                      <a16:creationId xmlns:a16="http://schemas.microsoft.com/office/drawing/2014/main" id="{2AE0EB89-491B-484C-A6C8-28FED31C585C}"/>
                    </a:ext>
                  </a:extLst>
                </p:cNvPr>
                <p:cNvSpPr>
                  <a:spLocks noChangeArrowheads="1"/>
                </p:cNvSpPr>
                <p:nvPr/>
              </p:nvSpPr>
              <p:spPr bwMode="auto">
                <a:xfrm>
                  <a:off x="2492" y="2388"/>
                  <a:ext cx="118" cy="11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sp>
              <p:nvSpPr>
                <p:cNvPr id="16419" name="Oval 35">
                  <a:extLst>
                    <a:ext uri="{FF2B5EF4-FFF2-40B4-BE49-F238E27FC236}">
                      <a16:creationId xmlns:a16="http://schemas.microsoft.com/office/drawing/2014/main" id="{9FCCF288-237A-474C-A68A-3EA885CF1DC8}"/>
                    </a:ext>
                  </a:extLst>
                </p:cNvPr>
                <p:cNvSpPr>
                  <a:spLocks noChangeArrowheads="1"/>
                </p:cNvSpPr>
                <p:nvPr/>
              </p:nvSpPr>
              <p:spPr bwMode="auto">
                <a:xfrm>
                  <a:off x="1133" y="2328"/>
                  <a:ext cx="61" cy="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l-PL">
                    <a:effectLst>
                      <a:outerShdw blurRad="38100" dist="38100" dir="2700000" algn="tl">
                        <a:srgbClr val="000000">
                          <a:alpha val="43137"/>
                        </a:srgbClr>
                      </a:outerShdw>
                    </a:effectLst>
                  </a:endParaRPr>
                </a:p>
              </p:txBody>
            </p:sp>
          </p:grpSp>
        </p:grpSp>
      </p:grpSp>
      <p:pic>
        <p:nvPicPr>
          <p:cNvPr id="25605" name="Picture 37" descr="jjandworm">
            <a:extLst>
              <a:ext uri="{FF2B5EF4-FFF2-40B4-BE49-F238E27FC236}">
                <a16:creationId xmlns:a16="http://schemas.microsoft.com/office/drawing/2014/main" id="{639E564F-3109-470B-83F7-B3483DB58BD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72550" y="512445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a 29">
            <a:extLst>
              <a:ext uri="{FF2B5EF4-FFF2-40B4-BE49-F238E27FC236}">
                <a16:creationId xmlns:a16="http://schemas.microsoft.com/office/drawing/2014/main" id="{70423549-F469-42F1-AC43-FDA4DDBCF840}"/>
              </a:ext>
            </a:extLst>
          </p:cNvPr>
          <p:cNvGrpSpPr/>
          <p:nvPr/>
        </p:nvGrpSpPr>
        <p:grpSpPr>
          <a:xfrm>
            <a:off x="0" y="6681788"/>
            <a:ext cx="12192000" cy="176212"/>
            <a:chOff x="0" y="6681788"/>
            <a:chExt cx="12192000" cy="176212"/>
          </a:xfrm>
        </p:grpSpPr>
        <p:sp>
          <p:nvSpPr>
            <p:cNvPr id="31" name="Prostokąt 30">
              <a:extLst>
                <a:ext uri="{FF2B5EF4-FFF2-40B4-BE49-F238E27FC236}">
                  <a16:creationId xmlns:a16="http://schemas.microsoft.com/office/drawing/2014/main" id="{FBDC5C39-FC60-437A-901A-EC9A588911E8}"/>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32" name="Obraz 3">
              <a:extLst>
                <a:ext uri="{FF2B5EF4-FFF2-40B4-BE49-F238E27FC236}">
                  <a16:creationId xmlns:a16="http://schemas.microsoft.com/office/drawing/2014/main" id="{12C6B1C4-1F5E-48EF-ACFB-51E1B53682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Prostokąt 32">
              <a:extLst>
                <a:ext uri="{FF2B5EF4-FFF2-40B4-BE49-F238E27FC236}">
                  <a16:creationId xmlns:a16="http://schemas.microsoft.com/office/drawing/2014/main" id="{F1C16248-C74D-4F31-A018-D211721C9887}"/>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FA4F0604-B20B-4160-98C0-E796561CD573}"/>
              </a:ext>
            </a:extLst>
          </p:cNvPr>
          <p:cNvSpPr txBox="1">
            <a:spLocks noChangeArrowheads="1"/>
          </p:cNvSpPr>
          <p:nvPr/>
        </p:nvSpPr>
        <p:spPr bwMode="auto">
          <a:xfrm>
            <a:off x="1755775" y="347664"/>
            <a:ext cx="8629650" cy="599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b="1"/>
              <a:t>Graphics Interchange Format .</a:t>
            </a:r>
            <a:r>
              <a:rPr lang="pl-PL" altLang="pl-PL" sz="1800" b="1">
                <a:solidFill>
                  <a:srgbClr val="FF6600"/>
                </a:solidFill>
              </a:rPr>
              <a:t>gif</a:t>
            </a:r>
            <a:r>
              <a:rPr lang="pl-PL" altLang="pl-PL" sz="1800"/>
              <a:t> </a:t>
            </a:r>
            <a:br>
              <a:rPr lang="pl-PL" altLang="pl-PL" sz="1800"/>
            </a:br>
            <a:r>
              <a:rPr lang="pl-PL" altLang="pl-PL" sz="1800"/>
              <a:t> </a:t>
            </a:r>
            <a:br>
              <a:rPr lang="pl-PL" altLang="pl-PL" sz="1800"/>
            </a:br>
            <a:r>
              <a:rPr lang="pl-PL" altLang="pl-PL" sz="1800" b="1"/>
              <a:t>Zastosowanie</a:t>
            </a:r>
            <a:r>
              <a:rPr lang="pl-PL" altLang="pl-PL" sz="1800"/>
              <a:t> Publikacja grafik w Internecie, animowane grafiki, logo i tła do stron WWW. </a:t>
            </a:r>
            <a:br>
              <a:rPr lang="pl-PL" altLang="pl-PL" sz="1800"/>
            </a:br>
            <a:r>
              <a:rPr lang="pl-PL" altLang="pl-PL" sz="1800" b="1"/>
              <a:t>Zalety</a:t>
            </a:r>
            <a:r>
              <a:rPr lang="pl-PL" altLang="pl-PL" sz="1800"/>
              <a:t> Bardzo małe rozmiary plików, obsługiwany przez wszystkie przeglądarki; ponadto dostępne przezroczyste kolory, interlacing (budowa warstwowa) i animacje. </a:t>
            </a:r>
            <a:br>
              <a:rPr lang="pl-PL" altLang="pl-PL" sz="1800"/>
            </a:br>
            <a:r>
              <a:rPr lang="pl-PL" altLang="pl-PL" sz="1800" b="1"/>
              <a:t>Wady</a:t>
            </a:r>
            <a:r>
              <a:rPr lang="pl-PL" altLang="pl-PL" sz="1800"/>
              <a:t> Głębia barw jedynie do 8 bitów (2</a:t>
            </a:r>
            <a:r>
              <a:rPr lang="pl-PL" altLang="pl-PL" sz="1800" baseline="30000"/>
              <a:t>8</a:t>
            </a:r>
            <a:r>
              <a:rPr lang="pl-PL" altLang="pl-PL" sz="1800"/>
              <a:t>), czyli maksymalnie 256 kolorów. </a:t>
            </a:r>
            <a:br>
              <a:rPr lang="pl-PL" altLang="pl-PL" sz="1800"/>
            </a:br>
            <a:r>
              <a:rPr lang="pl-PL" altLang="pl-PL" sz="1800"/>
              <a:t> </a:t>
            </a:r>
            <a:br>
              <a:rPr lang="pl-PL" altLang="pl-PL" sz="1800"/>
            </a:br>
            <a:r>
              <a:rPr lang="pl-PL" altLang="pl-PL" sz="1800"/>
              <a:t>Po tym, jak dostawca usług sieciowych CompuServe wprowadził format GIF z myślą o przesyłaniu zdjęć pocztą elektroniczną, błyskawicznie rozpoczął się jego zwycięski pochód przez Internet. GIF znakomicie nadaje się do roli uniwersalnego formatu wymiany danych graficznych i jest obsługiwany przez wszystkie przeglądarki WWW. </a:t>
            </a:r>
          </a:p>
          <a:p>
            <a:pPr eaLnBrk="1" hangingPunct="1">
              <a:spcBef>
                <a:spcPct val="50000"/>
              </a:spcBef>
              <a:buFontTx/>
              <a:buNone/>
            </a:pPr>
            <a:r>
              <a:rPr lang="pl-PL" altLang="pl-PL" sz="1800"/>
              <a:t>Ze względu na małą paletę barw GIF nie nadaje się do zapisywania zdjęć o wysokiej rozdzielczości i bogatej kolorystyce. Jeśli jednak zależy nam na oszczędności miejsca na dysku, a nasze obrazy mają niewiele kolorów lub zawierają duże jednobarwne powierzchnie, wówczas format ten jest najlepszym wyborem. Podstawowym obszarem zastosowań obrazów GIF są witryny WWW. Animowane banery, logo, symbole i proste elementy tła są idealnymi zastosowaniami tego standardu. </a:t>
            </a:r>
          </a:p>
        </p:txBody>
      </p:sp>
      <p:grpSp>
        <p:nvGrpSpPr>
          <p:cNvPr id="6" name="Grupa 5">
            <a:extLst>
              <a:ext uri="{FF2B5EF4-FFF2-40B4-BE49-F238E27FC236}">
                <a16:creationId xmlns:a16="http://schemas.microsoft.com/office/drawing/2014/main" id="{FBE3AB07-AA24-4787-A596-88ADFA6E8D85}"/>
              </a:ext>
            </a:extLst>
          </p:cNvPr>
          <p:cNvGrpSpPr/>
          <p:nvPr/>
        </p:nvGrpSpPr>
        <p:grpSpPr>
          <a:xfrm>
            <a:off x="0" y="6681788"/>
            <a:ext cx="12192000" cy="176212"/>
            <a:chOff x="0" y="6681788"/>
            <a:chExt cx="12192000" cy="176212"/>
          </a:xfrm>
        </p:grpSpPr>
        <p:sp>
          <p:nvSpPr>
            <p:cNvPr id="7" name="Prostokąt 6">
              <a:extLst>
                <a:ext uri="{FF2B5EF4-FFF2-40B4-BE49-F238E27FC236}">
                  <a16:creationId xmlns:a16="http://schemas.microsoft.com/office/drawing/2014/main" id="{EAB23DC5-996B-441E-9294-FA7FBEF051E2}"/>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8" name="Obraz 3">
              <a:extLst>
                <a:ext uri="{FF2B5EF4-FFF2-40B4-BE49-F238E27FC236}">
                  <a16:creationId xmlns:a16="http://schemas.microsoft.com/office/drawing/2014/main" id="{125131FC-8039-4C4B-A13A-138F8CFE38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16:creationId xmlns:a16="http://schemas.microsoft.com/office/drawing/2014/main" id="{6E443778-5557-43DE-BBCE-541A87C99B86}"/>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9D8444CD-4669-4ACB-99B5-6613E37AB58E}"/>
              </a:ext>
            </a:extLst>
          </p:cNvPr>
          <p:cNvSpPr txBox="1">
            <a:spLocks noChangeArrowheads="1"/>
          </p:cNvSpPr>
          <p:nvPr/>
        </p:nvSpPr>
        <p:spPr bwMode="auto">
          <a:xfrm>
            <a:off x="1755775" y="347663"/>
            <a:ext cx="86296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800" b="1"/>
              <a:t>Graphics Interchange Format .</a:t>
            </a:r>
            <a:r>
              <a:rPr lang="pl-PL" altLang="pl-PL" sz="1800" b="1">
                <a:solidFill>
                  <a:srgbClr val="FF6600"/>
                </a:solidFill>
              </a:rPr>
              <a:t>gif</a:t>
            </a:r>
            <a:r>
              <a:rPr lang="pl-PL" altLang="pl-PL" sz="1800">
                <a:solidFill>
                  <a:srgbClr val="FF6600"/>
                </a:solidFill>
              </a:rPr>
              <a:t> </a:t>
            </a:r>
            <a:br>
              <a:rPr lang="pl-PL" altLang="pl-PL" sz="1800">
                <a:solidFill>
                  <a:srgbClr val="FF6600"/>
                </a:solidFill>
              </a:rPr>
            </a:br>
            <a:r>
              <a:rPr lang="pl-PL" altLang="pl-PL" sz="1800"/>
              <a:t> </a:t>
            </a:r>
            <a:br>
              <a:rPr lang="pl-PL" altLang="pl-PL" sz="1800"/>
            </a:br>
            <a:r>
              <a:rPr lang="pl-PL" altLang="pl-PL" sz="1800"/>
              <a:t>Najpopularniejsza obecnie wersja standardu GIF, format 89, oferuje następujące dodatkowe możliwości: </a:t>
            </a:r>
          </a:p>
          <a:p>
            <a:pPr eaLnBrk="1" hangingPunct="1">
              <a:spcBef>
                <a:spcPct val="0"/>
              </a:spcBef>
              <a:buFontTx/>
              <a:buNone/>
            </a:pPr>
            <a:r>
              <a:rPr lang="pl-PL" altLang="pl-PL" sz="1800"/>
              <a:t>obsługa przezroczystych kolorów. W tym celu jedna z 256 barw musi być zdefiniowana jako niewidoczna. Dzięki temu możemy umieszczać symbole na stronie WWW bez niepotrzebnego tła wokół nich; </a:t>
            </a:r>
          </a:p>
          <a:p>
            <a:pPr eaLnBrk="1" hangingPunct="1">
              <a:spcBef>
                <a:spcPct val="0"/>
              </a:spcBef>
              <a:buFontTx/>
              <a:buNone/>
            </a:pPr>
            <a:br>
              <a:rPr lang="pl-PL" altLang="pl-PL" sz="1800"/>
            </a:br>
            <a:r>
              <a:rPr lang="pl-PL" altLang="pl-PL" sz="1800"/>
              <a:t>Pliki mogą być zapisane w formacie interlace. Grafika na ekranie monitora wyświetlana jest wówczas nie linia po linii, ale warstwa po warstwie. Najpierw pojawia się obraz o małej rozdzielczości, który w miarę pobierania danych stopniowo się wyostrza. Wprawdzie czas potrzebny na ściągnięcie pliku nie jest dzięki temu krótszy, ale znacznie wcześniej możemy zobaczyć przybliżony zarys obrazu bez potrzeby czekania, aż proces pobierania sie zakończy;</a:t>
            </a:r>
            <a:br>
              <a:rPr lang="pl-PL" altLang="pl-PL" sz="1800"/>
            </a:br>
            <a:r>
              <a:rPr lang="pl-PL" altLang="pl-PL" sz="1800"/>
              <a:t> </a:t>
            </a:r>
          </a:p>
          <a:p>
            <a:pPr eaLnBrk="1" hangingPunct="1">
              <a:spcBef>
                <a:spcPct val="0"/>
              </a:spcBef>
              <a:buFontTx/>
              <a:buNone/>
            </a:pPr>
            <a:r>
              <a:rPr lang="pl-PL" altLang="pl-PL" sz="1800"/>
              <a:t>W jednym pliku GIF można zapisać kilka obrazów wraz z informacją sterującą ich wyświetlaniem. Jeśli kolejne obrazy odpowiednio ze sobą powiążemy, powstanie w ten sposób animowany obraz GIF. </a:t>
            </a:r>
          </a:p>
        </p:txBody>
      </p:sp>
      <p:grpSp>
        <p:nvGrpSpPr>
          <p:cNvPr id="6" name="Grupa 5">
            <a:extLst>
              <a:ext uri="{FF2B5EF4-FFF2-40B4-BE49-F238E27FC236}">
                <a16:creationId xmlns:a16="http://schemas.microsoft.com/office/drawing/2014/main" id="{60FCABA1-6B92-4CEF-A187-06621DB2646C}"/>
              </a:ext>
            </a:extLst>
          </p:cNvPr>
          <p:cNvGrpSpPr/>
          <p:nvPr/>
        </p:nvGrpSpPr>
        <p:grpSpPr>
          <a:xfrm>
            <a:off x="0" y="6681788"/>
            <a:ext cx="12192000" cy="176212"/>
            <a:chOff x="0" y="6681788"/>
            <a:chExt cx="12192000" cy="176212"/>
          </a:xfrm>
        </p:grpSpPr>
        <p:sp>
          <p:nvSpPr>
            <p:cNvPr id="7" name="Prostokąt 6">
              <a:extLst>
                <a:ext uri="{FF2B5EF4-FFF2-40B4-BE49-F238E27FC236}">
                  <a16:creationId xmlns:a16="http://schemas.microsoft.com/office/drawing/2014/main" id="{3A62FE48-1222-4ED9-8ADD-88C6EB67EC5C}"/>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8" name="Obraz 3">
              <a:extLst>
                <a:ext uri="{FF2B5EF4-FFF2-40B4-BE49-F238E27FC236}">
                  <a16:creationId xmlns:a16="http://schemas.microsoft.com/office/drawing/2014/main" id="{20CA20E6-7E86-4A89-918C-AC4DF5F1CB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16:creationId xmlns:a16="http://schemas.microsoft.com/office/drawing/2014/main" id="{5C4743EA-34AD-4280-B49B-7032338C3523}"/>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098" name="Obraz 11">
            <a:extLst>
              <a:ext uri="{FF2B5EF4-FFF2-40B4-BE49-F238E27FC236}">
                <a16:creationId xmlns:a16="http://schemas.microsoft.com/office/drawing/2014/main" id="{9E092F79-381B-4332-BEC0-F82092AE77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26" y="987425"/>
            <a:ext cx="5337175"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pole tekstowe 15">
            <a:extLst>
              <a:ext uri="{FF2B5EF4-FFF2-40B4-BE49-F238E27FC236}">
                <a16:creationId xmlns:a16="http://schemas.microsoft.com/office/drawing/2014/main" id="{EBA3BD6A-9771-49F5-8423-85A65526C8AA}"/>
              </a:ext>
            </a:extLst>
          </p:cNvPr>
          <p:cNvSpPr txBox="1">
            <a:spLocks noChangeArrowheads="1"/>
          </p:cNvSpPr>
          <p:nvPr/>
        </p:nvSpPr>
        <p:spPr bwMode="auto">
          <a:xfrm>
            <a:off x="7462839" y="517526"/>
            <a:ext cx="23320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4800" b="1">
                <a:solidFill>
                  <a:srgbClr val="FF0000"/>
                </a:solidFill>
              </a:rPr>
              <a:t>R</a:t>
            </a:r>
            <a:r>
              <a:rPr lang="pl-PL" altLang="pl-PL" sz="2800" b="1">
                <a:solidFill>
                  <a:srgbClr val="FF0000"/>
                </a:solidFill>
              </a:rPr>
              <a:t>ED</a:t>
            </a:r>
          </a:p>
          <a:p>
            <a:pPr eaLnBrk="1" hangingPunct="1">
              <a:spcBef>
                <a:spcPct val="0"/>
              </a:spcBef>
              <a:buFontTx/>
              <a:buNone/>
            </a:pPr>
            <a:r>
              <a:rPr lang="pl-PL" altLang="pl-PL" sz="1800">
                <a:solidFill>
                  <a:srgbClr val="FF0000"/>
                </a:solidFill>
              </a:rPr>
              <a:t>CZERWONY</a:t>
            </a:r>
          </a:p>
        </p:txBody>
      </p:sp>
      <p:sp>
        <p:nvSpPr>
          <p:cNvPr id="4101" name="pole tekstowe 20">
            <a:extLst>
              <a:ext uri="{FF2B5EF4-FFF2-40B4-BE49-F238E27FC236}">
                <a16:creationId xmlns:a16="http://schemas.microsoft.com/office/drawing/2014/main" id="{03DA95BE-5ADC-4829-B206-27F55CB2B958}"/>
              </a:ext>
            </a:extLst>
          </p:cNvPr>
          <p:cNvSpPr txBox="1">
            <a:spLocks noChangeArrowheads="1"/>
          </p:cNvSpPr>
          <p:nvPr/>
        </p:nvSpPr>
        <p:spPr bwMode="auto">
          <a:xfrm>
            <a:off x="1903414" y="4051301"/>
            <a:ext cx="1762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4800" b="1">
                <a:solidFill>
                  <a:srgbClr val="00FF00"/>
                </a:solidFill>
              </a:rPr>
              <a:t>G</a:t>
            </a:r>
            <a:r>
              <a:rPr lang="pl-PL" altLang="pl-PL" sz="2800" b="1">
                <a:solidFill>
                  <a:srgbClr val="00FF00"/>
                </a:solidFill>
              </a:rPr>
              <a:t>REEN</a:t>
            </a:r>
          </a:p>
          <a:p>
            <a:pPr eaLnBrk="1" hangingPunct="1">
              <a:spcBef>
                <a:spcPct val="0"/>
              </a:spcBef>
              <a:buFontTx/>
              <a:buNone/>
            </a:pPr>
            <a:r>
              <a:rPr lang="pl-PL" altLang="pl-PL" sz="1800">
                <a:solidFill>
                  <a:srgbClr val="00FF00"/>
                </a:solidFill>
              </a:rPr>
              <a:t>ZIELONY</a:t>
            </a:r>
          </a:p>
        </p:txBody>
      </p:sp>
      <p:sp>
        <p:nvSpPr>
          <p:cNvPr id="4102" name="pole tekstowe 21">
            <a:extLst>
              <a:ext uri="{FF2B5EF4-FFF2-40B4-BE49-F238E27FC236}">
                <a16:creationId xmlns:a16="http://schemas.microsoft.com/office/drawing/2014/main" id="{4FCA560E-1182-4CFE-93F9-3944C9362344}"/>
              </a:ext>
            </a:extLst>
          </p:cNvPr>
          <p:cNvSpPr txBox="1">
            <a:spLocks noChangeArrowheads="1"/>
          </p:cNvSpPr>
          <p:nvPr/>
        </p:nvSpPr>
        <p:spPr bwMode="auto">
          <a:xfrm>
            <a:off x="8623301" y="4605339"/>
            <a:ext cx="17637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4800" b="1">
                <a:solidFill>
                  <a:srgbClr val="0000FF"/>
                </a:solidFill>
              </a:rPr>
              <a:t>B</a:t>
            </a:r>
            <a:r>
              <a:rPr lang="pl-PL" altLang="pl-PL" sz="2800" b="1">
                <a:solidFill>
                  <a:srgbClr val="0000FF"/>
                </a:solidFill>
              </a:rPr>
              <a:t>LUE</a:t>
            </a:r>
          </a:p>
          <a:p>
            <a:pPr eaLnBrk="1" hangingPunct="1">
              <a:spcBef>
                <a:spcPct val="0"/>
              </a:spcBef>
              <a:buFontTx/>
              <a:buNone/>
            </a:pPr>
            <a:r>
              <a:rPr lang="pl-PL" altLang="pl-PL" sz="1800">
                <a:solidFill>
                  <a:srgbClr val="0000FF"/>
                </a:solidFill>
              </a:rPr>
              <a:t>NIEBIESKI</a:t>
            </a:r>
          </a:p>
        </p:txBody>
      </p:sp>
      <p:sp>
        <p:nvSpPr>
          <p:cNvPr id="23" name="Prostokąt 22">
            <a:extLst>
              <a:ext uri="{FF2B5EF4-FFF2-40B4-BE49-F238E27FC236}">
                <a16:creationId xmlns:a16="http://schemas.microsoft.com/office/drawing/2014/main" id="{C8858018-B0A3-4BBC-BD52-999B5CF2CC5B}"/>
              </a:ext>
            </a:extLst>
          </p:cNvPr>
          <p:cNvSpPr/>
          <p:nvPr/>
        </p:nvSpPr>
        <p:spPr>
          <a:xfrm>
            <a:off x="177226" y="180976"/>
            <a:ext cx="4052888"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24" name="Prostokąt 23">
            <a:extLst>
              <a:ext uri="{FF2B5EF4-FFF2-40B4-BE49-F238E27FC236}">
                <a16:creationId xmlns:a16="http://schemas.microsoft.com/office/drawing/2014/main" id="{CF52FB6B-64D0-4416-94CA-656139C7A73B}"/>
              </a:ext>
            </a:extLst>
          </p:cNvPr>
          <p:cNvSpPr/>
          <p:nvPr/>
        </p:nvSpPr>
        <p:spPr>
          <a:xfrm>
            <a:off x="235965" y="123826"/>
            <a:ext cx="4052887"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pl-PL" dirty="0"/>
              <a:t>PODSTAWY OPTYKI – KOŁO BARW</a:t>
            </a:r>
          </a:p>
        </p:txBody>
      </p:sp>
      <p:grpSp>
        <p:nvGrpSpPr>
          <p:cNvPr id="11" name="Grupa 10">
            <a:extLst>
              <a:ext uri="{FF2B5EF4-FFF2-40B4-BE49-F238E27FC236}">
                <a16:creationId xmlns:a16="http://schemas.microsoft.com/office/drawing/2014/main" id="{BF52214B-203B-4DB5-A6A8-48805CBE3467}"/>
              </a:ext>
            </a:extLst>
          </p:cNvPr>
          <p:cNvGrpSpPr/>
          <p:nvPr/>
        </p:nvGrpSpPr>
        <p:grpSpPr>
          <a:xfrm>
            <a:off x="0" y="6681788"/>
            <a:ext cx="12192000" cy="176212"/>
            <a:chOff x="0" y="6681788"/>
            <a:chExt cx="12192000" cy="176212"/>
          </a:xfrm>
        </p:grpSpPr>
        <p:sp>
          <p:nvSpPr>
            <p:cNvPr id="12" name="Prostokąt 11">
              <a:extLst>
                <a:ext uri="{FF2B5EF4-FFF2-40B4-BE49-F238E27FC236}">
                  <a16:creationId xmlns:a16="http://schemas.microsoft.com/office/drawing/2014/main" id="{7657C35C-1755-4DE4-80FA-97E06B6F7DEF}"/>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3" name="Obraz 3">
              <a:extLst>
                <a:ext uri="{FF2B5EF4-FFF2-40B4-BE49-F238E27FC236}">
                  <a16:creationId xmlns:a16="http://schemas.microsoft.com/office/drawing/2014/main" id="{DD015D76-4F6D-43EA-9ABA-DFD02E5841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rostokąt 13">
              <a:extLst>
                <a:ext uri="{FF2B5EF4-FFF2-40B4-BE49-F238E27FC236}">
                  <a16:creationId xmlns:a16="http://schemas.microsoft.com/office/drawing/2014/main" id="{7A678903-FB6D-4A9D-88DC-9A205BE5BE0A}"/>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4625FACF-E5AB-4A4B-8326-865E3BA50962}"/>
              </a:ext>
            </a:extLst>
          </p:cNvPr>
          <p:cNvSpPr txBox="1">
            <a:spLocks noChangeArrowheads="1"/>
          </p:cNvSpPr>
          <p:nvPr/>
        </p:nvSpPr>
        <p:spPr bwMode="auto">
          <a:xfrm>
            <a:off x="1768475" y="127001"/>
            <a:ext cx="86296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800" b="1"/>
              <a:t>Joint Photographic Experts Group  -  pliki </a:t>
            </a:r>
            <a:r>
              <a:rPr lang="pl-PL" altLang="pl-PL" sz="1800" b="1">
                <a:solidFill>
                  <a:srgbClr val="FF6600"/>
                </a:solidFill>
              </a:rPr>
              <a:t>JPG</a:t>
            </a:r>
            <a:br>
              <a:rPr lang="pl-PL" altLang="pl-PL" sz="1800"/>
            </a:br>
            <a:r>
              <a:rPr lang="pl-PL" altLang="pl-PL" sz="1800"/>
              <a:t> </a:t>
            </a:r>
            <a:br>
              <a:rPr lang="pl-PL" altLang="pl-PL" sz="1800"/>
            </a:br>
            <a:r>
              <a:rPr lang="pl-PL" altLang="pl-PL" sz="1800" b="1"/>
              <a:t>Zastosowanie</a:t>
            </a:r>
            <a:r>
              <a:rPr lang="pl-PL" altLang="pl-PL" sz="1800"/>
              <a:t> Kompresja zdjęć; dobry do publikacji grafiki na stronach WWW. </a:t>
            </a:r>
            <a:br>
              <a:rPr lang="pl-PL" altLang="pl-PL" sz="1800"/>
            </a:br>
            <a:r>
              <a:rPr lang="pl-PL" altLang="pl-PL" sz="1800" b="1"/>
              <a:t>Zalety</a:t>
            </a:r>
            <a:r>
              <a:rPr lang="pl-PL" altLang="pl-PL" sz="1800"/>
              <a:t> Głębia barw do 24 bitów (16,7 mln kolorów); dzięki wydajnej technice kompresji pliki odznaczają się małymi rozmiarami; odczytywany przez wszystkie przeglądarki. </a:t>
            </a:r>
            <a:br>
              <a:rPr lang="pl-PL" altLang="pl-PL" sz="1800"/>
            </a:br>
            <a:r>
              <a:rPr lang="pl-PL" altLang="pl-PL" sz="1800" b="1"/>
              <a:t>Wady</a:t>
            </a:r>
            <a:r>
              <a:rPr lang="pl-PL" altLang="pl-PL" sz="1800"/>
              <a:t> Przy dużym stopniu kompresji wyraźnie widoczne pogorszenie jakości obrazu.  </a:t>
            </a:r>
            <a:endParaRPr lang="pl-PL" altLang="pl-PL" sz="1400"/>
          </a:p>
        </p:txBody>
      </p:sp>
      <p:sp>
        <p:nvSpPr>
          <p:cNvPr id="28675" name="Text Box 2">
            <a:extLst>
              <a:ext uri="{FF2B5EF4-FFF2-40B4-BE49-F238E27FC236}">
                <a16:creationId xmlns:a16="http://schemas.microsoft.com/office/drawing/2014/main" id="{4D3E4BBA-3C76-4824-9D90-82D568B1478E}"/>
              </a:ext>
            </a:extLst>
          </p:cNvPr>
          <p:cNvSpPr txBox="1">
            <a:spLocks noChangeArrowheads="1"/>
          </p:cNvSpPr>
          <p:nvPr/>
        </p:nvSpPr>
        <p:spPr bwMode="auto">
          <a:xfrm>
            <a:off x="1781175" y="2457451"/>
            <a:ext cx="861695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b="1" dirty="0"/>
              <a:t>Kompresja </a:t>
            </a:r>
            <a:r>
              <a:rPr lang="pl-PL" altLang="pl-PL" sz="1400" b="1" dirty="0" err="1"/>
              <a:t>JPEG</a:t>
            </a:r>
            <a:r>
              <a:rPr lang="pl-PL" altLang="pl-PL" sz="1400" b="1" dirty="0"/>
              <a:t> (kompresja stratna)</a:t>
            </a:r>
            <a:br>
              <a:rPr lang="pl-PL" altLang="pl-PL" sz="1400" dirty="0"/>
            </a:br>
            <a:r>
              <a:rPr lang="pl-PL" altLang="pl-PL" sz="1400" dirty="0"/>
              <a:t>(Algorytm ten dzieli grafikę na bloki o rozmiarach 8 x 8 = 64 pikseli. Następnie dla każdego koloru podstawowego w bloku przeprowadzana jest następująca procedura. Np. czerwona składowa obrazu: 64 pikselom tworzącym blok odpowiadają 64 wartości czerwieni. Taki sam obraz możemy uzyskać, nakładając na siebie 64 podstawowe schematy (częstotliwości) rozkładu czerwieni. Proces ten możemy porównać do nakładania na siebie barwnych folii z różnymi wzorami graficznymi. Poprzez dobranie odpowiednich schematów rozkładu (czemu odpowiada wybór określonego zestawu folii) możliwe jest uzyskanie dowolnego wzoru w 64-bitowym bloku pikseli. Jeśli cały blok jest jednobarwny, wówczas wystarczy użycie tylko jednego (pierwszego) schematu. Udziały poszczególnych schematów, niezbędne do odtworzenia wszystkich 64 bitów, obliczane są metodą dyskretnej transformaty cosinusowej (</a:t>
            </a:r>
            <a:r>
              <a:rPr lang="pl-PL" altLang="pl-PL" sz="1400" dirty="0" err="1"/>
              <a:t>DCT</a:t>
            </a:r>
            <a:r>
              <a:rPr lang="pl-PL" altLang="pl-PL" sz="1400" dirty="0"/>
              <a:t>). </a:t>
            </a:r>
            <a:br>
              <a:rPr lang="pl-PL" altLang="pl-PL" sz="1400" dirty="0"/>
            </a:br>
            <a:r>
              <a:rPr lang="pl-PL" altLang="pl-PL" sz="1400" dirty="0"/>
              <a:t>      Kompresja zachodzi dopiero w kolejnym kroku, podczas kwantyzacji. Ponieważ stwierdzono doświadczalnie, że wszystkie schematy podstawowe o dużej częstotliwości, czyli o dużej zmienności przebiegu (prawa dolna część spektrum), mają zbliżoną wielkość udziału, wartość ta jest dla nich wszystkich uśredniana. Takie ujednolicenie znacznie ułatwia kompresję, powoduje jednak zafałszowanie kolorów w bloku. Na szczęście składowe o wysokich częstotliwościach wpływają jedynie na trudne do zauważenia niuanse obrazu, które stają się zauważalne dopiero po silnym powiększeniu grafiki </a:t>
            </a:r>
            <a:r>
              <a:rPr lang="pl-PL" altLang="pl-PL" sz="1400" dirty="0" err="1"/>
              <a:t>JPEG</a:t>
            </a:r>
            <a:r>
              <a:rPr lang="pl-PL" altLang="pl-PL" sz="1400" dirty="0"/>
              <a:t>. Po powiększeniu widoczne stają się również krawędzie bloków, które nieznacznie różnią się między sobą rozkładem kolorów. Im większy stopień kompresji wybierzemy, tym więcej częstotliwości podstawowych podlega uśrednieniu i obraz budowany jest z mniejszej liczby schematów rozkładu koloru. </a:t>
            </a:r>
          </a:p>
        </p:txBody>
      </p:sp>
      <p:grpSp>
        <p:nvGrpSpPr>
          <p:cNvPr id="7" name="Grupa 6">
            <a:extLst>
              <a:ext uri="{FF2B5EF4-FFF2-40B4-BE49-F238E27FC236}">
                <a16:creationId xmlns:a16="http://schemas.microsoft.com/office/drawing/2014/main" id="{7CB01A88-D52B-4241-A94E-03C901C7B30E}"/>
              </a:ext>
            </a:extLst>
          </p:cNvPr>
          <p:cNvGrpSpPr/>
          <p:nvPr/>
        </p:nvGrpSpPr>
        <p:grpSpPr>
          <a:xfrm>
            <a:off x="0" y="6681788"/>
            <a:ext cx="12192000" cy="176212"/>
            <a:chOff x="0" y="6681788"/>
            <a:chExt cx="12192000" cy="176212"/>
          </a:xfrm>
        </p:grpSpPr>
        <p:sp>
          <p:nvSpPr>
            <p:cNvPr id="8" name="Prostokąt 7">
              <a:extLst>
                <a:ext uri="{FF2B5EF4-FFF2-40B4-BE49-F238E27FC236}">
                  <a16:creationId xmlns:a16="http://schemas.microsoft.com/office/drawing/2014/main" id="{52CE83E8-EA33-41BD-BD91-6B465C3BB71B}"/>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9" name="Obraz 3">
              <a:extLst>
                <a:ext uri="{FF2B5EF4-FFF2-40B4-BE49-F238E27FC236}">
                  <a16:creationId xmlns:a16="http://schemas.microsoft.com/office/drawing/2014/main" id="{C94F390C-5ABC-4D5B-B017-EF06E76D0B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1D9E0243-B7BF-4C71-A7F4-E115E905CB75}"/>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warstwy">
            <a:extLst>
              <a:ext uri="{FF2B5EF4-FFF2-40B4-BE49-F238E27FC236}">
                <a16:creationId xmlns:a16="http://schemas.microsoft.com/office/drawing/2014/main" id="{E09C2D17-559B-4D64-8D62-1F8A1E5D7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226" y="1379180"/>
            <a:ext cx="4500272" cy="333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a:extLst>
              <a:ext uri="{FF2B5EF4-FFF2-40B4-BE49-F238E27FC236}">
                <a16:creationId xmlns:a16="http://schemas.microsoft.com/office/drawing/2014/main" id="{A32DAD70-9BB5-415E-B9D1-F246FFB31E24}"/>
              </a:ext>
            </a:extLst>
          </p:cNvPr>
          <p:cNvSpPr txBox="1">
            <a:spLocks noChangeArrowheads="1"/>
          </p:cNvSpPr>
          <p:nvPr/>
        </p:nvSpPr>
        <p:spPr bwMode="auto">
          <a:xfrm>
            <a:off x="1993901" y="4854575"/>
            <a:ext cx="82026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200" dirty="0"/>
              <a:t>Program przekształcający mapę bitową w plik </a:t>
            </a:r>
            <a:r>
              <a:rPr lang="pl-PL" altLang="pl-PL" sz="1200" b="1" dirty="0"/>
              <a:t>JPG</a:t>
            </a:r>
            <a:r>
              <a:rPr lang="pl-PL" altLang="pl-PL" sz="1200" dirty="0"/>
              <a:t> generuje według odpowiedniego algorytmu zdefiniowane „schematy mieszania kolorów” – kwadraty o wymiarach </a:t>
            </a:r>
            <a:r>
              <a:rPr lang="pl-PL" altLang="pl-PL" sz="1200" dirty="0" err="1"/>
              <a:t>8x8</a:t>
            </a:r>
            <a:r>
              <a:rPr lang="pl-PL" altLang="pl-PL" sz="1200" dirty="0"/>
              <a:t> pikseli, które zastępują oryginalne fragmenty obrazu, wszędzie tam, gdzie jest to możliwe.</a:t>
            </a:r>
            <a:br>
              <a:rPr lang="pl-PL" altLang="pl-PL" sz="1200" dirty="0"/>
            </a:br>
            <a:r>
              <a:rPr lang="pl-PL" altLang="pl-PL" sz="1200" dirty="0"/>
              <a:t>Jeśli podczas zapisu pliku JPG wybierzemy najgorszą możliwą jakość, to zobaczymy, iż paleta barw jest mocno redukowana, a wszelkie kształty są sprowadzane do jednolitych plam. Funkcje opisujące skomplikowane plamy mogą być bardzo rozbudowane, stąd sprowadza się je do najprostszych kształtów (kwadratów i prostokątów). </a:t>
            </a:r>
          </a:p>
        </p:txBody>
      </p:sp>
      <p:sp>
        <p:nvSpPr>
          <p:cNvPr id="8" name="Prostokąt 7">
            <a:extLst>
              <a:ext uri="{FF2B5EF4-FFF2-40B4-BE49-F238E27FC236}">
                <a16:creationId xmlns:a16="http://schemas.microsoft.com/office/drawing/2014/main" id="{6BADEDD1-F823-46FB-877C-2563868A2733}"/>
              </a:ext>
            </a:extLst>
          </p:cNvPr>
          <p:cNvSpPr/>
          <p:nvPr/>
        </p:nvSpPr>
        <p:spPr>
          <a:xfrm>
            <a:off x="157704" y="180976"/>
            <a:ext cx="7132638"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9" name="Prostokąt 8">
            <a:extLst>
              <a:ext uri="{FF2B5EF4-FFF2-40B4-BE49-F238E27FC236}">
                <a16:creationId xmlns:a16="http://schemas.microsoft.com/office/drawing/2014/main" id="{985007C5-24CE-4403-BB03-1D5D29C584D9}"/>
              </a:ext>
            </a:extLst>
          </p:cNvPr>
          <p:cNvSpPr/>
          <p:nvPr/>
        </p:nvSpPr>
        <p:spPr>
          <a:xfrm>
            <a:off x="216443" y="123826"/>
            <a:ext cx="7132637"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dirty="0">
                <a:solidFill>
                  <a:srgbClr val="FFFFFF"/>
                </a:solidFill>
              </a:rPr>
              <a:t>KOMPRESJA W PLIKACH GRAFICZNYCH</a:t>
            </a:r>
          </a:p>
        </p:txBody>
      </p:sp>
      <p:grpSp>
        <p:nvGrpSpPr>
          <p:cNvPr id="10" name="Grupa 9">
            <a:extLst>
              <a:ext uri="{FF2B5EF4-FFF2-40B4-BE49-F238E27FC236}">
                <a16:creationId xmlns:a16="http://schemas.microsoft.com/office/drawing/2014/main" id="{81266A4B-9996-40FB-8A94-3B092E86F52E}"/>
              </a:ext>
            </a:extLst>
          </p:cNvPr>
          <p:cNvGrpSpPr/>
          <p:nvPr/>
        </p:nvGrpSpPr>
        <p:grpSpPr>
          <a:xfrm>
            <a:off x="0" y="6681788"/>
            <a:ext cx="12192000" cy="176212"/>
            <a:chOff x="0" y="6681788"/>
            <a:chExt cx="12192000" cy="176212"/>
          </a:xfrm>
        </p:grpSpPr>
        <p:sp>
          <p:nvSpPr>
            <p:cNvPr id="11" name="Prostokąt 10">
              <a:extLst>
                <a:ext uri="{FF2B5EF4-FFF2-40B4-BE49-F238E27FC236}">
                  <a16:creationId xmlns:a16="http://schemas.microsoft.com/office/drawing/2014/main" id="{5D7FF379-3759-446B-8CC1-583F576876B3}"/>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2" name="Obraz 3">
              <a:extLst>
                <a:ext uri="{FF2B5EF4-FFF2-40B4-BE49-F238E27FC236}">
                  <a16:creationId xmlns:a16="http://schemas.microsoft.com/office/drawing/2014/main" id="{DFCFE536-2838-4616-AF7F-C80BEC12AB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ostokąt 12">
              <a:extLst>
                <a:ext uri="{FF2B5EF4-FFF2-40B4-BE49-F238E27FC236}">
                  <a16:creationId xmlns:a16="http://schemas.microsoft.com/office/drawing/2014/main" id="{9190FA35-140C-488D-9562-1F28C63036DA}"/>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
        <p:nvSpPr>
          <p:cNvPr id="14" name="Text Box 4">
            <a:extLst>
              <a:ext uri="{FF2B5EF4-FFF2-40B4-BE49-F238E27FC236}">
                <a16:creationId xmlns:a16="http://schemas.microsoft.com/office/drawing/2014/main" id="{08025AF1-25FB-4BF9-AFAD-1C02EF3B2DC9}"/>
              </a:ext>
            </a:extLst>
          </p:cNvPr>
          <p:cNvSpPr txBox="1">
            <a:spLocks noChangeArrowheads="1"/>
          </p:cNvSpPr>
          <p:nvPr/>
        </p:nvSpPr>
        <p:spPr bwMode="auto">
          <a:xfrm>
            <a:off x="1956351" y="811882"/>
            <a:ext cx="42236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800" b="1" dirty="0"/>
              <a:t>Kompresja </a:t>
            </a:r>
            <a:r>
              <a:rPr lang="pl-PL" altLang="pl-PL" sz="1800" b="1" dirty="0" err="1"/>
              <a:t>JPEG</a:t>
            </a:r>
            <a:r>
              <a:rPr lang="pl-PL" altLang="pl-PL" sz="1800" b="1" dirty="0"/>
              <a:t> </a:t>
            </a:r>
            <a:r>
              <a:rPr lang="pl-PL" altLang="pl-PL" sz="1800" dirty="0"/>
              <a:t>(kompresja stratna)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19BA5875-B129-43A6-9BD6-84CC61BC5A27}"/>
              </a:ext>
            </a:extLst>
          </p:cNvPr>
          <p:cNvSpPr txBox="1">
            <a:spLocks noChangeArrowheads="1"/>
          </p:cNvSpPr>
          <p:nvPr/>
        </p:nvSpPr>
        <p:spPr bwMode="auto">
          <a:xfrm>
            <a:off x="1768475" y="342901"/>
            <a:ext cx="86296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800" b="1" dirty="0"/>
              <a:t>Kompresja </a:t>
            </a:r>
            <a:r>
              <a:rPr lang="pl-PL" altLang="pl-PL" sz="1800" b="1" dirty="0" err="1"/>
              <a:t>LZW</a:t>
            </a:r>
            <a:r>
              <a:rPr lang="pl-PL" altLang="pl-PL" sz="1800" dirty="0"/>
              <a:t> (bezstratna)</a:t>
            </a:r>
            <a:br>
              <a:rPr lang="pl-PL" altLang="pl-PL" sz="1800" dirty="0"/>
            </a:br>
            <a:br>
              <a:rPr lang="pl-PL" altLang="pl-PL" sz="1800" dirty="0"/>
            </a:br>
            <a:r>
              <a:rPr lang="pl-PL" altLang="pl-PL" sz="1800" dirty="0"/>
              <a:t>Metoda, której nazwa pochodzi od nazwisk jej twórców: </a:t>
            </a:r>
            <a:r>
              <a:rPr lang="pl-PL" altLang="pl-PL" sz="1800" dirty="0" err="1"/>
              <a:t>Lempela</a:t>
            </a:r>
            <a:r>
              <a:rPr lang="pl-PL" altLang="pl-PL" sz="1800" dirty="0"/>
              <a:t>, </a:t>
            </a:r>
            <a:r>
              <a:rPr lang="pl-PL" altLang="pl-PL" sz="1800" dirty="0" err="1"/>
              <a:t>Ziva</a:t>
            </a:r>
            <a:r>
              <a:rPr lang="pl-PL" altLang="pl-PL" sz="1800" dirty="0"/>
              <a:t> i </a:t>
            </a:r>
            <a:r>
              <a:rPr lang="pl-PL" altLang="pl-PL" sz="1800" dirty="0" err="1"/>
              <a:t>Welcha</a:t>
            </a:r>
            <a:r>
              <a:rPr lang="pl-PL" altLang="pl-PL" sz="1800" dirty="0"/>
              <a:t>, analizuje plik w poszukiwaniu identycznych ciągów pikseli. Najczęściej powtarzające się wzorce oznaczane są kodami. W skompresowanym pliku takie same ciągi zastępowane są odpowiadającymi im kodami. Algorytm kodowania opracowany jest w taki sposób, że tabela kodów nie musi być zapisana w pliku, dzięki temu jego rozmiar może być dodatkowo zredukowany. </a:t>
            </a:r>
          </a:p>
        </p:txBody>
      </p:sp>
      <p:pic>
        <p:nvPicPr>
          <p:cNvPr id="30723" name="Picture 5" descr="kodowanie">
            <a:extLst>
              <a:ext uri="{FF2B5EF4-FFF2-40B4-BE49-F238E27FC236}">
                <a16:creationId xmlns:a16="http://schemas.microsoft.com/office/drawing/2014/main" id="{9D1C45E5-7865-4CCE-9CDA-5CBB8664C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9" y="3155950"/>
            <a:ext cx="433387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a 6">
            <a:extLst>
              <a:ext uri="{FF2B5EF4-FFF2-40B4-BE49-F238E27FC236}">
                <a16:creationId xmlns:a16="http://schemas.microsoft.com/office/drawing/2014/main" id="{E74DF053-F509-4D58-9E0C-ACA57466B5DD}"/>
              </a:ext>
            </a:extLst>
          </p:cNvPr>
          <p:cNvGrpSpPr/>
          <p:nvPr/>
        </p:nvGrpSpPr>
        <p:grpSpPr>
          <a:xfrm>
            <a:off x="0" y="6681788"/>
            <a:ext cx="12192000" cy="176212"/>
            <a:chOff x="0" y="6681788"/>
            <a:chExt cx="12192000" cy="176212"/>
          </a:xfrm>
        </p:grpSpPr>
        <p:sp>
          <p:nvSpPr>
            <p:cNvPr id="8" name="Prostokąt 7">
              <a:extLst>
                <a:ext uri="{FF2B5EF4-FFF2-40B4-BE49-F238E27FC236}">
                  <a16:creationId xmlns:a16="http://schemas.microsoft.com/office/drawing/2014/main" id="{B2ED9662-D1E2-4082-8D4B-E4989E80000A}"/>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9" name="Obraz 3">
              <a:extLst>
                <a:ext uri="{FF2B5EF4-FFF2-40B4-BE49-F238E27FC236}">
                  <a16:creationId xmlns:a16="http://schemas.microsoft.com/office/drawing/2014/main" id="{68634DB5-6084-4B10-A59A-0DCA9F703C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7C59C2D4-A89B-4E7B-A85A-091D7FD240D1}"/>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a:extLst>
              <a:ext uri="{FF2B5EF4-FFF2-40B4-BE49-F238E27FC236}">
                <a16:creationId xmlns:a16="http://schemas.microsoft.com/office/drawing/2014/main" id="{2CA89614-2633-4222-B035-C73F848A54CD}"/>
              </a:ext>
            </a:extLst>
          </p:cNvPr>
          <p:cNvSpPr txBox="1">
            <a:spLocks noChangeArrowheads="1"/>
          </p:cNvSpPr>
          <p:nvPr/>
        </p:nvSpPr>
        <p:spPr bwMode="auto">
          <a:xfrm>
            <a:off x="1781175" y="381001"/>
            <a:ext cx="86296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800" b="1" dirty="0"/>
              <a:t>Kompresja </a:t>
            </a:r>
            <a:r>
              <a:rPr lang="pl-PL" altLang="pl-PL" sz="1800" b="1" dirty="0" err="1"/>
              <a:t>RLE</a:t>
            </a:r>
            <a:r>
              <a:rPr lang="pl-PL" altLang="pl-PL" sz="1800" dirty="0"/>
              <a:t>  (bezstratna) </a:t>
            </a:r>
            <a:br>
              <a:rPr lang="pl-PL" altLang="pl-PL" sz="1800" dirty="0"/>
            </a:br>
            <a:br>
              <a:rPr lang="pl-PL" altLang="pl-PL" sz="1800" dirty="0"/>
            </a:br>
            <a:r>
              <a:rPr lang="pl-PL" altLang="pl-PL" sz="1800" dirty="0"/>
              <a:t>Najprostszą metodą kompresji obrazów jest kodowanie liniowe </a:t>
            </a:r>
            <a:r>
              <a:rPr lang="pl-PL" altLang="pl-PL" sz="1800" dirty="0" err="1"/>
              <a:t>RLE</a:t>
            </a:r>
            <a:r>
              <a:rPr lang="pl-PL" altLang="pl-PL" sz="1800" dirty="0"/>
              <a:t> (Run </a:t>
            </a:r>
            <a:r>
              <a:rPr lang="pl-PL" altLang="pl-PL" sz="1800" dirty="0" err="1"/>
              <a:t>Length</a:t>
            </a:r>
            <a:r>
              <a:rPr lang="pl-PL" altLang="pl-PL" sz="1800" dirty="0"/>
              <a:t> </a:t>
            </a:r>
            <a:r>
              <a:rPr lang="pl-PL" altLang="pl-PL" sz="1800" dirty="0" err="1"/>
              <a:t>Encoding</a:t>
            </a:r>
            <a:r>
              <a:rPr lang="pl-PL" altLang="pl-PL" sz="1800" dirty="0"/>
              <a:t>). Stosowany tu algorytm grupuje identyczne piksele ułożone obok siebie w linii. W skompresowanym pliku występuje informacja o pikselu (tylko raz) oraz o liczbie pikseli w grupie. Ponieważ metoda </a:t>
            </a:r>
            <a:r>
              <a:rPr lang="pl-PL" altLang="pl-PL" sz="1800" dirty="0" err="1"/>
              <a:t>RLE</a:t>
            </a:r>
            <a:r>
              <a:rPr lang="pl-PL" altLang="pl-PL" sz="1800" dirty="0"/>
              <a:t> działa wiersz po wierszu, obraz z poziomymi liniami kompresowany jest znacznie lepiej niż obraz z liniami pionowymi. </a:t>
            </a:r>
          </a:p>
        </p:txBody>
      </p:sp>
      <p:pic>
        <p:nvPicPr>
          <p:cNvPr id="31747" name="Picture 5" descr="liniowe">
            <a:extLst>
              <a:ext uri="{FF2B5EF4-FFF2-40B4-BE49-F238E27FC236}">
                <a16:creationId xmlns:a16="http://schemas.microsoft.com/office/drawing/2014/main" id="{EC00C429-18A1-4872-8072-2BCE2DAC6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2981325"/>
            <a:ext cx="35480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a 6">
            <a:extLst>
              <a:ext uri="{FF2B5EF4-FFF2-40B4-BE49-F238E27FC236}">
                <a16:creationId xmlns:a16="http://schemas.microsoft.com/office/drawing/2014/main" id="{5F09BB97-AEC6-4746-A73C-8D81A874BBEE}"/>
              </a:ext>
            </a:extLst>
          </p:cNvPr>
          <p:cNvGrpSpPr/>
          <p:nvPr/>
        </p:nvGrpSpPr>
        <p:grpSpPr>
          <a:xfrm>
            <a:off x="0" y="6681788"/>
            <a:ext cx="12192000" cy="176212"/>
            <a:chOff x="0" y="6681788"/>
            <a:chExt cx="12192000" cy="176212"/>
          </a:xfrm>
        </p:grpSpPr>
        <p:sp>
          <p:nvSpPr>
            <p:cNvPr id="8" name="Prostokąt 7">
              <a:extLst>
                <a:ext uri="{FF2B5EF4-FFF2-40B4-BE49-F238E27FC236}">
                  <a16:creationId xmlns:a16="http://schemas.microsoft.com/office/drawing/2014/main" id="{70B35BEF-4733-4BF4-8AAA-7191187F1CDE}"/>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9" name="Obraz 3">
              <a:extLst>
                <a:ext uri="{FF2B5EF4-FFF2-40B4-BE49-F238E27FC236}">
                  <a16:creationId xmlns:a16="http://schemas.microsoft.com/office/drawing/2014/main" id="{48DD5DD4-F880-49F4-BB73-2EEF75903D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F31680A2-9194-4E15-B737-8A060CF434D1}"/>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Obraz 1">
            <a:extLst>
              <a:ext uri="{FF2B5EF4-FFF2-40B4-BE49-F238E27FC236}">
                <a16:creationId xmlns:a16="http://schemas.microsoft.com/office/drawing/2014/main" id="{56F91B82-D8C1-49A8-A257-6137C08029F2}"/>
              </a:ext>
            </a:extLst>
          </p:cNvPr>
          <p:cNvPicPr>
            <a:picLocks noChangeAspect="1"/>
          </p:cNvPicPr>
          <p:nvPr/>
        </p:nvPicPr>
        <p:blipFill>
          <a:blip r:embed="rId2">
            <a:extLst>
              <a:ext uri="{28A0092B-C50C-407E-A947-70E740481C1C}">
                <a14:useLocalDpi xmlns:a14="http://schemas.microsoft.com/office/drawing/2010/main" val="0"/>
              </a:ext>
            </a:extLst>
          </a:blip>
          <a:srcRect l="9117" t="56886" r="63544"/>
          <a:stretch>
            <a:fillRect/>
          </a:stretch>
        </p:blipFill>
        <p:spPr bwMode="auto">
          <a:xfrm>
            <a:off x="7704139" y="2097088"/>
            <a:ext cx="249872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Obraz 3">
            <a:extLst>
              <a:ext uri="{FF2B5EF4-FFF2-40B4-BE49-F238E27FC236}">
                <a16:creationId xmlns:a16="http://schemas.microsoft.com/office/drawing/2014/main" id="{EBB08797-8F65-4928-A3A6-7903911E55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8326" y="712788"/>
            <a:ext cx="488791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Obraz 5">
            <a:extLst>
              <a:ext uri="{FF2B5EF4-FFF2-40B4-BE49-F238E27FC236}">
                <a16:creationId xmlns:a16="http://schemas.microsoft.com/office/drawing/2014/main" id="{52F6886A-C058-4F44-B8E0-8539D6CC18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8326" y="3732213"/>
            <a:ext cx="488791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Łącznik prosty ze strzałką 7">
            <a:extLst>
              <a:ext uri="{FF2B5EF4-FFF2-40B4-BE49-F238E27FC236}">
                <a16:creationId xmlns:a16="http://schemas.microsoft.com/office/drawing/2014/main" id="{8F348473-1193-462F-85B2-F84FB30A8121}"/>
              </a:ext>
            </a:extLst>
          </p:cNvPr>
          <p:cNvCxnSpPr/>
          <p:nvPr/>
        </p:nvCxnSpPr>
        <p:spPr>
          <a:xfrm flipV="1">
            <a:off x="3319464" y="3462339"/>
            <a:ext cx="4357687" cy="17605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51D1B7DD-D5A9-4A3D-869F-F4515798C611}"/>
              </a:ext>
            </a:extLst>
          </p:cNvPr>
          <p:cNvCxnSpPr/>
          <p:nvPr/>
        </p:nvCxnSpPr>
        <p:spPr>
          <a:xfrm flipV="1">
            <a:off x="6492875" y="5354638"/>
            <a:ext cx="635000" cy="3032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76" name="pole tekstowe 13">
            <a:extLst>
              <a:ext uri="{FF2B5EF4-FFF2-40B4-BE49-F238E27FC236}">
                <a16:creationId xmlns:a16="http://schemas.microsoft.com/office/drawing/2014/main" id="{FDB95EC7-0B18-447E-8F34-6C308BDBB617}"/>
              </a:ext>
            </a:extLst>
          </p:cNvPr>
          <p:cNvSpPr txBox="1">
            <a:spLocks noChangeArrowheads="1"/>
          </p:cNvSpPr>
          <p:nvPr/>
        </p:nvSpPr>
        <p:spPr bwMode="auto">
          <a:xfrm>
            <a:off x="7127876" y="5106989"/>
            <a:ext cx="354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pl-PL" sz="1400"/>
              <a:t>2. Uśrednienie (redukcja) liczby kolorów</a:t>
            </a:r>
          </a:p>
          <a:p>
            <a:endParaRPr lang="pl-PL" altLang="pl-PL" sz="1400"/>
          </a:p>
          <a:p>
            <a:r>
              <a:rPr lang="pl-PL" altLang="pl-PL" sz="1400"/>
              <a:t>3. Połączenie identycznych kolorów w</a:t>
            </a:r>
            <a:br>
              <a:rPr lang="pl-PL" altLang="pl-PL" sz="1400"/>
            </a:br>
            <a:r>
              <a:rPr lang="pl-PL" altLang="pl-PL" sz="1400"/>
              <a:t>    plamy opisane najprostszą funkcją x</a:t>
            </a:r>
            <a:r>
              <a:rPr lang="pl-PL" altLang="pl-PL" sz="1400" b="1" baseline="30000"/>
              <a:t>2</a:t>
            </a:r>
          </a:p>
        </p:txBody>
      </p:sp>
      <p:cxnSp>
        <p:nvCxnSpPr>
          <p:cNvPr id="20" name="Łącznik prosty ze strzałką 19">
            <a:extLst>
              <a:ext uri="{FF2B5EF4-FFF2-40B4-BE49-F238E27FC236}">
                <a16:creationId xmlns:a16="http://schemas.microsoft.com/office/drawing/2014/main" id="{DD2179A1-3E24-464D-8A0E-17655A1928AE}"/>
              </a:ext>
            </a:extLst>
          </p:cNvPr>
          <p:cNvCxnSpPr/>
          <p:nvPr/>
        </p:nvCxnSpPr>
        <p:spPr>
          <a:xfrm flipV="1">
            <a:off x="6567489" y="5707063"/>
            <a:ext cx="560387" cy="296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78" name="pole tekstowe 21">
            <a:extLst>
              <a:ext uri="{FF2B5EF4-FFF2-40B4-BE49-F238E27FC236}">
                <a16:creationId xmlns:a16="http://schemas.microsoft.com/office/drawing/2014/main" id="{13C6DAF9-3F42-4C65-B0D7-79C662551C74}"/>
              </a:ext>
            </a:extLst>
          </p:cNvPr>
          <p:cNvSpPr txBox="1">
            <a:spLocks noChangeArrowheads="1"/>
          </p:cNvSpPr>
          <p:nvPr/>
        </p:nvSpPr>
        <p:spPr bwMode="auto">
          <a:xfrm>
            <a:off x="7415214" y="1258889"/>
            <a:ext cx="3076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pl-PL" sz="1400"/>
              <a:t>1. Zastąpienie fragmentów obrazu</a:t>
            </a:r>
            <a:br>
              <a:rPr lang="pl-PL" altLang="pl-PL" sz="1400"/>
            </a:br>
            <a:r>
              <a:rPr lang="pl-PL" altLang="pl-PL" sz="1400"/>
              <a:t>   gotowymi „schematami mieszania</a:t>
            </a:r>
            <a:br>
              <a:rPr lang="pl-PL" altLang="pl-PL" sz="1400"/>
            </a:br>
            <a:r>
              <a:rPr lang="pl-PL" altLang="pl-PL" sz="1400"/>
              <a:t>   kolorów” (kwadratami o boku 8x8)</a:t>
            </a:r>
          </a:p>
        </p:txBody>
      </p:sp>
      <p:sp>
        <p:nvSpPr>
          <p:cNvPr id="24" name="Prostokąt 23">
            <a:extLst>
              <a:ext uri="{FF2B5EF4-FFF2-40B4-BE49-F238E27FC236}">
                <a16:creationId xmlns:a16="http://schemas.microsoft.com/office/drawing/2014/main" id="{E8188FFB-963B-473A-8BFF-27FD7E9C8730}"/>
              </a:ext>
            </a:extLst>
          </p:cNvPr>
          <p:cNvSpPr/>
          <p:nvPr/>
        </p:nvSpPr>
        <p:spPr>
          <a:xfrm>
            <a:off x="1581150" y="180976"/>
            <a:ext cx="7132638"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25" name="Prostokąt 24">
            <a:extLst>
              <a:ext uri="{FF2B5EF4-FFF2-40B4-BE49-F238E27FC236}">
                <a16:creationId xmlns:a16="http://schemas.microsoft.com/office/drawing/2014/main" id="{8AE362D7-2985-4609-B677-ABA65D677215}"/>
              </a:ext>
            </a:extLst>
          </p:cNvPr>
          <p:cNvSpPr/>
          <p:nvPr/>
        </p:nvSpPr>
        <p:spPr>
          <a:xfrm>
            <a:off x="1639889" y="123826"/>
            <a:ext cx="7132637"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pl-PL" altLang="pl-PL" dirty="0">
                <a:solidFill>
                  <a:srgbClr val="FFFFFF"/>
                </a:solidFill>
              </a:rPr>
              <a:t>KOMPRESJA W PLIKACH JPG</a:t>
            </a:r>
          </a:p>
        </p:txBody>
      </p:sp>
      <p:grpSp>
        <p:nvGrpSpPr>
          <p:cNvPr id="15" name="Grupa 14">
            <a:extLst>
              <a:ext uri="{FF2B5EF4-FFF2-40B4-BE49-F238E27FC236}">
                <a16:creationId xmlns:a16="http://schemas.microsoft.com/office/drawing/2014/main" id="{9E9E696A-94DF-4549-92C7-DC72EAA928C7}"/>
              </a:ext>
            </a:extLst>
          </p:cNvPr>
          <p:cNvGrpSpPr/>
          <p:nvPr/>
        </p:nvGrpSpPr>
        <p:grpSpPr>
          <a:xfrm>
            <a:off x="0" y="6681788"/>
            <a:ext cx="12192000" cy="176212"/>
            <a:chOff x="0" y="6681788"/>
            <a:chExt cx="12192000" cy="176212"/>
          </a:xfrm>
        </p:grpSpPr>
        <p:sp>
          <p:nvSpPr>
            <p:cNvPr id="16" name="Prostokąt 15">
              <a:extLst>
                <a:ext uri="{FF2B5EF4-FFF2-40B4-BE49-F238E27FC236}">
                  <a16:creationId xmlns:a16="http://schemas.microsoft.com/office/drawing/2014/main" id="{2ADF47C9-FB5A-404D-91E5-DB1144842C92}"/>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7" name="Obraz 3">
              <a:extLst>
                <a:ext uri="{FF2B5EF4-FFF2-40B4-BE49-F238E27FC236}">
                  <a16:creationId xmlns:a16="http://schemas.microsoft.com/office/drawing/2014/main" id="{D7F4EB72-EEAF-466F-8F76-0F9A422227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rostokąt 17">
              <a:extLst>
                <a:ext uri="{FF2B5EF4-FFF2-40B4-BE49-F238E27FC236}">
                  <a16:creationId xmlns:a16="http://schemas.microsoft.com/office/drawing/2014/main" id="{DFB6781B-E1EB-4FA1-85ED-322DC75E3C78}"/>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F3760FA2-657C-4C44-BA62-FD3665709749}"/>
              </a:ext>
            </a:extLst>
          </p:cNvPr>
          <p:cNvSpPr txBox="1">
            <a:spLocks noChangeArrowheads="1"/>
          </p:cNvSpPr>
          <p:nvPr/>
        </p:nvSpPr>
        <p:spPr bwMode="auto">
          <a:xfrm>
            <a:off x="2063750" y="333375"/>
            <a:ext cx="8135938"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b="1">
                <a:solidFill>
                  <a:srgbClr val="FF6600"/>
                </a:solidFill>
              </a:rPr>
              <a:t>Pliki PNG</a:t>
            </a:r>
            <a:r>
              <a:rPr lang="pl-PL" altLang="pl-PL" sz="1800"/>
              <a:t> </a:t>
            </a:r>
            <a:br>
              <a:rPr lang="pl-PL" altLang="pl-PL" sz="1800"/>
            </a:br>
            <a:r>
              <a:rPr lang="pl-PL" altLang="pl-PL" sz="1800"/>
              <a:t>(ang. Portable Network Graphics) – rastrowy format plików graficznych oraz system bezstratnej kompresji danych graficznych.</a:t>
            </a:r>
          </a:p>
          <a:p>
            <a:pPr eaLnBrk="1" hangingPunct="1">
              <a:spcBef>
                <a:spcPct val="50000"/>
              </a:spcBef>
              <a:buFontTx/>
              <a:buNone/>
            </a:pPr>
            <a:r>
              <a:rPr lang="pl-PL" altLang="pl-PL" sz="1800"/>
              <a:t>PNG został opracowany jako następca GIF w 1995 roku po ogłoszeniu przez Unisys oraz CompuServe roszczeń patentowych dotyczących kompresji LZW używanej w formatach GIF oraz TIFF.</a:t>
            </a:r>
          </a:p>
          <a:p>
            <a:pPr eaLnBrk="1" hangingPunct="1">
              <a:spcBef>
                <a:spcPct val="50000"/>
              </a:spcBef>
              <a:buFontTx/>
              <a:buNone/>
            </a:pPr>
            <a:r>
              <a:rPr lang="pl-PL" altLang="pl-PL" sz="1800"/>
              <a:t>Obsługuje stopniowaną przezroczystość (tzw. </a:t>
            </a:r>
            <a:r>
              <a:rPr lang="pl-PL" altLang="pl-PL" sz="1800" b="1">
                <a:solidFill>
                  <a:srgbClr val="0000FF"/>
                </a:solidFill>
              </a:rPr>
              <a:t>kanału alfa</a:t>
            </a:r>
            <a:r>
              <a:rPr lang="pl-PL" altLang="pl-PL" sz="1800"/>
              <a:t>) oraz 24-bitową głębię kolorów. Dzięki temu można zapisać bezstratnie dowolne grafiki RGB+Alfa.</a:t>
            </a:r>
          </a:p>
        </p:txBody>
      </p:sp>
      <p:grpSp>
        <p:nvGrpSpPr>
          <p:cNvPr id="6" name="Grupa 5">
            <a:extLst>
              <a:ext uri="{FF2B5EF4-FFF2-40B4-BE49-F238E27FC236}">
                <a16:creationId xmlns:a16="http://schemas.microsoft.com/office/drawing/2014/main" id="{36C04928-1423-44BF-8CE9-6A1282AD8439}"/>
              </a:ext>
            </a:extLst>
          </p:cNvPr>
          <p:cNvGrpSpPr/>
          <p:nvPr/>
        </p:nvGrpSpPr>
        <p:grpSpPr>
          <a:xfrm>
            <a:off x="0" y="6681788"/>
            <a:ext cx="12192000" cy="176212"/>
            <a:chOff x="0" y="6681788"/>
            <a:chExt cx="12192000" cy="176212"/>
          </a:xfrm>
        </p:grpSpPr>
        <p:sp>
          <p:nvSpPr>
            <p:cNvPr id="7" name="Prostokąt 6">
              <a:extLst>
                <a:ext uri="{FF2B5EF4-FFF2-40B4-BE49-F238E27FC236}">
                  <a16:creationId xmlns:a16="http://schemas.microsoft.com/office/drawing/2014/main" id="{C709DCAA-34F8-4804-819A-0F11D8B28639}"/>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8" name="Obraz 3">
              <a:extLst>
                <a:ext uri="{FF2B5EF4-FFF2-40B4-BE49-F238E27FC236}">
                  <a16:creationId xmlns:a16="http://schemas.microsoft.com/office/drawing/2014/main" id="{FAD88EA7-2044-4007-BDF1-1E1E7BADAD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16:creationId xmlns:a16="http://schemas.microsoft.com/office/drawing/2014/main" id="{9A50E452-6E10-46B3-853B-216CC7BE2078}"/>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9103CC7F-E206-47DE-823C-343D3465FFCB}"/>
              </a:ext>
            </a:extLst>
          </p:cNvPr>
          <p:cNvSpPr txBox="1">
            <a:spLocks noChangeArrowheads="1"/>
          </p:cNvSpPr>
          <p:nvPr/>
        </p:nvSpPr>
        <p:spPr bwMode="auto">
          <a:xfrm>
            <a:off x="2063750" y="333375"/>
            <a:ext cx="8135938"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b="1">
                <a:solidFill>
                  <a:srgbClr val="0000FF"/>
                </a:solidFill>
              </a:rPr>
              <a:t>Grafika wektorowa (obiektowa)</a:t>
            </a:r>
            <a:r>
              <a:rPr lang="pl-PL" altLang="pl-PL" sz="1800"/>
              <a:t> – jeden z dwóch podstawowych rodzajów grafiki komputerowej, w której obraz opisany jest za pomocą figur geometrycznych (w przypadku grafiki dwuwymiarowej) lub brył geometrycznych (w przypadku grafiki trójwymiarowej), umiejscowionych w matematycznie zdefiniowanym układzie współrzędnych, odpowiednio dwu- lub trójwymiarowym.</a:t>
            </a:r>
          </a:p>
          <a:p>
            <a:pPr eaLnBrk="1" hangingPunct="1">
              <a:spcBef>
                <a:spcPct val="50000"/>
              </a:spcBef>
              <a:buFontTx/>
              <a:buNone/>
            </a:pPr>
            <a:endParaRPr lang="pl-PL" altLang="pl-PL" sz="1800"/>
          </a:p>
          <a:p>
            <a:pPr eaLnBrk="1" hangingPunct="1">
              <a:spcBef>
                <a:spcPct val="50000"/>
              </a:spcBef>
              <a:buFontTx/>
              <a:buNone/>
            </a:pPr>
            <a:r>
              <a:rPr lang="pl-PL" altLang="pl-PL" sz="1800"/>
              <a:t>W przeciwieństwie do grafiki rastrowej grafika wektorowa jest grafiką w pełni skalowalną, co oznacza, iż obrazy wektorowe można nieograniczenie powiększać oraz zmieniać ich proporcje bez uszczerbku na jakości. </a:t>
            </a:r>
          </a:p>
          <a:p>
            <a:pPr eaLnBrk="1" hangingPunct="1">
              <a:spcBef>
                <a:spcPct val="50000"/>
              </a:spcBef>
              <a:buFontTx/>
              <a:buNone/>
            </a:pPr>
            <a:r>
              <a:rPr lang="pl-PL" altLang="pl-PL" sz="1800"/>
              <a:t>W przypadku grafiki rastrowej obrót obrazu może zniekształcić go powodując utratę jakości (w szczególności, jeśli nie jest to obrót o wielokrotność kąta prostego). </a:t>
            </a:r>
          </a:p>
        </p:txBody>
      </p:sp>
      <p:grpSp>
        <p:nvGrpSpPr>
          <p:cNvPr id="6" name="Grupa 5">
            <a:extLst>
              <a:ext uri="{FF2B5EF4-FFF2-40B4-BE49-F238E27FC236}">
                <a16:creationId xmlns:a16="http://schemas.microsoft.com/office/drawing/2014/main" id="{5C6FF5F5-132D-41B6-816D-32A1DF436999}"/>
              </a:ext>
            </a:extLst>
          </p:cNvPr>
          <p:cNvGrpSpPr/>
          <p:nvPr/>
        </p:nvGrpSpPr>
        <p:grpSpPr>
          <a:xfrm>
            <a:off x="0" y="6681788"/>
            <a:ext cx="12192000" cy="176212"/>
            <a:chOff x="0" y="6681788"/>
            <a:chExt cx="12192000" cy="176212"/>
          </a:xfrm>
        </p:grpSpPr>
        <p:sp>
          <p:nvSpPr>
            <p:cNvPr id="7" name="Prostokąt 6">
              <a:extLst>
                <a:ext uri="{FF2B5EF4-FFF2-40B4-BE49-F238E27FC236}">
                  <a16:creationId xmlns:a16="http://schemas.microsoft.com/office/drawing/2014/main" id="{2B3F7500-8D88-4C14-B4C1-FC00003B1AC4}"/>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8" name="Obraz 3">
              <a:extLst>
                <a:ext uri="{FF2B5EF4-FFF2-40B4-BE49-F238E27FC236}">
                  <a16:creationId xmlns:a16="http://schemas.microsoft.com/office/drawing/2014/main" id="{47FCC469-41CB-4FD3-89A6-80E7CF59A1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16:creationId xmlns:a16="http://schemas.microsoft.com/office/drawing/2014/main" id="{0ED14578-05D5-4926-A01E-3EB2414681A4}"/>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a 7">
            <a:extLst>
              <a:ext uri="{FF2B5EF4-FFF2-40B4-BE49-F238E27FC236}">
                <a16:creationId xmlns:a16="http://schemas.microsoft.com/office/drawing/2014/main" id="{1764C15B-A2F9-4242-8CF9-021B616C889E}"/>
              </a:ext>
            </a:extLst>
          </p:cNvPr>
          <p:cNvGrpSpPr/>
          <p:nvPr/>
        </p:nvGrpSpPr>
        <p:grpSpPr>
          <a:xfrm rot="16200000" flipH="1" flipV="1">
            <a:off x="2668021" y="-2671618"/>
            <a:ext cx="6867234" cy="12192002"/>
            <a:chOff x="7207045" y="0"/>
            <a:chExt cx="4984955" cy="6858000"/>
          </a:xfrm>
        </p:grpSpPr>
        <p:sp>
          <p:nvSpPr>
            <p:cNvPr id="9" name="Trójkąt prostokątny 8">
              <a:extLst>
                <a:ext uri="{FF2B5EF4-FFF2-40B4-BE49-F238E27FC236}">
                  <a16:creationId xmlns:a16="http://schemas.microsoft.com/office/drawing/2014/main" id="{4A862E48-DE6E-48D4-83F3-BAAEA05756A3}"/>
                </a:ext>
              </a:extLst>
            </p:cNvPr>
            <p:cNvSpPr/>
            <p:nvPr/>
          </p:nvSpPr>
          <p:spPr>
            <a:xfrm flipH="1" flipV="1">
              <a:off x="7207045" y="0"/>
              <a:ext cx="4984955" cy="6858000"/>
            </a:xfrm>
            <a:prstGeom prst="rtTriangle">
              <a:avLst/>
            </a:prstGeom>
            <a:gradFill flip="none" rotWithShape="1">
              <a:gsLst>
                <a:gs pos="99038">
                  <a:srgbClr val="B87B00"/>
                </a:gs>
                <a:gs pos="0">
                  <a:srgbClr val="FFFF00"/>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Trójkąt prostokątny 9">
              <a:extLst>
                <a:ext uri="{FF2B5EF4-FFF2-40B4-BE49-F238E27FC236}">
                  <a16:creationId xmlns:a16="http://schemas.microsoft.com/office/drawing/2014/main" id="{29240DE9-9309-4F82-8701-77753A2FF8C9}"/>
                </a:ext>
              </a:extLst>
            </p:cNvPr>
            <p:cNvSpPr/>
            <p:nvPr/>
          </p:nvSpPr>
          <p:spPr>
            <a:xfrm flipH="1" flipV="1">
              <a:off x="8878528" y="0"/>
              <a:ext cx="3313472" cy="6858000"/>
            </a:xfrm>
            <a:prstGeom prst="rtTriangle">
              <a:avLst/>
            </a:prstGeom>
            <a:gradFill flip="none" rotWithShape="1">
              <a:gsLst>
                <a:gs pos="0">
                  <a:srgbClr val="FFFF00"/>
                </a:gs>
                <a:gs pos="82000">
                  <a:srgbClr val="FFAC05"/>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rójkąt prostokątny 10">
              <a:extLst>
                <a:ext uri="{FF2B5EF4-FFF2-40B4-BE49-F238E27FC236}">
                  <a16:creationId xmlns:a16="http://schemas.microsoft.com/office/drawing/2014/main" id="{92DD40F6-DCB6-4118-A14B-E49653A130EE}"/>
                </a:ext>
              </a:extLst>
            </p:cNvPr>
            <p:cNvSpPr/>
            <p:nvPr/>
          </p:nvSpPr>
          <p:spPr>
            <a:xfrm flipH="1" flipV="1">
              <a:off x="10510682" y="0"/>
              <a:ext cx="1681316" cy="6858000"/>
            </a:xfrm>
            <a:prstGeom prst="rtTriangle">
              <a:avLst/>
            </a:prstGeom>
            <a:gradFill flip="none" rotWithShape="1">
              <a:gsLst>
                <a:gs pos="0">
                  <a:srgbClr val="E7E200"/>
                </a:gs>
                <a:gs pos="82000">
                  <a:srgbClr val="FFCC66"/>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6772B465-0CC2-4B7C-BAC0-E694AFB484C7}"/>
              </a:ext>
            </a:extLst>
          </p:cNvPr>
          <p:cNvGrpSpPr/>
          <p:nvPr/>
        </p:nvGrpSpPr>
        <p:grpSpPr>
          <a:xfrm>
            <a:off x="-3933" y="-4169"/>
            <a:ext cx="12249274" cy="6866302"/>
            <a:chOff x="5303" y="5067"/>
            <a:chExt cx="12181388" cy="6866302"/>
          </a:xfrm>
        </p:grpSpPr>
        <p:sp>
          <p:nvSpPr>
            <p:cNvPr id="5" name="Trójkąt prostokątny 4">
              <a:extLst>
                <a:ext uri="{FF2B5EF4-FFF2-40B4-BE49-F238E27FC236}">
                  <a16:creationId xmlns:a16="http://schemas.microsoft.com/office/drawing/2014/main" id="{2B4364C1-C538-439A-B100-E577A6424442}"/>
                </a:ext>
              </a:extLst>
            </p:cNvPr>
            <p:cNvSpPr/>
            <p:nvPr/>
          </p:nvSpPr>
          <p:spPr>
            <a:xfrm flipV="1">
              <a:off x="16236" y="5067"/>
              <a:ext cx="12170455" cy="6866302"/>
            </a:xfrm>
            <a:prstGeom prst="rtTriangle">
              <a:avLst/>
            </a:prstGeom>
            <a:gradFill flip="none" rotWithShape="1">
              <a:gsLst>
                <a:gs pos="99038">
                  <a:srgbClr val="000068"/>
                </a:gs>
                <a:gs pos="0">
                  <a:srgbClr val="66CCFF"/>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F6B14E8D-2BDA-492E-8D97-7CC9193CD283}"/>
                </a:ext>
              </a:extLst>
            </p:cNvPr>
            <p:cNvSpPr/>
            <p:nvPr/>
          </p:nvSpPr>
          <p:spPr>
            <a:xfrm flipV="1">
              <a:off x="5303" y="5067"/>
              <a:ext cx="8067217" cy="6866302"/>
            </a:xfrm>
            <a:prstGeom prst="rtTriangle">
              <a:avLst/>
            </a:prstGeom>
            <a:gradFill flip="none" rotWithShape="1">
              <a:gsLst>
                <a:gs pos="0">
                  <a:srgbClr val="33CCFF"/>
                </a:gs>
                <a:gs pos="82000">
                  <a:srgbClr val="0000A2"/>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Trójkąt prostokątny 6">
              <a:extLst>
                <a:ext uri="{FF2B5EF4-FFF2-40B4-BE49-F238E27FC236}">
                  <a16:creationId xmlns:a16="http://schemas.microsoft.com/office/drawing/2014/main" id="{C3951D2B-1943-4BA7-B08B-ACC844FDF62A}"/>
                </a:ext>
              </a:extLst>
            </p:cNvPr>
            <p:cNvSpPr/>
            <p:nvPr/>
          </p:nvSpPr>
          <p:spPr>
            <a:xfrm flipV="1">
              <a:off x="5308" y="5067"/>
              <a:ext cx="4093453" cy="6866302"/>
            </a:xfrm>
            <a:prstGeom prst="rtTriangle">
              <a:avLst/>
            </a:prstGeom>
            <a:gradFill flip="none" rotWithShape="1">
              <a:gsLst>
                <a:gs pos="0">
                  <a:srgbClr val="66CCFF"/>
                </a:gs>
                <a:gs pos="82000">
                  <a:srgbClr val="0000FF"/>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2" name="Grupa 11">
            <a:extLst>
              <a:ext uri="{FF2B5EF4-FFF2-40B4-BE49-F238E27FC236}">
                <a16:creationId xmlns:a16="http://schemas.microsoft.com/office/drawing/2014/main" id="{91104F22-8470-49D1-87E8-002D2964D7D8}"/>
              </a:ext>
            </a:extLst>
          </p:cNvPr>
          <p:cNvGrpSpPr/>
          <p:nvPr/>
        </p:nvGrpSpPr>
        <p:grpSpPr>
          <a:xfrm flipV="1">
            <a:off x="-3933" y="-228"/>
            <a:ext cx="1882099" cy="6858000"/>
            <a:chOff x="-1" y="0"/>
            <a:chExt cx="5004620" cy="6858000"/>
          </a:xfrm>
        </p:grpSpPr>
        <p:sp>
          <p:nvSpPr>
            <p:cNvPr id="13" name="Trójkąt prostokątny 12">
              <a:extLst>
                <a:ext uri="{FF2B5EF4-FFF2-40B4-BE49-F238E27FC236}">
                  <a16:creationId xmlns:a16="http://schemas.microsoft.com/office/drawing/2014/main" id="{8F17AB82-7044-4D42-A478-F615415AE2FF}"/>
                </a:ext>
              </a:extLst>
            </p:cNvPr>
            <p:cNvSpPr/>
            <p:nvPr/>
          </p:nvSpPr>
          <p:spPr>
            <a:xfrm>
              <a:off x="19664" y="0"/>
              <a:ext cx="4984955" cy="6858000"/>
            </a:xfrm>
            <a:prstGeom prst="rtTriangle">
              <a:avLst/>
            </a:prstGeom>
            <a:gradFill flip="none" rotWithShape="1">
              <a:gsLst>
                <a:gs pos="99038">
                  <a:srgbClr val="12081A"/>
                </a:gs>
                <a:gs pos="0">
                  <a:srgbClr val="CC0099"/>
                </a:gs>
                <a:gs pos="82000">
                  <a:srgbClr val="36174D"/>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rójkąt prostokątny 13">
              <a:extLst>
                <a:ext uri="{FF2B5EF4-FFF2-40B4-BE49-F238E27FC236}">
                  <a16:creationId xmlns:a16="http://schemas.microsoft.com/office/drawing/2014/main" id="{DBC8B031-45A0-48CE-A226-4CA663F8C933}"/>
                </a:ext>
              </a:extLst>
            </p:cNvPr>
            <p:cNvSpPr/>
            <p:nvPr/>
          </p:nvSpPr>
          <p:spPr>
            <a:xfrm>
              <a:off x="-1" y="0"/>
              <a:ext cx="3313472" cy="6858000"/>
            </a:xfrm>
            <a:prstGeom prst="rtTriangle">
              <a:avLst/>
            </a:prstGeom>
            <a:gradFill flip="none" rotWithShape="1">
              <a:gsLst>
                <a:gs pos="0">
                  <a:srgbClr val="CC0099"/>
                </a:gs>
                <a:gs pos="82000">
                  <a:srgbClr val="36174D"/>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Trójkąt prostokątny 14">
              <a:extLst>
                <a:ext uri="{FF2B5EF4-FFF2-40B4-BE49-F238E27FC236}">
                  <a16:creationId xmlns:a16="http://schemas.microsoft.com/office/drawing/2014/main" id="{240CE5A4-2922-42C7-BFDA-884195C9D05B}"/>
                </a:ext>
              </a:extLst>
            </p:cNvPr>
            <p:cNvSpPr/>
            <p:nvPr/>
          </p:nvSpPr>
          <p:spPr>
            <a:xfrm>
              <a:off x="1" y="0"/>
              <a:ext cx="1681316" cy="6858000"/>
            </a:xfrm>
            <a:prstGeom prst="rtTriangle">
              <a:avLst/>
            </a:prstGeom>
            <a:gradFill flip="none" rotWithShape="1">
              <a:gsLst>
                <a:gs pos="0">
                  <a:srgbClr val="CC0099"/>
                </a:gs>
                <a:gs pos="82000">
                  <a:srgbClr val="7030A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6" name="Prostokąt 15">
            <a:extLst>
              <a:ext uri="{FF2B5EF4-FFF2-40B4-BE49-F238E27FC236}">
                <a16:creationId xmlns:a16="http://schemas.microsoft.com/office/drawing/2014/main" id="{014792CF-632B-48F5-A2B1-E06E70A86667}"/>
              </a:ext>
            </a:extLst>
          </p:cNvPr>
          <p:cNvSpPr/>
          <p:nvPr/>
        </p:nvSpPr>
        <p:spPr>
          <a:xfrm>
            <a:off x="15203" y="1966508"/>
            <a:ext cx="12192000" cy="2308324"/>
          </a:xfrm>
          <a:prstGeom prst="rect">
            <a:avLst/>
          </a:prstGeom>
          <a:noFill/>
        </p:spPr>
        <p:txBody>
          <a:bodyPr wrap="square" lIns="91440" tIns="45720" rIns="91440" bIns="45720">
            <a:spAutoFit/>
          </a:bodyPr>
          <a:lstStyle/>
          <a:p>
            <a:pPr algn="ctr"/>
            <a:r>
              <a:rPr lang="pl-PL" sz="7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CYFROWE KODOWANIE</a:t>
            </a:r>
            <a:br>
              <a:rPr lang="pl-PL" sz="7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br>
            <a:r>
              <a:rPr lang="pl-PL" sz="7200" b="1" dirty="0">
                <a:ln w="19050">
                  <a:solidFill>
                    <a:schemeClr val="tx1"/>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OBRAZU</a:t>
            </a:r>
          </a:p>
        </p:txBody>
      </p:sp>
    </p:spTree>
    <p:extLst>
      <p:ext uri="{BB962C8B-B14F-4D97-AF65-F5344CB8AC3E}">
        <p14:creationId xmlns:p14="http://schemas.microsoft.com/office/powerpoint/2010/main" val="325620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10"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Obraz 1">
            <a:extLst>
              <a:ext uri="{FF2B5EF4-FFF2-40B4-BE49-F238E27FC236}">
                <a16:creationId xmlns:a16="http://schemas.microsoft.com/office/drawing/2014/main" id="{5981DDFB-8A38-492D-8589-A42092CA52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2914" y="908138"/>
            <a:ext cx="621347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16:creationId xmlns:a16="http://schemas.microsoft.com/office/drawing/2014/main" id="{AE2B7766-5C03-4C21-9FE4-A18BFBCA0F87}"/>
              </a:ext>
            </a:extLst>
          </p:cNvPr>
          <p:cNvSpPr/>
          <p:nvPr/>
        </p:nvSpPr>
        <p:spPr>
          <a:xfrm>
            <a:off x="119993" y="180976"/>
            <a:ext cx="6442075"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10" name="Prostokąt 9">
            <a:extLst>
              <a:ext uri="{FF2B5EF4-FFF2-40B4-BE49-F238E27FC236}">
                <a16:creationId xmlns:a16="http://schemas.microsoft.com/office/drawing/2014/main" id="{7DCEAA98-87E2-438E-BF8B-A397783B3329}"/>
              </a:ext>
            </a:extLst>
          </p:cNvPr>
          <p:cNvSpPr/>
          <p:nvPr/>
        </p:nvSpPr>
        <p:spPr>
          <a:xfrm>
            <a:off x="178731" y="123826"/>
            <a:ext cx="6442075"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pl-PL" dirty="0"/>
              <a:t>MATRYCA CYFROWEGO APARATU FOTOGRAFICZNEGO</a:t>
            </a:r>
          </a:p>
        </p:txBody>
      </p:sp>
      <p:sp>
        <p:nvSpPr>
          <p:cNvPr id="11" name="pole tekstowe 10">
            <a:extLst>
              <a:ext uri="{FF2B5EF4-FFF2-40B4-BE49-F238E27FC236}">
                <a16:creationId xmlns:a16="http://schemas.microsoft.com/office/drawing/2014/main" id="{AA4E2A6C-D996-44F8-81B7-3D5390542361}"/>
              </a:ext>
            </a:extLst>
          </p:cNvPr>
          <p:cNvSpPr txBox="1"/>
          <p:nvPr/>
        </p:nvSpPr>
        <p:spPr>
          <a:xfrm>
            <a:off x="6053138" y="5965825"/>
            <a:ext cx="3211512" cy="230832"/>
          </a:xfrm>
          <a:prstGeom prst="rect">
            <a:avLst/>
          </a:prstGeom>
          <a:noFill/>
        </p:spPr>
        <p:txBody>
          <a:bodyPr>
            <a:spAutoFit/>
          </a:bodyPr>
          <a:lstStyle/>
          <a:p>
            <a:pPr algn="r" eaLnBrk="1" hangingPunct="1">
              <a:defRPr/>
            </a:pPr>
            <a:r>
              <a:rPr lang="pl-PL" sz="900" dirty="0">
                <a:solidFill>
                  <a:schemeClr val="bg1">
                    <a:lumMod val="65000"/>
                  </a:schemeClr>
                </a:solidFill>
              </a:rPr>
              <a:t>Foto: www.imaging-resource.com/PRODS/D3000/D3000A.HTM</a:t>
            </a:r>
          </a:p>
        </p:txBody>
      </p:sp>
      <p:grpSp>
        <p:nvGrpSpPr>
          <p:cNvPr id="12" name="Grupa 11">
            <a:extLst>
              <a:ext uri="{FF2B5EF4-FFF2-40B4-BE49-F238E27FC236}">
                <a16:creationId xmlns:a16="http://schemas.microsoft.com/office/drawing/2014/main" id="{5F9EEAE4-A401-4FE4-A5F7-EFDCA61FFEEE}"/>
              </a:ext>
            </a:extLst>
          </p:cNvPr>
          <p:cNvGrpSpPr/>
          <p:nvPr/>
        </p:nvGrpSpPr>
        <p:grpSpPr>
          <a:xfrm>
            <a:off x="0" y="6681788"/>
            <a:ext cx="12192000" cy="176212"/>
            <a:chOff x="0" y="6681788"/>
            <a:chExt cx="12192000" cy="176212"/>
          </a:xfrm>
        </p:grpSpPr>
        <p:sp>
          <p:nvSpPr>
            <p:cNvPr id="13" name="Prostokąt 12">
              <a:extLst>
                <a:ext uri="{FF2B5EF4-FFF2-40B4-BE49-F238E27FC236}">
                  <a16:creationId xmlns:a16="http://schemas.microsoft.com/office/drawing/2014/main" id="{0BFAB496-9512-4D64-A3CF-7021536F0921}"/>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4" name="Obraz 3">
              <a:extLst>
                <a:ext uri="{FF2B5EF4-FFF2-40B4-BE49-F238E27FC236}">
                  <a16:creationId xmlns:a16="http://schemas.microsoft.com/office/drawing/2014/main" id="{F85630D9-C80A-4B33-9E7C-BD57EB8151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rostokąt 14">
              <a:extLst>
                <a:ext uri="{FF2B5EF4-FFF2-40B4-BE49-F238E27FC236}">
                  <a16:creationId xmlns:a16="http://schemas.microsoft.com/office/drawing/2014/main" id="{CC08D416-8B9B-4712-95D6-C468CD5D7C75}"/>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12">
            <a:extLst>
              <a:ext uri="{FF2B5EF4-FFF2-40B4-BE49-F238E27FC236}">
                <a16:creationId xmlns:a16="http://schemas.microsoft.com/office/drawing/2014/main" id="{75F31DBB-AC89-4E2D-98A8-908E94FD2F11}"/>
              </a:ext>
            </a:extLst>
          </p:cNvPr>
          <p:cNvSpPr/>
          <p:nvPr/>
        </p:nvSpPr>
        <p:spPr>
          <a:xfrm>
            <a:off x="148277" y="180976"/>
            <a:ext cx="3068638"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6148" name="pole tekstowe 6">
            <a:extLst>
              <a:ext uri="{FF2B5EF4-FFF2-40B4-BE49-F238E27FC236}">
                <a16:creationId xmlns:a16="http://schemas.microsoft.com/office/drawing/2014/main" id="{DC20330C-330E-41AA-8FEC-9586E93FFDF3}"/>
              </a:ext>
            </a:extLst>
          </p:cNvPr>
          <p:cNvSpPr txBox="1">
            <a:spLocks noChangeArrowheads="1"/>
          </p:cNvSpPr>
          <p:nvPr/>
        </p:nvSpPr>
        <p:spPr bwMode="auto">
          <a:xfrm>
            <a:off x="2173289" y="635000"/>
            <a:ext cx="7845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a:t>Wszelkie informacje można zapisać w postaci cyfrowej, Każdemu kolorowi, każdej literze, każdej współrzędnej można przyporządkować odpowiedni numer. Ilość informacji zapisywana w postaci cyfrowej wymagała wprowadzenia odrębnych jednostek, chociażby w celu określenia, czy dana informacja zmieści się na posiadanym nośniku - dyskietce lub płycie CD.</a:t>
            </a:r>
          </a:p>
          <a:p>
            <a:pPr algn="just" eaLnBrk="1" hangingPunct="1">
              <a:spcBef>
                <a:spcPct val="0"/>
              </a:spcBef>
              <a:buFontTx/>
              <a:buNone/>
            </a:pPr>
            <a:endParaRPr lang="pl-PL" altLang="pl-PL" sz="1400"/>
          </a:p>
          <a:p>
            <a:pPr algn="just" eaLnBrk="1" hangingPunct="1">
              <a:spcBef>
                <a:spcPct val="0"/>
              </a:spcBef>
              <a:buFontTx/>
              <a:buNone/>
            </a:pPr>
            <a:r>
              <a:rPr lang="pl-PL" altLang="pl-PL" sz="1400" b="1">
                <a:solidFill>
                  <a:srgbClr val="3333FF"/>
                </a:solidFill>
              </a:rPr>
              <a:t>1 bit</a:t>
            </a:r>
            <a:r>
              <a:rPr lang="pl-PL" altLang="pl-PL" sz="1400"/>
              <a:t> – najmniejsza porcja informacji: </a:t>
            </a:r>
            <a:r>
              <a:rPr lang="pl-PL" altLang="pl-PL" sz="1400" b="1">
                <a:solidFill>
                  <a:srgbClr val="3333FF"/>
                </a:solidFill>
              </a:rPr>
              <a:t>0</a:t>
            </a:r>
            <a:r>
              <a:rPr lang="pl-PL" altLang="pl-PL" sz="1400"/>
              <a:t> lub </a:t>
            </a:r>
            <a:r>
              <a:rPr lang="pl-PL" altLang="pl-PL" sz="1400" b="1">
                <a:solidFill>
                  <a:srgbClr val="3333FF"/>
                </a:solidFill>
              </a:rPr>
              <a:t>1</a:t>
            </a:r>
            <a:r>
              <a:rPr lang="pl-PL" altLang="pl-PL" sz="1400"/>
              <a:t>. W urządzeniach cyfrowych, to po prostu dwa stany: nie ma prądu – jest prąd. Taki sposób zapisu jest zatem bardzo łatwy do zrealizowania, ma on jeszcze wiele innych zalet. Jest bardzo odporny na zakłócenia. Przeanalizujmy poniższy rysunek:</a:t>
            </a:r>
          </a:p>
        </p:txBody>
      </p:sp>
      <p:pic>
        <p:nvPicPr>
          <p:cNvPr id="6149" name="Obraz 7">
            <a:extLst>
              <a:ext uri="{FF2B5EF4-FFF2-40B4-BE49-F238E27FC236}">
                <a16:creationId xmlns:a16="http://schemas.microsoft.com/office/drawing/2014/main" id="{EE64242A-FBC7-40C7-97C7-C3D3F756EE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0889" y="2481264"/>
            <a:ext cx="56102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pole tekstowe 8">
            <a:extLst>
              <a:ext uri="{FF2B5EF4-FFF2-40B4-BE49-F238E27FC236}">
                <a16:creationId xmlns:a16="http://schemas.microsoft.com/office/drawing/2014/main" id="{9C451F8B-A00B-4B66-B347-B7ADB7B79086}"/>
              </a:ext>
            </a:extLst>
          </p:cNvPr>
          <p:cNvSpPr txBox="1">
            <a:spLocks noChangeArrowheads="1"/>
          </p:cNvSpPr>
          <p:nvPr/>
        </p:nvSpPr>
        <p:spPr bwMode="auto">
          <a:xfrm>
            <a:off x="2173289" y="5667375"/>
            <a:ext cx="7845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a:t>Wykres </a:t>
            </a:r>
            <a:r>
              <a:rPr lang="pl-PL" altLang="pl-PL" sz="1400" b="1"/>
              <a:t>a</a:t>
            </a:r>
            <a:r>
              <a:rPr lang="pl-PL" altLang="pl-PL" sz="1400"/>
              <a:t> - to sygnał generowany przez urządzenie cyfrowe, np. nadajnik telewizji cyfrowej. Sygnał ten wędrując do odbiorcy jest poważnie zniekształcany - wykres </a:t>
            </a:r>
            <a:r>
              <a:rPr lang="pl-PL" altLang="pl-PL" sz="1400" b="1"/>
              <a:t>b</a:t>
            </a:r>
            <a:r>
              <a:rPr lang="pl-PL" altLang="pl-PL" sz="1400"/>
              <a:t>. Jednak odbiornik, wśród wielu zniekształceń, bez większych problemów odnajduje zera i jedynki, ponownie odtwarzając pierwotny sygnał - wykres </a:t>
            </a:r>
            <a:r>
              <a:rPr lang="pl-PL" altLang="pl-PL" sz="1400" b="1"/>
              <a:t>c</a:t>
            </a:r>
            <a:r>
              <a:rPr lang="pl-PL" altLang="pl-PL" sz="1400"/>
              <a:t>.</a:t>
            </a:r>
          </a:p>
        </p:txBody>
      </p:sp>
      <p:sp>
        <p:nvSpPr>
          <p:cNvPr id="11" name="Prostokąt 10">
            <a:extLst>
              <a:ext uri="{FF2B5EF4-FFF2-40B4-BE49-F238E27FC236}">
                <a16:creationId xmlns:a16="http://schemas.microsoft.com/office/drawing/2014/main" id="{B5B2FE04-7892-473E-BAA7-765667C17D74}"/>
              </a:ext>
            </a:extLst>
          </p:cNvPr>
          <p:cNvSpPr/>
          <p:nvPr/>
        </p:nvSpPr>
        <p:spPr>
          <a:xfrm>
            <a:off x="207016" y="123826"/>
            <a:ext cx="3068637"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dirty="0"/>
              <a:t>JEDNOSTKI INFORMACJI</a:t>
            </a:r>
          </a:p>
        </p:txBody>
      </p:sp>
      <p:grpSp>
        <p:nvGrpSpPr>
          <p:cNvPr id="10" name="Grupa 9">
            <a:extLst>
              <a:ext uri="{FF2B5EF4-FFF2-40B4-BE49-F238E27FC236}">
                <a16:creationId xmlns:a16="http://schemas.microsoft.com/office/drawing/2014/main" id="{4A227F06-237C-434B-9731-8DD956822387}"/>
              </a:ext>
            </a:extLst>
          </p:cNvPr>
          <p:cNvGrpSpPr/>
          <p:nvPr/>
        </p:nvGrpSpPr>
        <p:grpSpPr>
          <a:xfrm>
            <a:off x="0" y="6681788"/>
            <a:ext cx="12192000" cy="176212"/>
            <a:chOff x="0" y="6681788"/>
            <a:chExt cx="12192000" cy="176212"/>
          </a:xfrm>
        </p:grpSpPr>
        <p:sp>
          <p:nvSpPr>
            <p:cNvPr id="12" name="Prostokąt 11">
              <a:extLst>
                <a:ext uri="{FF2B5EF4-FFF2-40B4-BE49-F238E27FC236}">
                  <a16:creationId xmlns:a16="http://schemas.microsoft.com/office/drawing/2014/main" id="{2ED5509B-2BC2-45E9-A770-9A7244E24026}"/>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4" name="Obraz 3">
              <a:extLst>
                <a:ext uri="{FF2B5EF4-FFF2-40B4-BE49-F238E27FC236}">
                  <a16:creationId xmlns:a16="http://schemas.microsoft.com/office/drawing/2014/main" id="{D98285A6-1A7D-4DAD-AFD9-EC2DDE99A0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rostokąt 14">
              <a:extLst>
                <a:ext uri="{FF2B5EF4-FFF2-40B4-BE49-F238E27FC236}">
                  <a16:creationId xmlns:a16="http://schemas.microsoft.com/office/drawing/2014/main" id="{D4B57DC9-CF10-4972-A1C9-29DB88DC1D83}"/>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12">
            <a:extLst>
              <a:ext uri="{FF2B5EF4-FFF2-40B4-BE49-F238E27FC236}">
                <a16:creationId xmlns:a16="http://schemas.microsoft.com/office/drawing/2014/main" id="{ADD3DD6A-2362-4ACF-8166-EA8A1983F839}"/>
              </a:ext>
            </a:extLst>
          </p:cNvPr>
          <p:cNvSpPr/>
          <p:nvPr/>
        </p:nvSpPr>
        <p:spPr>
          <a:xfrm>
            <a:off x="157702" y="180976"/>
            <a:ext cx="3068638"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7172" name="pole tekstowe 6">
            <a:extLst>
              <a:ext uri="{FF2B5EF4-FFF2-40B4-BE49-F238E27FC236}">
                <a16:creationId xmlns:a16="http://schemas.microsoft.com/office/drawing/2014/main" id="{2CABDCC7-5657-48EB-A5AA-FF2224FC2FD5}"/>
              </a:ext>
            </a:extLst>
          </p:cNvPr>
          <p:cNvSpPr txBox="1">
            <a:spLocks noChangeArrowheads="1"/>
          </p:cNvSpPr>
          <p:nvPr/>
        </p:nvSpPr>
        <p:spPr bwMode="auto">
          <a:xfrm>
            <a:off x="2173289" y="635000"/>
            <a:ext cx="7845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a:t>Interfejs (sposób komunikowania się człowiek - komputer) pierwszych komputerów oraz bardzo wysokie ceny podzespołów pamięci operacyjnej miały poważny wpływ na kolejne (wyższe) jednostki pamięci. </a:t>
            </a:r>
          </a:p>
          <a:p>
            <a:pPr algn="just" eaLnBrk="1" hangingPunct="1">
              <a:spcBef>
                <a:spcPct val="0"/>
              </a:spcBef>
              <a:buFontTx/>
              <a:buNone/>
            </a:pPr>
            <a:r>
              <a:rPr lang="pl-PL" altLang="pl-PL" sz="1400"/>
              <a:t>Gdy nie istniały jeszcze zaawansowane karty graficzne, jeden przycisk klawiatury komputerowej musiał spełniać bardzo wiele funkcji. Zawierał, np. wielką i małą literę oraz symbole graficzne, </a:t>
            </a:r>
            <a:br>
              <a:rPr lang="pl-PL" altLang="pl-PL" sz="1400"/>
            </a:br>
            <a:r>
              <a:rPr lang="pl-PL" altLang="pl-PL" sz="1400"/>
              <a:t>z których na ekranie komponowano obrazy.</a:t>
            </a:r>
          </a:p>
        </p:txBody>
      </p:sp>
      <p:sp>
        <p:nvSpPr>
          <p:cNvPr id="11" name="Prostokąt 10">
            <a:extLst>
              <a:ext uri="{FF2B5EF4-FFF2-40B4-BE49-F238E27FC236}">
                <a16:creationId xmlns:a16="http://schemas.microsoft.com/office/drawing/2014/main" id="{F915DEEB-2414-4E3A-A800-1AA05AB2E313}"/>
              </a:ext>
            </a:extLst>
          </p:cNvPr>
          <p:cNvSpPr/>
          <p:nvPr/>
        </p:nvSpPr>
        <p:spPr>
          <a:xfrm>
            <a:off x="216441" y="123826"/>
            <a:ext cx="3068637"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dirty="0"/>
              <a:t>JEDNOSTKI INFORMACJI</a:t>
            </a:r>
          </a:p>
        </p:txBody>
      </p:sp>
      <p:pic>
        <p:nvPicPr>
          <p:cNvPr id="4" name="Obraz 3" descr="Obraz zawierający klawiatura, zdjęcie, siedzi, przód&#10;&#10;Opis wygenerowany automatycznie">
            <a:extLst>
              <a:ext uri="{FF2B5EF4-FFF2-40B4-BE49-F238E27FC236}">
                <a16:creationId xmlns:a16="http://schemas.microsoft.com/office/drawing/2014/main" id="{9B9A7F6D-5395-4D3E-B052-D3779143D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470" y="2218501"/>
            <a:ext cx="5449060" cy="4086795"/>
          </a:xfrm>
          <a:prstGeom prst="rect">
            <a:avLst/>
          </a:prstGeom>
        </p:spPr>
      </p:pic>
      <p:grpSp>
        <p:nvGrpSpPr>
          <p:cNvPr id="12" name="Grupa 11">
            <a:extLst>
              <a:ext uri="{FF2B5EF4-FFF2-40B4-BE49-F238E27FC236}">
                <a16:creationId xmlns:a16="http://schemas.microsoft.com/office/drawing/2014/main" id="{903AAF0C-5A08-4B00-9AD4-AF9C15645590}"/>
              </a:ext>
            </a:extLst>
          </p:cNvPr>
          <p:cNvGrpSpPr/>
          <p:nvPr/>
        </p:nvGrpSpPr>
        <p:grpSpPr>
          <a:xfrm>
            <a:off x="0" y="6681788"/>
            <a:ext cx="12192000" cy="176212"/>
            <a:chOff x="0" y="6681788"/>
            <a:chExt cx="12192000" cy="176212"/>
          </a:xfrm>
        </p:grpSpPr>
        <p:sp>
          <p:nvSpPr>
            <p:cNvPr id="14" name="Prostokąt 13">
              <a:extLst>
                <a:ext uri="{FF2B5EF4-FFF2-40B4-BE49-F238E27FC236}">
                  <a16:creationId xmlns:a16="http://schemas.microsoft.com/office/drawing/2014/main" id="{00B4D862-0156-415B-9C2F-C4DCF723957A}"/>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5" name="Obraz 3">
              <a:extLst>
                <a:ext uri="{FF2B5EF4-FFF2-40B4-BE49-F238E27FC236}">
                  <a16:creationId xmlns:a16="http://schemas.microsoft.com/office/drawing/2014/main" id="{4CA8CECD-1744-4635-A7E8-EFBB86C484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rostokąt 15">
              <a:extLst>
                <a:ext uri="{FF2B5EF4-FFF2-40B4-BE49-F238E27FC236}">
                  <a16:creationId xmlns:a16="http://schemas.microsoft.com/office/drawing/2014/main" id="{147E9D9F-1BA5-4FF2-AF02-EAD86E6D3881}"/>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12">
            <a:extLst>
              <a:ext uri="{FF2B5EF4-FFF2-40B4-BE49-F238E27FC236}">
                <a16:creationId xmlns:a16="http://schemas.microsoft.com/office/drawing/2014/main" id="{ED62E351-3FBC-433E-ACEA-4A51C56A2ADE}"/>
              </a:ext>
            </a:extLst>
          </p:cNvPr>
          <p:cNvSpPr/>
          <p:nvPr/>
        </p:nvSpPr>
        <p:spPr>
          <a:xfrm>
            <a:off x="119996" y="180976"/>
            <a:ext cx="3068638"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196" name="pole tekstowe 6">
            <a:extLst>
              <a:ext uri="{FF2B5EF4-FFF2-40B4-BE49-F238E27FC236}">
                <a16:creationId xmlns:a16="http://schemas.microsoft.com/office/drawing/2014/main" id="{EEE13812-110A-46E7-AC1D-77C336BBE09F}"/>
              </a:ext>
            </a:extLst>
          </p:cNvPr>
          <p:cNvSpPr txBox="1">
            <a:spLocks noChangeArrowheads="1"/>
          </p:cNvSpPr>
          <p:nvPr/>
        </p:nvSpPr>
        <p:spPr bwMode="auto">
          <a:xfrm>
            <a:off x="2173289" y="635000"/>
            <a:ext cx="78454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a:t>Dawna klawiatura musiała przesyłać ponad 200 znaków. Chcąc zapewnić możliwość kodowania takiej liczby informacji przy zastosowaniu możliwie najniższych nakładów związanych </a:t>
            </a:r>
            <a:br>
              <a:rPr lang="pl-PL" altLang="pl-PL" sz="1400"/>
            </a:br>
            <a:r>
              <a:rPr lang="pl-PL" altLang="pl-PL" sz="1400"/>
              <a:t>z konstruowaniem układów elektronicznych posłużono się poniższą koncepcją:</a:t>
            </a:r>
          </a:p>
        </p:txBody>
      </p:sp>
      <p:sp>
        <p:nvSpPr>
          <p:cNvPr id="8197" name="pole tekstowe 8">
            <a:extLst>
              <a:ext uri="{FF2B5EF4-FFF2-40B4-BE49-F238E27FC236}">
                <a16:creationId xmlns:a16="http://schemas.microsoft.com/office/drawing/2014/main" id="{557EC72B-E222-4279-BA7C-4F46C30876AD}"/>
              </a:ext>
            </a:extLst>
          </p:cNvPr>
          <p:cNvSpPr txBox="1">
            <a:spLocks noChangeArrowheads="1"/>
          </p:cNvSpPr>
          <p:nvPr/>
        </p:nvSpPr>
        <p:spPr bwMode="auto">
          <a:xfrm>
            <a:off x="2173289" y="5694364"/>
            <a:ext cx="78454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a:t>Przyjęto zatem (w 1964 roku) kolejną jednostkę pamięci </a:t>
            </a:r>
            <a:r>
              <a:rPr lang="pl-PL" altLang="pl-PL" sz="1400" b="1"/>
              <a:t>1 bajt  = 8 bitów</a:t>
            </a:r>
            <a:r>
              <a:rPr lang="pl-PL" altLang="pl-PL" sz="1400"/>
              <a:t> (256 stanów).</a:t>
            </a:r>
            <a:br>
              <a:rPr lang="pl-PL" altLang="pl-PL" sz="1400"/>
            </a:br>
            <a:br>
              <a:rPr lang="pl-PL" altLang="pl-PL" sz="1400"/>
            </a:br>
            <a:r>
              <a:rPr lang="pl-PL" altLang="pl-PL" sz="1400" b="1"/>
              <a:t>(B  - bajt)</a:t>
            </a:r>
            <a:endParaRPr lang="pl-PL" altLang="pl-PL" sz="1400"/>
          </a:p>
        </p:txBody>
      </p:sp>
      <p:sp>
        <p:nvSpPr>
          <p:cNvPr id="11" name="Prostokąt 10">
            <a:extLst>
              <a:ext uri="{FF2B5EF4-FFF2-40B4-BE49-F238E27FC236}">
                <a16:creationId xmlns:a16="http://schemas.microsoft.com/office/drawing/2014/main" id="{D3FB8B3E-3898-49A3-8035-1AC5C2161FB6}"/>
              </a:ext>
            </a:extLst>
          </p:cNvPr>
          <p:cNvSpPr/>
          <p:nvPr/>
        </p:nvSpPr>
        <p:spPr>
          <a:xfrm>
            <a:off x="178735" y="123826"/>
            <a:ext cx="3068637"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dirty="0"/>
              <a:t>JEDNOSTKI INFORMACJI</a:t>
            </a:r>
          </a:p>
        </p:txBody>
      </p:sp>
      <p:pic>
        <p:nvPicPr>
          <p:cNvPr id="8199" name="Obraz 5">
            <a:extLst>
              <a:ext uri="{FF2B5EF4-FFF2-40B4-BE49-F238E27FC236}">
                <a16:creationId xmlns:a16="http://schemas.microsoft.com/office/drawing/2014/main" id="{18678E59-38AC-466F-830E-03E39FC74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8026" y="1622425"/>
            <a:ext cx="570706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pole tekstowe 11">
            <a:extLst>
              <a:ext uri="{FF2B5EF4-FFF2-40B4-BE49-F238E27FC236}">
                <a16:creationId xmlns:a16="http://schemas.microsoft.com/office/drawing/2014/main" id="{719D4F61-5573-41C8-A097-93188582907B}"/>
              </a:ext>
            </a:extLst>
          </p:cNvPr>
          <p:cNvSpPr txBox="1">
            <a:spLocks noChangeArrowheads="1"/>
          </p:cNvSpPr>
          <p:nvPr/>
        </p:nvSpPr>
        <p:spPr bwMode="auto">
          <a:xfrm>
            <a:off x="2173289" y="3683001"/>
            <a:ext cx="7845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a:t>Osiem żarówek (osiem bitów - bo może być włączona lub wyłączona) można zapalić na </a:t>
            </a:r>
            <a:br>
              <a:rPr lang="pl-PL" altLang="pl-PL" sz="1400"/>
            </a:br>
            <a:r>
              <a:rPr lang="pl-PL" altLang="pl-PL" sz="1400"/>
              <a:t>256 sposobów! Zatem jest to liczba pozwalająca kodować wszystkie symbole z klawiatury.</a:t>
            </a:r>
          </a:p>
        </p:txBody>
      </p:sp>
      <p:pic>
        <p:nvPicPr>
          <p:cNvPr id="8201" name="Obraz 9">
            <a:extLst>
              <a:ext uri="{FF2B5EF4-FFF2-40B4-BE49-F238E27FC236}">
                <a16:creationId xmlns:a16="http://schemas.microsoft.com/office/drawing/2014/main" id="{BCEE07A1-7A12-4606-9B51-6A89B12530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614" y="4718051"/>
            <a:ext cx="51847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pole tekstowe 13">
            <a:extLst>
              <a:ext uri="{FF2B5EF4-FFF2-40B4-BE49-F238E27FC236}">
                <a16:creationId xmlns:a16="http://schemas.microsoft.com/office/drawing/2014/main" id="{AE488722-7C60-4706-A03E-8568AC2A15DE}"/>
              </a:ext>
            </a:extLst>
          </p:cNvPr>
          <p:cNvSpPr txBox="1">
            <a:spLocks noChangeArrowheads="1"/>
          </p:cNvSpPr>
          <p:nvPr/>
        </p:nvSpPr>
        <p:spPr bwMode="auto">
          <a:xfrm>
            <a:off x="2173289" y="3683001"/>
            <a:ext cx="7845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a:t>Osiem żarówek (osiem bitów - bo może być włączona lub wyłączona) można zapalić na </a:t>
            </a:r>
            <a:br>
              <a:rPr lang="pl-PL" altLang="pl-PL" sz="1400"/>
            </a:br>
            <a:r>
              <a:rPr lang="pl-PL" altLang="pl-PL" sz="1400"/>
              <a:t>256 sposobów! Zatem jest to liczba pozwalająca kodować wszystkie symbole z klawiatury.</a:t>
            </a:r>
          </a:p>
        </p:txBody>
      </p:sp>
      <p:grpSp>
        <p:nvGrpSpPr>
          <p:cNvPr id="14" name="Grupa 13">
            <a:extLst>
              <a:ext uri="{FF2B5EF4-FFF2-40B4-BE49-F238E27FC236}">
                <a16:creationId xmlns:a16="http://schemas.microsoft.com/office/drawing/2014/main" id="{703AE63C-9E64-4523-9CC8-46B387907677}"/>
              </a:ext>
            </a:extLst>
          </p:cNvPr>
          <p:cNvGrpSpPr/>
          <p:nvPr/>
        </p:nvGrpSpPr>
        <p:grpSpPr>
          <a:xfrm>
            <a:off x="0" y="6681788"/>
            <a:ext cx="12192000" cy="176212"/>
            <a:chOff x="0" y="6681788"/>
            <a:chExt cx="12192000" cy="176212"/>
          </a:xfrm>
        </p:grpSpPr>
        <p:sp>
          <p:nvSpPr>
            <p:cNvPr id="15" name="Prostokąt 14">
              <a:extLst>
                <a:ext uri="{FF2B5EF4-FFF2-40B4-BE49-F238E27FC236}">
                  <a16:creationId xmlns:a16="http://schemas.microsoft.com/office/drawing/2014/main" id="{BDC4F8F4-487B-49E2-94AC-378098D12697}"/>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16" name="Obraz 3">
              <a:extLst>
                <a:ext uri="{FF2B5EF4-FFF2-40B4-BE49-F238E27FC236}">
                  <a16:creationId xmlns:a16="http://schemas.microsoft.com/office/drawing/2014/main" id="{002D71E0-8506-4CA9-8012-2914A3D7A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rostokąt 16">
              <a:extLst>
                <a:ext uri="{FF2B5EF4-FFF2-40B4-BE49-F238E27FC236}">
                  <a16:creationId xmlns:a16="http://schemas.microsoft.com/office/drawing/2014/main" id="{96E3C0D5-4624-4D97-8FCB-344CF5DE6C27}"/>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raz 1">
            <a:extLst>
              <a:ext uri="{FF2B5EF4-FFF2-40B4-BE49-F238E27FC236}">
                <a16:creationId xmlns:a16="http://schemas.microsoft.com/office/drawing/2014/main" id="{46087839-67CB-4334-9C91-8DADB5846F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9889" y="652463"/>
            <a:ext cx="12207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ostokąt 6">
            <a:extLst>
              <a:ext uri="{FF2B5EF4-FFF2-40B4-BE49-F238E27FC236}">
                <a16:creationId xmlns:a16="http://schemas.microsoft.com/office/drawing/2014/main" id="{29272635-DA2B-4828-8E29-C55527DCD8E9}"/>
              </a:ext>
            </a:extLst>
          </p:cNvPr>
          <p:cNvSpPr/>
          <p:nvPr/>
        </p:nvSpPr>
        <p:spPr>
          <a:xfrm>
            <a:off x="157703" y="180976"/>
            <a:ext cx="3879850" cy="303213"/>
          </a:xfrm>
          <a:prstGeom prst="rect">
            <a:avLst/>
          </a:prstGeom>
          <a:solidFill>
            <a:srgbClr val="2E74B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Prostokąt 7">
            <a:extLst>
              <a:ext uri="{FF2B5EF4-FFF2-40B4-BE49-F238E27FC236}">
                <a16:creationId xmlns:a16="http://schemas.microsoft.com/office/drawing/2014/main" id="{6ECB4E60-E33C-458E-A945-0ED209C883E2}"/>
              </a:ext>
            </a:extLst>
          </p:cNvPr>
          <p:cNvSpPr/>
          <p:nvPr/>
        </p:nvSpPr>
        <p:spPr>
          <a:xfrm>
            <a:off x="216441" y="123826"/>
            <a:ext cx="3879850" cy="303213"/>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pl-PL" dirty="0"/>
              <a:t>PIKSEL - KODOWANIE KOLORÓW</a:t>
            </a:r>
          </a:p>
        </p:txBody>
      </p:sp>
      <p:sp>
        <p:nvSpPr>
          <p:cNvPr id="9222" name="pole tekstowe 9">
            <a:extLst>
              <a:ext uri="{FF2B5EF4-FFF2-40B4-BE49-F238E27FC236}">
                <a16:creationId xmlns:a16="http://schemas.microsoft.com/office/drawing/2014/main" id="{1D4C5F97-168B-476F-9235-9765EC23F6EB}"/>
              </a:ext>
            </a:extLst>
          </p:cNvPr>
          <p:cNvSpPr txBox="1">
            <a:spLocks noChangeArrowheads="1"/>
          </p:cNvSpPr>
          <p:nvPr/>
        </p:nvSpPr>
        <p:spPr bwMode="auto">
          <a:xfrm>
            <a:off x="2987676" y="676275"/>
            <a:ext cx="7597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1400"/>
              <a:t>Każdy piksel na matrycy jest elementem światłoczułym. </a:t>
            </a:r>
          </a:p>
          <a:p>
            <a:pPr eaLnBrk="1" hangingPunct="1">
              <a:spcBef>
                <a:spcPct val="0"/>
              </a:spcBef>
              <a:buFontTx/>
              <a:buNone/>
            </a:pPr>
            <a:r>
              <a:rPr lang="pl-PL" altLang="pl-PL" sz="1400"/>
              <a:t>Kolor każdego piksela jest definiowany osobno.</a:t>
            </a:r>
          </a:p>
          <a:p>
            <a:pPr eaLnBrk="1" hangingPunct="1">
              <a:spcBef>
                <a:spcPct val="0"/>
              </a:spcBef>
              <a:buFontTx/>
              <a:buNone/>
            </a:pPr>
            <a:r>
              <a:rPr lang="pl-PL" altLang="pl-PL" sz="1400"/>
              <a:t>Każdy kolor jest zdefiniowany przez 3 bajty. Po jednym bajcie dla kolorów:</a:t>
            </a:r>
            <a:br>
              <a:rPr lang="pl-PL" altLang="pl-PL" sz="1400"/>
            </a:br>
            <a:r>
              <a:rPr lang="pl-PL" altLang="pl-PL" sz="1400"/>
              <a:t>czerwonego (</a:t>
            </a:r>
            <a:r>
              <a:rPr lang="pl-PL" altLang="pl-PL" sz="1400" b="1">
                <a:solidFill>
                  <a:srgbClr val="FF0000"/>
                </a:solidFill>
              </a:rPr>
              <a:t>R</a:t>
            </a:r>
            <a:r>
              <a:rPr lang="pl-PL" altLang="pl-PL" sz="1400"/>
              <a:t>ed), zielonego (</a:t>
            </a:r>
            <a:r>
              <a:rPr lang="pl-PL" altLang="pl-PL" sz="1400" b="1">
                <a:solidFill>
                  <a:srgbClr val="00B050"/>
                </a:solidFill>
              </a:rPr>
              <a:t>G</a:t>
            </a:r>
            <a:r>
              <a:rPr lang="pl-PL" altLang="pl-PL" sz="1400"/>
              <a:t>reen) i niebieskiego (</a:t>
            </a:r>
            <a:r>
              <a:rPr lang="pl-PL" altLang="pl-PL" sz="1400" b="1">
                <a:solidFill>
                  <a:srgbClr val="3333FF"/>
                </a:solidFill>
              </a:rPr>
              <a:t>B</a:t>
            </a:r>
            <a:r>
              <a:rPr lang="pl-PL" altLang="pl-PL" sz="1400"/>
              <a:t>lue) – głębia kolorów (paleta) </a:t>
            </a:r>
            <a:r>
              <a:rPr lang="pl-PL" altLang="pl-PL" sz="1400" b="1"/>
              <a:t>RGB</a:t>
            </a:r>
            <a:r>
              <a:rPr lang="pl-PL" altLang="pl-PL" sz="1400"/>
              <a:t>.</a:t>
            </a:r>
          </a:p>
        </p:txBody>
      </p:sp>
      <p:sp>
        <p:nvSpPr>
          <p:cNvPr id="13" name="Prostokąt 12">
            <a:extLst>
              <a:ext uri="{FF2B5EF4-FFF2-40B4-BE49-F238E27FC236}">
                <a16:creationId xmlns:a16="http://schemas.microsoft.com/office/drawing/2014/main" id="{E18466E4-BE54-4E10-B0BC-E938A6DB0B6C}"/>
              </a:ext>
            </a:extLst>
          </p:cNvPr>
          <p:cNvSpPr/>
          <p:nvPr/>
        </p:nvSpPr>
        <p:spPr>
          <a:xfrm>
            <a:off x="1919288" y="927101"/>
            <a:ext cx="19050" cy="1746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cxnSp>
        <p:nvCxnSpPr>
          <p:cNvPr id="15" name="Łącznik prosty 14">
            <a:extLst>
              <a:ext uri="{FF2B5EF4-FFF2-40B4-BE49-F238E27FC236}">
                <a16:creationId xmlns:a16="http://schemas.microsoft.com/office/drawing/2014/main" id="{A3A8D146-CA4F-40BC-B265-00828E1867CC}"/>
              </a:ext>
            </a:extLst>
          </p:cNvPr>
          <p:cNvCxnSpPr/>
          <p:nvPr/>
        </p:nvCxnSpPr>
        <p:spPr>
          <a:xfrm>
            <a:off x="1938339" y="944563"/>
            <a:ext cx="422275" cy="86995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8FFEE0EB-08A6-47C1-BF6A-8F8B3DFA5EB0}"/>
              </a:ext>
            </a:extLst>
          </p:cNvPr>
          <p:cNvCxnSpPr/>
          <p:nvPr/>
        </p:nvCxnSpPr>
        <p:spPr>
          <a:xfrm>
            <a:off x="2263775" y="1612901"/>
            <a:ext cx="109538" cy="21907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226" name="pole tekstowe 19">
            <a:extLst>
              <a:ext uri="{FF2B5EF4-FFF2-40B4-BE49-F238E27FC236}">
                <a16:creationId xmlns:a16="http://schemas.microsoft.com/office/drawing/2014/main" id="{C06AF5BA-7A63-4B80-9E19-1DF32F9A17DB}"/>
              </a:ext>
            </a:extLst>
          </p:cNvPr>
          <p:cNvSpPr txBox="1">
            <a:spLocks noChangeArrowheads="1"/>
          </p:cNvSpPr>
          <p:nvPr/>
        </p:nvSpPr>
        <p:spPr bwMode="auto">
          <a:xfrm>
            <a:off x="1993900" y="1800225"/>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l-PL" altLang="pl-PL" sz="800"/>
              <a:t>Matryca jako zbiór pikseli</a:t>
            </a:r>
          </a:p>
        </p:txBody>
      </p:sp>
      <p:sp>
        <p:nvSpPr>
          <p:cNvPr id="9227" name="pole tekstowe 20">
            <a:extLst>
              <a:ext uri="{FF2B5EF4-FFF2-40B4-BE49-F238E27FC236}">
                <a16:creationId xmlns:a16="http://schemas.microsoft.com/office/drawing/2014/main" id="{F195A07A-6DF7-4797-A2A2-4C0C291ECED6}"/>
              </a:ext>
            </a:extLst>
          </p:cNvPr>
          <p:cNvSpPr txBox="1">
            <a:spLocks noChangeArrowheads="1"/>
          </p:cNvSpPr>
          <p:nvPr/>
        </p:nvSpPr>
        <p:spPr bwMode="auto">
          <a:xfrm>
            <a:off x="2017713" y="2540001"/>
            <a:ext cx="814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a:t>W palecie RGB każdy kolor można uzyskać mieszając odpowiednią ilość światła czerwonego, zielonego i niebieskiego.</a:t>
            </a:r>
          </a:p>
        </p:txBody>
      </p:sp>
      <p:grpSp>
        <p:nvGrpSpPr>
          <p:cNvPr id="9228" name="Grupa 4">
            <a:extLst>
              <a:ext uri="{FF2B5EF4-FFF2-40B4-BE49-F238E27FC236}">
                <a16:creationId xmlns:a16="http://schemas.microsoft.com/office/drawing/2014/main" id="{4740198D-35B7-483E-ACDE-F0B9736B03D3}"/>
              </a:ext>
            </a:extLst>
          </p:cNvPr>
          <p:cNvGrpSpPr>
            <a:grpSpLocks/>
          </p:cNvGrpSpPr>
          <p:nvPr/>
        </p:nvGrpSpPr>
        <p:grpSpPr bwMode="auto">
          <a:xfrm>
            <a:off x="3148014" y="3286125"/>
            <a:ext cx="1557337" cy="477838"/>
            <a:chOff x="1781175" y="3286125"/>
            <a:chExt cx="1557338" cy="477838"/>
          </a:xfrm>
        </p:grpSpPr>
        <p:sp>
          <p:nvSpPr>
            <p:cNvPr id="22" name="Owal 21">
              <a:extLst>
                <a:ext uri="{FF2B5EF4-FFF2-40B4-BE49-F238E27FC236}">
                  <a16:creationId xmlns:a16="http://schemas.microsoft.com/office/drawing/2014/main" id="{F5A77811-AA58-432B-89DB-FAD21FD21C8B}"/>
                </a:ext>
              </a:extLst>
            </p:cNvPr>
            <p:cNvSpPr/>
            <p:nvPr/>
          </p:nvSpPr>
          <p:spPr>
            <a:xfrm>
              <a:off x="1781175" y="3286125"/>
              <a:ext cx="477837" cy="4778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9242" name="pole tekstowe 22">
              <a:extLst>
                <a:ext uri="{FF2B5EF4-FFF2-40B4-BE49-F238E27FC236}">
                  <a16:creationId xmlns:a16="http://schemas.microsoft.com/office/drawing/2014/main" id="{5CD88D55-6823-43CA-AE10-9327AEC5B673}"/>
                </a:ext>
              </a:extLst>
            </p:cNvPr>
            <p:cNvSpPr txBox="1">
              <a:spLocks noChangeArrowheads="1"/>
            </p:cNvSpPr>
            <p:nvPr/>
          </p:nvSpPr>
          <p:spPr bwMode="auto">
            <a:xfrm>
              <a:off x="2282825" y="3341688"/>
              <a:ext cx="105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800" b="1">
                  <a:solidFill>
                    <a:srgbClr val="FF0000"/>
                  </a:solidFill>
                </a:rPr>
                <a:t>2</a:t>
              </a:r>
              <a:r>
                <a:rPr lang="pl-PL" altLang="pl-PL" sz="1800" b="1" baseline="30000">
                  <a:solidFill>
                    <a:srgbClr val="FF0000"/>
                  </a:solidFill>
                </a:rPr>
                <a:t>8</a:t>
              </a:r>
              <a:r>
                <a:rPr lang="pl-PL" altLang="pl-PL" sz="1800" b="1">
                  <a:solidFill>
                    <a:srgbClr val="FF0000"/>
                  </a:solidFill>
                </a:rPr>
                <a:t> = 256</a:t>
              </a:r>
            </a:p>
          </p:txBody>
        </p:sp>
      </p:grpSp>
      <p:grpSp>
        <p:nvGrpSpPr>
          <p:cNvPr id="9229" name="Grupa 2">
            <a:extLst>
              <a:ext uri="{FF2B5EF4-FFF2-40B4-BE49-F238E27FC236}">
                <a16:creationId xmlns:a16="http://schemas.microsoft.com/office/drawing/2014/main" id="{E94E6371-DC74-4DFA-92A2-DADB1DA0543E}"/>
              </a:ext>
            </a:extLst>
          </p:cNvPr>
          <p:cNvGrpSpPr>
            <a:grpSpLocks/>
          </p:cNvGrpSpPr>
          <p:nvPr/>
        </p:nvGrpSpPr>
        <p:grpSpPr bwMode="auto">
          <a:xfrm>
            <a:off x="7750175" y="3290889"/>
            <a:ext cx="1557338" cy="477837"/>
            <a:chOff x="3865563" y="3294063"/>
            <a:chExt cx="1557337" cy="477837"/>
          </a:xfrm>
        </p:grpSpPr>
        <p:sp>
          <p:nvSpPr>
            <p:cNvPr id="26" name="Owal 25">
              <a:extLst>
                <a:ext uri="{FF2B5EF4-FFF2-40B4-BE49-F238E27FC236}">
                  <a16:creationId xmlns:a16="http://schemas.microsoft.com/office/drawing/2014/main" id="{3F639B94-44A0-4493-8F56-5B9A67821DF7}"/>
                </a:ext>
              </a:extLst>
            </p:cNvPr>
            <p:cNvSpPr/>
            <p:nvPr/>
          </p:nvSpPr>
          <p:spPr>
            <a:xfrm>
              <a:off x="3865563" y="3294063"/>
              <a:ext cx="477838" cy="477837"/>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9240" name="pole tekstowe 26">
              <a:extLst>
                <a:ext uri="{FF2B5EF4-FFF2-40B4-BE49-F238E27FC236}">
                  <a16:creationId xmlns:a16="http://schemas.microsoft.com/office/drawing/2014/main" id="{4E6A988E-1BC3-4767-B9EF-6C6C72684B05}"/>
                </a:ext>
              </a:extLst>
            </p:cNvPr>
            <p:cNvSpPr txBox="1">
              <a:spLocks noChangeArrowheads="1"/>
            </p:cNvSpPr>
            <p:nvPr/>
          </p:nvSpPr>
          <p:spPr bwMode="auto">
            <a:xfrm>
              <a:off x="4367213" y="3349625"/>
              <a:ext cx="1055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800" b="1">
                  <a:solidFill>
                    <a:srgbClr val="0000FF"/>
                  </a:solidFill>
                </a:rPr>
                <a:t>2</a:t>
              </a:r>
              <a:r>
                <a:rPr lang="pl-PL" altLang="pl-PL" sz="1800" b="1" baseline="30000">
                  <a:solidFill>
                    <a:srgbClr val="0000FF"/>
                  </a:solidFill>
                </a:rPr>
                <a:t>8</a:t>
              </a:r>
              <a:r>
                <a:rPr lang="pl-PL" altLang="pl-PL" sz="1800" b="1">
                  <a:solidFill>
                    <a:srgbClr val="0000FF"/>
                  </a:solidFill>
                </a:rPr>
                <a:t> = 256</a:t>
              </a:r>
            </a:p>
          </p:txBody>
        </p:sp>
      </p:grpSp>
      <p:grpSp>
        <p:nvGrpSpPr>
          <p:cNvPr id="9230" name="Grupa 1">
            <a:extLst>
              <a:ext uri="{FF2B5EF4-FFF2-40B4-BE49-F238E27FC236}">
                <a16:creationId xmlns:a16="http://schemas.microsoft.com/office/drawing/2014/main" id="{04BD0905-8A23-4131-85DA-5859A2958CF5}"/>
              </a:ext>
            </a:extLst>
          </p:cNvPr>
          <p:cNvGrpSpPr>
            <a:grpSpLocks/>
          </p:cNvGrpSpPr>
          <p:nvPr/>
        </p:nvGrpSpPr>
        <p:grpSpPr bwMode="auto">
          <a:xfrm>
            <a:off x="5449889" y="3286125"/>
            <a:ext cx="1557337" cy="477838"/>
            <a:chOff x="5908675" y="3286125"/>
            <a:chExt cx="1557338" cy="477838"/>
          </a:xfrm>
        </p:grpSpPr>
        <p:sp>
          <p:nvSpPr>
            <p:cNvPr id="28" name="Owal 27">
              <a:extLst>
                <a:ext uri="{FF2B5EF4-FFF2-40B4-BE49-F238E27FC236}">
                  <a16:creationId xmlns:a16="http://schemas.microsoft.com/office/drawing/2014/main" id="{A6E7E1F6-64E8-443F-8D95-1740362C5EEE}"/>
                </a:ext>
              </a:extLst>
            </p:cNvPr>
            <p:cNvSpPr/>
            <p:nvPr/>
          </p:nvSpPr>
          <p:spPr>
            <a:xfrm>
              <a:off x="5908675" y="3286125"/>
              <a:ext cx="477837" cy="4778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9238" name="pole tekstowe 28">
              <a:extLst>
                <a:ext uri="{FF2B5EF4-FFF2-40B4-BE49-F238E27FC236}">
                  <a16:creationId xmlns:a16="http://schemas.microsoft.com/office/drawing/2014/main" id="{0B7B7E9D-9A90-49A3-8B0C-7997ED8E3224}"/>
                </a:ext>
              </a:extLst>
            </p:cNvPr>
            <p:cNvSpPr txBox="1">
              <a:spLocks noChangeArrowheads="1"/>
            </p:cNvSpPr>
            <p:nvPr/>
          </p:nvSpPr>
          <p:spPr bwMode="auto">
            <a:xfrm>
              <a:off x="6410325" y="3341688"/>
              <a:ext cx="105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800" b="1">
                  <a:solidFill>
                    <a:srgbClr val="00B050"/>
                  </a:solidFill>
                </a:rPr>
                <a:t>2</a:t>
              </a:r>
              <a:r>
                <a:rPr lang="pl-PL" altLang="pl-PL" sz="1800" b="1" baseline="30000">
                  <a:solidFill>
                    <a:srgbClr val="00B050"/>
                  </a:solidFill>
                </a:rPr>
                <a:t>8</a:t>
              </a:r>
              <a:r>
                <a:rPr lang="pl-PL" altLang="pl-PL" sz="1800" b="1">
                  <a:solidFill>
                    <a:srgbClr val="00B050"/>
                  </a:solidFill>
                </a:rPr>
                <a:t> = 256</a:t>
              </a:r>
            </a:p>
          </p:txBody>
        </p:sp>
      </p:grpSp>
      <p:sp>
        <p:nvSpPr>
          <p:cNvPr id="9231" name="pole tekstowe 29">
            <a:extLst>
              <a:ext uri="{FF2B5EF4-FFF2-40B4-BE49-F238E27FC236}">
                <a16:creationId xmlns:a16="http://schemas.microsoft.com/office/drawing/2014/main" id="{0BCAC7C9-0CC0-4D8D-97A7-8434113B79DA}"/>
              </a:ext>
            </a:extLst>
          </p:cNvPr>
          <p:cNvSpPr txBox="1">
            <a:spLocks noChangeArrowheads="1"/>
          </p:cNvSpPr>
          <p:nvPr/>
        </p:nvSpPr>
        <p:spPr bwMode="auto">
          <a:xfrm>
            <a:off x="2022475" y="4271964"/>
            <a:ext cx="814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a:t>Zatem można uzyskać następującą liczbę barw (odcieni):</a:t>
            </a:r>
          </a:p>
        </p:txBody>
      </p:sp>
      <p:sp>
        <p:nvSpPr>
          <p:cNvPr id="9232" name="pole tekstowe 30">
            <a:extLst>
              <a:ext uri="{FF2B5EF4-FFF2-40B4-BE49-F238E27FC236}">
                <a16:creationId xmlns:a16="http://schemas.microsoft.com/office/drawing/2014/main" id="{A1203E59-52F2-4D91-8595-C0AB618DA8F6}"/>
              </a:ext>
            </a:extLst>
          </p:cNvPr>
          <p:cNvSpPr txBox="1">
            <a:spLocks noChangeArrowheads="1"/>
          </p:cNvSpPr>
          <p:nvPr/>
        </p:nvSpPr>
        <p:spPr bwMode="auto">
          <a:xfrm>
            <a:off x="4219575" y="4710113"/>
            <a:ext cx="4002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800" b="1"/>
              <a:t>256 ·  256 ·  256   =   16 777 216</a:t>
            </a:r>
          </a:p>
        </p:txBody>
      </p:sp>
      <p:sp>
        <p:nvSpPr>
          <p:cNvPr id="9233" name="pole tekstowe 31">
            <a:extLst>
              <a:ext uri="{FF2B5EF4-FFF2-40B4-BE49-F238E27FC236}">
                <a16:creationId xmlns:a16="http://schemas.microsoft.com/office/drawing/2014/main" id="{A23FA41C-5962-453A-92E2-C5B45C805EB6}"/>
              </a:ext>
            </a:extLst>
          </p:cNvPr>
          <p:cNvSpPr txBox="1">
            <a:spLocks noChangeArrowheads="1"/>
          </p:cNvSpPr>
          <p:nvPr/>
        </p:nvSpPr>
        <p:spPr bwMode="auto">
          <a:xfrm>
            <a:off x="2017713" y="5170489"/>
            <a:ext cx="814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400"/>
              <a:t>lub licząc inaczej:</a:t>
            </a:r>
          </a:p>
        </p:txBody>
      </p:sp>
      <p:sp>
        <p:nvSpPr>
          <p:cNvPr id="9234" name="pole tekstowe 32">
            <a:extLst>
              <a:ext uri="{FF2B5EF4-FFF2-40B4-BE49-F238E27FC236}">
                <a16:creationId xmlns:a16="http://schemas.microsoft.com/office/drawing/2014/main" id="{99E66A7C-4EB2-4C54-9879-190E9D705906}"/>
              </a:ext>
            </a:extLst>
          </p:cNvPr>
          <p:cNvSpPr txBox="1">
            <a:spLocks noChangeArrowheads="1"/>
          </p:cNvSpPr>
          <p:nvPr/>
        </p:nvSpPr>
        <p:spPr bwMode="auto">
          <a:xfrm>
            <a:off x="4979988" y="5597525"/>
            <a:ext cx="222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l-PL" altLang="pl-PL" sz="1800" b="1"/>
              <a:t>2</a:t>
            </a:r>
            <a:r>
              <a:rPr lang="pl-PL" altLang="pl-PL" sz="1800" b="1" baseline="30000"/>
              <a:t>24 </a:t>
            </a:r>
            <a:r>
              <a:rPr lang="pl-PL" altLang="pl-PL" sz="1800" b="1"/>
              <a:t>=   16 777 216</a:t>
            </a:r>
          </a:p>
        </p:txBody>
      </p:sp>
      <p:sp>
        <p:nvSpPr>
          <p:cNvPr id="9235" name="pole tekstowe 33">
            <a:extLst>
              <a:ext uri="{FF2B5EF4-FFF2-40B4-BE49-F238E27FC236}">
                <a16:creationId xmlns:a16="http://schemas.microsoft.com/office/drawing/2014/main" id="{39D2AA18-A072-4C76-8EF5-8ED2DD37F81A}"/>
              </a:ext>
            </a:extLst>
          </p:cNvPr>
          <p:cNvSpPr txBox="1">
            <a:spLocks noChangeArrowheads="1"/>
          </p:cNvSpPr>
          <p:nvPr/>
        </p:nvSpPr>
        <p:spPr bwMode="auto">
          <a:xfrm>
            <a:off x="2017713" y="6226176"/>
            <a:ext cx="8147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l-PL" altLang="pl-PL" sz="1100"/>
              <a:t>W praktyce „maksymalna” wartość dla czerwonego, zielonego i niebieskiego to 255.</a:t>
            </a:r>
          </a:p>
          <a:p>
            <a:pPr algn="just" eaLnBrk="1" hangingPunct="1">
              <a:spcBef>
                <a:spcPct val="0"/>
              </a:spcBef>
              <a:buFontTx/>
              <a:buNone/>
            </a:pPr>
            <a:r>
              <a:rPr lang="pl-PL" altLang="pl-PL" sz="1100"/>
              <a:t>Pozostałe wartości są zarezerwowane dla kodowania przeźroczystości. </a:t>
            </a:r>
          </a:p>
        </p:txBody>
      </p:sp>
      <p:sp>
        <p:nvSpPr>
          <p:cNvPr id="35" name="Objaśnienie prostokątne zaokrąglone 34">
            <a:extLst>
              <a:ext uri="{FF2B5EF4-FFF2-40B4-BE49-F238E27FC236}">
                <a16:creationId xmlns:a16="http://schemas.microsoft.com/office/drawing/2014/main" id="{C7829FE1-E61A-4EE5-9034-C88B951D9A81}"/>
              </a:ext>
            </a:extLst>
          </p:cNvPr>
          <p:cNvSpPr/>
          <p:nvPr/>
        </p:nvSpPr>
        <p:spPr>
          <a:xfrm>
            <a:off x="8080259" y="5249863"/>
            <a:ext cx="2200275" cy="563562"/>
          </a:xfrm>
          <a:prstGeom prst="wedgeRoundRectCallout">
            <a:avLst>
              <a:gd name="adj1" fmla="val -92743"/>
              <a:gd name="adj2" fmla="val 44565"/>
              <a:gd name="adj3" fmla="val 16667"/>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400" dirty="0">
                <a:solidFill>
                  <a:schemeClr val="bg2">
                    <a:lumMod val="50000"/>
                  </a:schemeClr>
                </a:solidFill>
              </a:rPr>
              <a:t>„24 żarówki można zapalić na 16 777 216 sposobów”</a:t>
            </a:r>
          </a:p>
        </p:txBody>
      </p:sp>
      <p:grpSp>
        <p:nvGrpSpPr>
          <p:cNvPr id="29" name="Grupa 28">
            <a:extLst>
              <a:ext uri="{FF2B5EF4-FFF2-40B4-BE49-F238E27FC236}">
                <a16:creationId xmlns:a16="http://schemas.microsoft.com/office/drawing/2014/main" id="{9DC644B2-D421-4B5C-A5AF-037D10C8F82E}"/>
              </a:ext>
            </a:extLst>
          </p:cNvPr>
          <p:cNvGrpSpPr/>
          <p:nvPr/>
        </p:nvGrpSpPr>
        <p:grpSpPr>
          <a:xfrm>
            <a:off x="0" y="6681788"/>
            <a:ext cx="12192000" cy="176212"/>
            <a:chOff x="0" y="6681788"/>
            <a:chExt cx="12192000" cy="176212"/>
          </a:xfrm>
        </p:grpSpPr>
        <p:sp>
          <p:nvSpPr>
            <p:cNvPr id="30" name="Prostokąt 29">
              <a:extLst>
                <a:ext uri="{FF2B5EF4-FFF2-40B4-BE49-F238E27FC236}">
                  <a16:creationId xmlns:a16="http://schemas.microsoft.com/office/drawing/2014/main" id="{3E4AE6A9-617B-4FBF-8B9E-8C28D6D9ED70}"/>
                </a:ext>
              </a:extLst>
            </p:cNvPr>
            <p:cNvSpPr/>
            <p:nvPr/>
          </p:nvSpPr>
          <p:spPr bwMode="auto">
            <a:xfrm>
              <a:off x="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pic>
          <p:nvPicPr>
            <p:cNvPr id="31" name="Obraz 3">
              <a:extLst>
                <a:ext uri="{FF2B5EF4-FFF2-40B4-BE49-F238E27FC236}">
                  <a16:creationId xmlns:a16="http://schemas.microsoft.com/office/drawing/2014/main" id="{9D82FAD9-AA6A-4C90-A9EA-42A8E9B4D0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81788"/>
              <a:ext cx="116153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Prostokąt 31">
              <a:extLst>
                <a:ext uri="{FF2B5EF4-FFF2-40B4-BE49-F238E27FC236}">
                  <a16:creationId xmlns:a16="http://schemas.microsoft.com/office/drawing/2014/main" id="{EB43E905-15F6-49E5-BF4B-0B6C736AE24F}"/>
                </a:ext>
              </a:extLst>
            </p:cNvPr>
            <p:cNvSpPr/>
            <p:nvPr/>
          </p:nvSpPr>
          <p:spPr bwMode="auto">
            <a:xfrm>
              <a:off x="3048000" y="6681788"/>
              <a:ext cx="9144000" cy="176212"/>
            </a:xfrm>
            <a:prstGeom prst="rect">
              <a:avLst/>
            </a:prstGeom>
            <a:solidFill>
              <a:srgbClr val="5B9BD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grpSp>
    </p:spTree>
  </p:cSld>
  <p:clrMapOvr>
    <a:masterClrMapping/>
  </p:clrMapOvr>
</p:sld>
</file>

<file path=ppt/theme/theme1.xml><?xml version="1.0" encoding="utf-8"?>
<a:theme xmlns:a="http://schemas.openxmlformats.org/drawingml/2006/main" name="Projekt domyślny">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903</TotalTime>
  <Words>3067</Words>
  <Application>Microsoft Office PowerPoint</Application>
  <PresentationFormat>Panoramiczny</PresentationFormat>
  <Paragraphs>216</Paragraphs>
  <Slides>36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36</vt:i4>
      </vt:variant>
    </vt:vector>
  </HeadingPairs>
  <TitlesOfParts>
    <vt:vector size="41" baseType="lpstr">
      <vt:lpstr>Arial</vt:lpstr>
      <vt:lpstr>Calibri</vt:lpstr>
      <vt:lpstr>Calibri Light</vt:lpstr>
      <vt:lpstr>Roboto</vt:lpstr>
      <vt:lpstr>Projekt domyślny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DOM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Jacek</dc:creator>
  <cp:lastModifiedBy>User</cp:lastModifiedBy>
  <cp:revision>95</cp:revision>
  <dcterms:created xsi:type="dcterms:W3CDTF">2004-09-24T21:16:39Z</dcterms:created>
  <dcterms:modified xsi:type="dcterms:W3CDTF">2020-11-20T23:39:25Z</dcterms:modified>
</cp:coreProperties>
</file>