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89" r:id="rId3"/>
    <p:sldId id="290" r:id="rId4"/>
    <p:sldId id="291" r:id="rId5"/>
    <p:sldId id="293" r:id="rId6"/>
    <p:sldId id="292" r:id="rId7"/>
    <p:sldId id="294" r:id="rId8"/>
    <p:sldId id="295" r:id="rId9"/>
    <p:sldId id="296" r:id="rId10"/>
    <p:sldId id="297" r:id="rId11"/>
    <p:sldId id="298" r:id="rId12"/>
    <p:sldId id="300" r:id="rId13"/>
    <p:sldId id="302" r:id="rId14"/>
    <p:sldId id="303" r:id="rId15"/>
    <p:sldId id="304" r:id="rId16"/>
    <p:sldId id="305" r:id="rId17"/>
    <p:sldId id="306" r:id="rId18"/>
    <p:sldId id="307" r:id="rId19"/>
    <p:sldId id="281" r:id="rId20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  <a:srgbClr val="0033CC"/>
    <a:srgbClr val="00CC00"/>
    <a:srgbClr val="003300"/>
    <a:srgbClr val="006600"/>
    <a:srgbClr val="CC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2" autoAdjust="0"/>
    <p:restoredTop sz="98292" autoAdjust="0"/>
  </p:normalViewPr>
  <p:slideViewPr>
    <p:cSldViewPr snapToGrid="0">
      <p:cViewPr varScale="1">
        <p:scale>
          <a:sx n="112" d="100"/>
          <a:sy n="112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 smtClean="0"/>
              <a:t>Kliknij, aby edytować style wzorca tekstu</a:t>
            </a:r>
          </a:p>
          <a:p>
            <a:pPr lvl="1"/>
            <a:r>
              <a:rPr lang="pl-PL" altLang="pl-PL" noProof="0" smtClean="0"/>
              <a:t>Drugi poziom</a:t>
            </a:r>
          </a:p>
          <a:p>
            <a:pPr lvl="2"/>
            <a:r>
              <a:rPr lang="pl-PL" altLang="pl-PL" noProof="0" smtClean="0"/>
              <a:t>Trzeci poziom</a:t>
            </a:r>
          </a:p>
          <a:p>
            <a:pPr lvl="3"/>
            <a:r>
              <a:rPr lang="pl-PL" altLang="pl-PL" noProof="0" smtClean="0"/>
              <a:t>Czwarty poziom</a:t>
            </a:r>
          </a:p>
          <a:p>
            <a:pPr lvl="4"/>
            <a:r>
              <a:rPr lang="pl-PL" altLang="pl-PL" noProof="0" smtClean="0"/>
              <a:t>Piąty poziom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EC880E-39AB-41DC-8DBA-19C76AFC2F5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8BC91-0ADC-4A8C-84AC-6BECCD85EC2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31146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890F8-EE5C-4299-810E-71FF080738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988892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68996-4435-4D3B-83BC-2C80F099802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37891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4682A-B6BC-43A2-B6D5-A26D8ED2AC1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61945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8464-A9E5-4F05-A253-ED3F970E22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538947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CD384-A74E-4174-90B7-598DF6D56B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88272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01DE-5630-44E1-AB2A-426A891ABB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402643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D46E8-7778-4ADB-BF42-4259F832DE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4590326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AD6D8-AF45-45D6-91AB-A42E8E2EE7E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00035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5F88-72AE-4898-B266-2BFE04662D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116749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9F1A7-5DB7-4A4A-89F9-D5F7AF6BF89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81662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95A"/>
            </a:gs>
            <a:gs pos="100000">
              <a:srgbClr val="BDD8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CF7D7F4-9565-497B-9D8A-CEBB83E9292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NIB3lvy04as&amp;list=PL_JBpYyA8qn0WAPQr3yv6qffopoLLSwWQ&amp;index=2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jJqYpwpwQ&amp;index=3&amp;list=PL_JBpYyA8qn0WAPQr3yv6qffopoLLSwW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pl-pl/software-download/windows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hyperlink" Target="http://staff.uz.zgora.pl/jjedrycz/elearning/bezpieczenstwo/pliki/index.html" TargetMode="External"/><Relationship Id="rId4" Type="http://schemas.openxmlformats.org/officeDocument/2006/relationships/hyperlink" Target="http://www.todo-backup.com/downloa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iodo.gov.p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iodo.gov.pl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www.semshred.com/" TargetMode="Externa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pl-PL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66688" y="1416050"/>
            <a:ext cx="8293100" cy="584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b="1">
                <a:latin typeface="Calibri" panose="020F0502020204030204" pitchFamily="34" charset="0"/>
                <a:cs typeface="Calibri" panose="020F0502020204030204" pitchFamily="34" charset="0"/>
              </a:rPr>
              <a:t>OCHRONA DANYCH OSOBOWYCH</a:t>
            </a:r>
          </a:p>
        </p:txBody>
      </p:sp>
      <p:grpSp>
        <p:nvGrpSpPr>
          <p:cNvPr id="3078" name="Grupa 6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3079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10" name="Prostokąt 9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3082" name="Obraz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80" name="pole tekstowe 8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49225" y="484188"/>
            <a:ext cx="7754938" cy="522287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/>
              <a:t>Szyfrowanie NTFS – certyfikat odzyskiwania</a:t>
            </a:r>
            <a:endParaRPr lang="pl-PL" altLang="pl-PL" sz="1400" i="1"/>
          </a:p>
        </p:txBody>
      </p:sp>
      <p:grpSp>
        <p:nvGrpSpPr>
          <p:cNvPr id="12291" name="Grupa 2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12301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6" name="Prostokąt 5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12304" name="Obraz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302" name="pole tekstowe 1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pic>
        <p:nvPicPr>
          <p:cNvPr id="12292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77925"/>
            <a:ext cx="47577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upa 12"/>
          <p:cNvGrpSpPr>
            <a:grpSpLocks/>
          </p:cNvGrpSpPr>
          <p:nvPr/>
        </p:nvGrpSpPr>
        <p:grpSpPr bwMode="auto">
          <a:xfrm>
            <a:off x="1754188" y="2914650"/>
            <a:ext cx="5635625" cy="2139950"/>
            <a:chOff x="1161535" y="2581063"/>
            <a:chExt cx="5635828" cy="2140100"/>
          </a:xfrm>
        </p:grpSpPr>
        <p:grpSp>
          <p:nvGrpSpPr>
            <p:cNvPr id="12297" name="Grupa 11"/>
            <p:cNvGrpSpPr>
              <a:grpSpLocks/>
            </p:cNvGrpSpPr>
            <p:nvPr/>
          </p:nvGrpSpPr>
          <p:grpSpPr bwMode="auto">
            <a:xfrm>
              <a:off x="1161535" y="2581063"/>
              <a:ext cx="5635828" cy="2140100"/>
              <a:chOff x="1293610" y="2749921"/>
              <a:chExt cx="5635828" cy="2140100"/>
            </a:xfrm>
          </p:grpSpPr>
          <p:pic>
            <p:nvPicPr>
              <p:cNvPr id="12299" name="Obraz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3610" y="2749921"/>
                <a:ext cx="5635828" cy="2140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Owal 21"/>
              <p:cNvSpPr/>
              <p:nvPr/>
            </p:nvSpPr>
            <p:spPr>
              <a:xfrm>
                <a:off x="1360287" y="3794569"/>
                <a:ext cx="1049375" cy="44453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5319347" y="4413166"/>
              <a:ext cx="1478016" cy="307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l-PL" altLang="pl-PL" sz="1400" b="1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Panel Sterowania</a:t>
              </a:r>
              <a:endParaRPr lang="en-US" altLang="pl-PL" sz="1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5" name="Obraz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14" y="5054359"/>
            <a:ext cx="1251258" cy="127816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7389813" y="6332538"/>
            <a:ext cx="1196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4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Certyfikat.pfx</a:t>
            </a:r>
            <a:endParaRPr lang="en-US" altLang="pl-PL" sz="14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149225" y="6332538"/>
            <a:ext cx="2947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YouTube: </a:t>
            </a:r>
            <a:r>
              <a:rPr lang="pl-PL" altLang="pl-PL" sz="14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JJ</a:t>
            </a:r>
            <a:r>
              <a:rPr lang="pl-PL" altLang="pl-PL" sz="1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kursy – Szyfrowanie NTFS</a:t>
            </a:r>
            <a:endParaRPr lang="en-US" altLang="pl-PL" sz="14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49225" y="484188"/>
            <a:ext cx="7754938" cy="522287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/>
              <a:t>Pakiety biurowe – szyfrowanie dokumentów</a:t>
            </a:r>
            <a:endParaRPr lang="pl-PL" altLang="pl-PL" sz="1400" i="1"/>
          </a:p>
        </p:txBody>
      </p:sp>
      <p:grpSp>
        <p:nvGrpSpPr>
          <p:cNvPr id="13315" name="Grupa 2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13320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6" name="Prostokąt 5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13323" name="Obraz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21" name="pole tekstowe 1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149225" y="4792663"/>
            <a:ext cx="15176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LibreOffice Writer</a:t>
            </a:r>
            <a:endParaRPr lang="en-US" altLang="pl-PL" sz="14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30300"/>
            <a:ext cx="45339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732088"/>
            <a:ext cx="5200650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771900" y="6086475"/>
            <a:ext cx="184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Office Word</a:t>
            </a:r>
            <a:endParaRPr lang="en-US" altLang="pl-PL" sz="14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49225" y="484188"/>
            <a:ext cx="6423025" cy="522287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/>
              <a:t>Szyfrowanie partycji i napędów USB</a:t>
            </a:r>
            <a:endParaRPr lang="pl-PL" altLang="pl-PL" sz="1400" i="1"/>
          </a:p>
        </p:txBody>
      </p:sp>
      <p:grpSp>
        <p:nvGrpSpPr>
          <p:cNvPr id="14339" name="Grupa 2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14341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6" name="Prostokąt 5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14344" name="Obraz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42" name="pole tekstowe 1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pic>
        <p:nvPicPr>
          <p:cNvPr id="14340" name="Obraz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700213"/>
            <a:ext cx="75533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49225" y="484188"/>
            <a:ext cx="8643938" cy="954087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/>
              <a:t>7-zip </a:t>
            </a:r>
            <a:br>
              <a:rPr lang="pl-PL" altLang="pl-PL" sz="2800" b="1"/>
            </a:br>
            <a:r>
              <a:rPr lang="pl-PL" altLang="pl-PL" sz="2800" b="1"/>
              <a:t>Szyfrowanie folderów z dowolną zawartością</a:t>
            </a:r>
            <a:endParaRPr lang="pl-PL" altLang="pl-PL" sz="1400" i="1"/>
          </a:p>
        </p:txBody>
      </p:sp>
      <p:grpSp>
        <p:nvGrpSpPr>
          <p:cNvPr id="15363" name="Grupa 2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15374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6" name="Prostokąt 5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15377" name="Obraz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75" name="pole tekstowe 1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pic>
        <p:nvPicPr>
          <p:cNvPr id="15364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438275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upa 6"/>
          <p:cNvGrpSpPr>
            <a:grpSpLocks/>
          </p:cNvGrpSpPr>
          <p:nvPr/>
        </p:nvGrpSpPr>
        <p:grpSpPr bwMode="auto">
          <a:xfrm>
            <a:off x="2055813" y="1636713"/>
            <a:ext cx="5032375" cy="5048250"/>
            <a:chOff x="2055634" y="1636375"/>
            <a:chExt cx="5032732" cy="5048811"/>
          </a:xfrm>
        </p:grpSpPr>
        <p:pic>
          <p:nvPicPr>
            <p:cNvPr id="15367" name="Obraz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634" y="1636375"/>
              <a:ext cx="5032732" cy="504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wal 13"/>
            <p:cNvSpPr/>
            <p:nvPr/>
          </p:nvSpPr>
          <p:spPr bwMode="auto">
            <a:xfrm>
              <a:off x="5948460" y="4891112"/>
              <a:ext cx="1049411" cy="4445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4" name="Łącznik prosty ze strzałką 3"/>
            <p:cNvCxnSpPr/>
            <p:nvPr/>
          </p:nvCxnSpPr>
          <p:spPr>
            <a:xfrm flipH="1" flipV="1">
              <a:off x="4471980" y="2735047"/>
              <a:ext cx="214327" cy="1698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ze strzałką 18"/>
            <p:cNvCxnSpPr/>
            <p:nvPr/>
          </p:nvCxnSpPr>
          <p:spPr>
            <a:xfrm flipH="1" flipV="1">
              <a:off x="5497578" y="4922865"/>
              <a:ext cx="215915" cy="1714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 flipH="1" flipV="1">
              <a:off x="6177076" y="3562226"/>
              <a:ext cx="214327" cy="1698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ze strzałką 20"/>
            <p:cNvCxnSpPr/>
            <p:nvPr/>
          </p:nvCxnSpPr>
          <p:spPr>
            <a:xfrm flipH="1" flipV="1">
              <a:off x="4464042" y="2450853"/>
              <a:ext cx="215915" cy="1714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ze strzałką 21"/>
            <p:cNvCxnSpPr/>
            <p:nvPr/>
          </p:nvCxnSpPr>
          <p:spPr>
            <a:xfrm flipH="1" flipV="1">
              <a:off x="5875430" y="5362651"/>
              <a:ext cx="214327" cy="1698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7310438" y="5946775"/>
            <a:ext cx="8858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Linux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Android</a:t>
            </a:r>
            <a:endParaRPr lang="en-US" altLang="pl-PL" sz="14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49225" y="484188"/>
            <a:ext cx="8643938" cy="954087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/>
              <a:t>AxCrypt 1.7 </a:t>
            </a:r>
            <a:br>
              <a:rPr lang="pl-PL" altLang="pl-PL" sz="2800" b="1"/>
            </a:br>
            <a:r>
              <a:rPr lang="pl-PL" altLang="pl-PL" sz="2800" b="1"/>
              <a:t>Szyfrowanie folderów z dowolną zawartością</a:t>
            </a:r>
            <a:endParaRPr lang="pl-PL" altLang="pl-PL" sz="1400" i="1"/>
          </a:p>
        </p:txBody>
      </p:sp>
      <p:grpSp>
        <p:nvGrpSpPr>
          <p:cNvPr id="16387" name="Grupa 2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16391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6" name="Prostokąt 5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16394" name="Obraz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2" name="pole tekstowe 1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pic>
        <p:nvPicPr>
          <p:cNvPr id="17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5" y="1605705"/>
            <a:ext cx="939800" cy="1146175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lumMod val="65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7140575" y="6469063"/>
            <a:ext cx="172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Uwaga na dyski SSD!</a:t>
            </a:r>
            <a:endParaRPr lang="en-US" altLang="pl-PL" sz="1400" b="1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90" name="Picture 2" descr="http://staff.uz.zgora.pl/jjedrycz/elearning/bezpieczenstwo/pliki/boot/7zipiAx/ax0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635250"/>
            <a:ext cx="56864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pl-PL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6688" y="1416050"/>
            <a:ext cx="8293100" cy="584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b="1">
                <a:latin typeface="Calibri" panose="020F0502020204030204" pitchFamily="34" charset="0"/>
                <a:cs typeface="Calibri" panose="020F0502020204030204" pitchFamily="34" charset="0"/>
              </a:rPr>
              <a:t>DYSKI SIECIOWE</a:t>
            </a:r>
          </a:p>
        </p:txBody>
      </p:sp>
      <p:grpSp>
        <p:nvGrpSpPr>
          <p:cNvPr id="17414" name="Grupa 6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17415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10" name="Prostokąt 9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17418" name="Obraz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16" name="pole tekstowe 8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pl-PL"/>
          </a:p>
        </p:txBody>
      </p:sp>
      <p:grpSp>
        <p:nvGrpSpPr>
          <p:cNvPr id="18437" name="Grupa 6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18444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10" name="Prostokąt 9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18447" name="Obraz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45" name="pole tekstowe 8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pic>
        <p:nvPicPr>
          <p:cNvPr id="18438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778250"/>
            <a:ext cx="4811713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98450"/>
            <a:ext cx="59563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4551363"/>
            <a:ext cx="3567113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298450"/>
            <a:ext cx="2822576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06400" y="2835275"/>
            <a:ext cx="1884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DROPBOX</a:t>
            </a:r>
            <a:endParaRPr lang="en-US" altLang="pl-PL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43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3"/>
          <a:stretch>
            <a:fillRect/>
          </a:stretch>
        </p:blipFill>
        <p:spPr bwMode="auto">
          <a:xfrm>
            <a:off x="7597775" y="5375275"/>
            <a:ext cx="15462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pl-PL"/>
          </a:p>
        </p:txBody>
      </p:sp>
      <p:grpSp>
        <p:nvGrpSpPr>
          <p:cNvPr id="19461" name="Grupa 6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19466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10" name="Prostokąt 9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19469" name="Obraz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67" name="pole tekstowe 8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pic>
        <p:nvPicPr>
          <p:cNvPr id="19462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36538"/>
            <a:ext cx="164623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65113"/>
            <a:ext cx="24288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915988" y="647700"/>
            <a:ext cx="2600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DYSK GOOGLE</a:t>
            </a:r>
            <a:endParaRPr lang="en-US" altLang="pl-PL" b="1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65125"/>
            <a:ext cx="35845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pl-PL"/>
          </a:p>
        </p:txBody>
      </p:sp>
      <p:grpSp>
        <p:nvGrpSpPr>
          <p:cNvPr id="20486" name="Grupa 6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20490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10" name="Prostokąt 9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20493" name="Obraz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491" name="pole tekstowe 8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pic>
        <p:nvPicPr>
          <p:cNvPr id="20487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850"/>
            <a:ext cx="9144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794250"/>
            <a:ext cx="180816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3"/>
            <a:ext cx="2446338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pl-PL"/>
          </a:p>
        </p:txBody>
      </p:sp>
      <p:grpSp>
        <p:nvGrpSpPr>
          <p:cNvPr id="21509" name="Grupa 11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21513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15" name="Prostokąt 14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21516" name="Obraz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14" name="pole tekstowe 13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149225" y="484188"/>
            <a:ext cx="8643938" cy="52387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/>
              <a:t>Bezpieczeństwo systemu operacyjnego</a:t>
            </a:r>
            <a:endParaRPr lang="pl-PL" altLang="pl-PL" sz="1400" i="1"/>
          </a:p>
        </p:txBody>
      </p:sp>
      <p:sp>
        <p:nvSpPr>
          <p:cNvPr id="21511" name="pole tekstowe 1"/>
          <p:cNvSpPr txBox="1">
            <a:spLocks noChangeArrowheads="1"/>
          </p:cNvSpPr>
          <p:nvPr/>
        </p:nvSpPr>
        <p:spPr bwMode="auto">
          <a:xfrm>
            <a:off x="361950" y="1263650"/>
            <a:ext cx="8420100" cy="300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80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Kopia systemu operacyjnego:  </a:t>
            </a: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MediaCreationTool.exe</a:t>
            </a: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 oraz  </a:t>
            </a: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EaseUS Todo Backup Free</a:t>
            </a: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Zapora systemowa (Firewall)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Aktualizacje automatyczne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Ochrona antywirusowa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21512" name="Obraz 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454525"/>
            <a:ext cx="273526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296863"/>
            <a:ext cx="9572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zaokrąglony 10"/>
          <p:cNvSpPr/>
          <p:nvPr/>
        </p:nvSpPr>
        <p:spPr>
          <a:xfrm>
            <a:off x="409575" y="4824413"/>
            <a:ext cx="8315325" cy="1473200"/>
          </a:xfrm>
          <a:prstGeom prst="roundRect">
            <a:avLst>
              <a:gd name="adj" fmla="val 2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409575" y="2384425"/>
            <a:ext cx="8315325" cy="2263775"/>
          </a:xfrm>
          <a:prstGeom prst="roundRect">
            <a:avLst>
              <a:gd name="adj" fmla="val 231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Prostokąt zaokrąglony 1"/>
          <p:cNvSpPr/>
          <p:nvPr/>
        </p:nvSpPr>
        <p:spPr>
          <a:xfrm>
            <a:off x="409575" y="1101725"/>
            <a:ext cx="8315325" cy="957263"/>
          </a:xfrm>
          <a:prstGeom prst="roundRect">
            <a:avLst>
              <a:gd name="adj" fmla="val 6322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254000" y="395288"/>
            <a:ext cx="404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Dane osobowe zwykłe i wrażliwe</a:t>
            </a:r>
            <a:endParaRPr lang="en-US" altLang="pl-PL" sz="2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03" name="Grupa 31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4105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36" name="Prostokąt 35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4108" name="Obraz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06" name="pole tekstowe 34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sp>
        <p:nvSpPr>
          <p:cNvPr id="4104" name="pole tekstowe 1"/>
          <p:cNvSpPr txBox="1">
            <a:spLocks noChangeArrowheads="1"/>
          </p:cNvSpPr>
          <p:nvPr/>
        </p:nvSpPr>
        <p:spPr bwMode="auto">
          <a:xfrm>
            <a:off x="361950" y="1066800"/>
            <a:ext cx="8420100" cy="534352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Ustawa o ochronie danych osobowych wyróżnia dwa rodzaje danych osobowych. Są to </a:t>
            </a:r>
            <a:r>
              <a:rPr lang="pl-PL" altLang="pl-PL" sz="1800" b="1">
                <a:latin typeface="Calibri" panose="020F0502020204030204" pitchFamily="34" charset="0"/>
                <a:cs typeface="Calibri" panose="020F0502020204030204" pitchFamily="34" charset="0"/>
              </a:rPr>
              <a:t>dane zwykłe</a:t>
            </a: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 oraz dane </a:t>
            </a:r>
            <a:r>
              <a:rPr lang="pl-PL" altLang="pl-PL" sz="1800" b="1">
                <a:latin typeface="Calibri" panose="020F0502020204030204" pitchFamily="34" charset="0"/>
                <a:cs typeface="Calibri" panose="020F0502020204030204" pitchFamily="34" charset="0"/>
              </a:rPr>
              <a:t>szczególnie chronione</a:t>
            </a: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 (zwane częściej danymi </a:t>
            </a:r>
            <a:r>
              <a:rPr lang="pl-PL" altLang="pl-PL" sz="1800" b="1">
                <a:latin typeface="Calibri" panose="020F0502020204030204" pitchFamily="34" charset="0"/>
                <a:cs typeface="Calibri" panose="020F0502020204030204" pitchFamily="34" charset="0"/>
              </a:rPr>
              <a:t>wrażliwymi</a:t>
            </a: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 lub </a:t>
            </a:r>
            <a:r>
              <a:rPr lang="pl-PL" altLang="pl-PL" sz="1800" b="1">
                <a:latin typeface="Calibri" panose="020F0502020204030204" pitchFamily="34" charset="0"/>
                <a:cs typeface="Calibri" panose="020F0502020204030204" pitchFamily="34" charset="0"/>
              </a:rPr>
              <a:t>sensytywnymi</a:t>
            </a: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Calibri" panose="020F0502020204030204" pitchFamily="34" charset="0"/>
                <a:cs typeface="Calibri" panose="020F0502020204030204" pitchFamily="34" charset="0"/>
              </a:rPr>
              <a:t>Dane osobowe zwykłe</a:t>
            </a: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 to wszelkie informacje dotyczące zidentyfikowanej lub możliwej do zidentyfikowania osoby fizycznej. Osobę uznaje się za możliwą do zidentyfikowania, jeśli istnieje szansa określenia jej tożsamości – w sposób bezpośredni lub pośredni. Służy temu w szczególności powołanie się na numer identyfikacyjny albo jeden lub kilka specyficznych czynników określających jej cechy fizyczne, fizjologiczne, umysłowe, ekonomiczne, kulturowe lub społeczne.</a:t>
            </a:r>
          </a:p>
          <a:p>
            <a:pPr algn="just">
              <a:lnSpc>
                <a:spcPct val="140000"/>
              </a:lnSpc>
              <a:spcBef>
                <a:spcPts val="120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Informacji nie uważa się za umożliwiającą określenie tożsamości osoby, jeżeli wymagałoby to nadmiernych kosztów, czasu lub działań (art. 6 ustawy o ochronie danych osobowych). Danymi osobowymi zatem nie będą informacja zbyt ogólnikowe, np. Jan Kowalski, numer buta 42.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296863"/>
            <a:ext cx="9572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254000" y="395288"/>
            <a:ext cx="1905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Dane wrażliwe</a:t>
            </a:r>
            <a:endParaRPr lang="en-US" altLang="pl-PL" sz="2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24" name="Grupa 31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5126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36" name="Prostokąt 35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5129" name="Obraz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7" name="pole tekstowe 34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sp>
        <p:nvSpPr>
          <p:cNvPr id="5125" name="pole tekstowe 1"/>
          <p:cNvSpPr txBox="1">
            <a:spLocks noChangeArrowheads="1"/>
          </p:cNvSpPr>
          <p:nvPr/>
        </p:nvSpPr>
        <p:spPr bwMode="auto">
          <a:xfrm>
            <a:off x="361950" y="1066800"/>
            <a:ext cx="8420100" cy="535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Calibri" panose="020F0502020204030204" pitchFamily="34" charset="0"/>
                <a:cs typeface="Calibri" panose="020F0502020204030204" pitchFamily="34" charset="0"/>
              </a:rPr>
              <a:t>Dane wrażliwe</a:t>
            </a: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, dane sensytywne – to grupa szczególnie chronionych danych osobowych. Są one szczególnie ważne dla ochrony prywatności każdego człowieka (Ustawa o ochronie danych osobowych z dnia 29 sierpnia 1997).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Calibri" panose="020F0502020204030204" pitchFamily="34" charset="0"/>
                <a:cs typeface="Calibri" panose="020F0502020204030204" pitchFamily="34" charset="0"/>
              </a:rPr>
              <a:t>Podział danych wrażliwych</a:t>
            </a:r>
            <a:endParaRPr lang="pl-PL" altLang="pl-P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Dane ujawniające: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- pochodzenie rasowe lub etniczne,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- poglądy polityczne,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- przekonania religijne lub filozoficzne,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- przynależność wyznaniową, partyjną lub związkową.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 Dane o: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- stanie zdrowia,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- kodzie genetycznym,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- nałogach,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- życiu seksualnym.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 Dane dotyczące: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- skazań, orzeczeń o ukaraniu i mandatów karnych,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- innych orzeczeń wydanych w postępowaniu sądowym lub administracyjnym.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296863"/>
            <a:ext cx="9572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254000" y="395288"/>
            <a:ext cx="3773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Dane wrażliwe - przetwarzanie</a:t>
            </a:r>
            <a:endParaRPr lang="en-US" altLang="pl-PL" sz="2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48" name="Grupa 31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6150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36" name="Prostokąt 35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6153" name="Obraz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1" name="pole tekstowe 34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sp>
        <p:nvSpPr>
          <p:cNvPr id="4100" name="pole tekstowe 1"/>
          <p:cNvSpPr txBox="1">
            <a:spLocks noChangeArrowheads="1"/>
          </p:cNvSpPr>
          <p:nvPr/>
        </p:nvSpPr>
        <p:spPr bwMode="auto">
          <a:xfrm>
            <a:off x="361950" y="1066800"/>
            <a:ext cx="8420100" cy="529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Wymienione przez ustawodawcę rodzaje informacji stanowiących dane wrażliwe należą do zamkniętego katalogu. Oznacza to, iż danymi wrażliwymi będą tylko takie informacje o osobie, które zostały wymienione w art. 27 ustawy o ochronie danych osobowych.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l-PL" altLang="pl-P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Przetwarzanie wymienionych informacji dopuszczalne jest wyłącznie w przypadkach wymienionych w ustawie, tj. m.in.: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l-PL" altLang="pl-P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1200"/>
              </a:spcBef>
              <a:buFont typeface="Calibri" panose="020F0502020204030204" pitchFamily="34" charset="0"/>
              <a:buChar char="-"/>
              <a:defRPr/>
            </a:pPr>
            <a:r>
              <a:rPr lang="pl-PL" alt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osoba, której dane dotyczą, wyrazi na to zgodę na piśmie,</a:t>
            </a:r>
          </a:p>
          <a:p>
            <a:pPr marL="285750" indent="-285750" algn="just">
              <a:spcBef>
                <a:spcPts val="1200"/>
              </a:spcBef>
              <a:buFont typeface="Calibri" panose="020F0502020204030204" pitchFamily="34" charset="0"/>
              <a:buChar char="-"/>
              <a:defRPr/>
            </a:pPr>
            <a:r>
              <a:rPr lang="pl-PL" alt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inna ustawa zezwala na przetwarzanie takich danych bez zgody osoby, której dane dotyczą, i stwarza pełne gwarancje ich ochrony,</a:t>
            </a:r>
          </a:p>
          <a:p>
            <a:pPr marL="285750" indent="-285750" algn="just">
              <a:spcBef>
                <a:spcPts val="1200"/>
              </a:spcBef>
              <a:buFont typeface="Calibri" panose="020F0502020204030204" pitchFamily="34" charset="0"/>
              <a:buChar char="-"/>
              <a:defRPr/>
            </a:pPr>
            <a:r>
              <a:rPr lang="pl-PL" alt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przetwarzanie jest prowadzone w celu ochrony stanu zdrowia, świadczenia usług medycznych lub leczenia pacjentów,</a:t>
            </a:r>
          </a:p>
          <a:p>
            <a:pPr marL="285750" indent="-285750" algn="just">
              <a:spcBef>
                <a:spcPts val="1200"/>
              </a:spcBef>
              <a:buFont typeface="Calibri" panose="020F0502020204030204" pitchFamily="34" charset="0"/>
              <a:buChar char="-"/>
              <a:defRPr/>
            </a:pPr>
            <a:r>
              <a:rPr lang="pl-PL" alt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przetwarzanie dotyczy danych, które zostały podane do wiadomości publicznej przez osobę, której dane dotyczą,</a:t>
            </a:r>
          </a:p>
          <a:p>
            <a:pPr marL="285750" indent="-285750" algn="just">
              <a:spcBef>
                <a:spcPts val="1200"/>
              </a:spcBef>
              <a:buFont typeface="Calibri" panose="020F0502020204030204" pitchFamily="34" charset="0"/>
              <a:buChar char="-"/>
              <a:defRPr/>
            </a:pPr>
            <a:r>
              <a:rPr lang="pl-PL" altLang="pl-PL" sz="18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jest to niezbędne do prowadzenia badań naukowych, pod warunkiem </a:t>
            </a:r>
            <a:r>
              <a:rPr lang="pl-PL" altLang="pl-PL" sz="1800" dirty="0" err="1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anonimizacji</a:t>
            </a:r>
            <a:r>
              <a:rPr lang="pl-PL" altLang="pl-PL" sz="18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danych.</a:t>
            </a:r>
            <a:endParaRPr lang="pl-PL" altLang="pl-PL" sz="18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296863"/>
            <a:ext cx="9572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54000" y="395288"/>
            <a:ext cx="69357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GIODO - Generalny Inspektor Ochrony Danych Osobowych</a:t>
            </a:r>
            <a:endParaRPr lang="en-US" altLang="pl-PL" sz="2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72" name="Grupa 31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7174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36" name="Prostokąt 35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7177" name="Obraz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5" name="pole tekstowe 34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sp>
        <p:nvSpPr>
          <p:cNvPr id="7173" name="pole tekstowe 1"/>
          <p:cNvSpPr txBox="1">
            <a:spLocks noChangeArrowheads="1"/>
          </p:cNvSpPr>
          <p:nvPr/>
        </p:nvSpPr>
        <p:spPr bwMode="auto">
          <a:xfrm>
            <a:off x="361950" y="1066800"/>
            <a:ext cx="8420100" cy="3970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Generalny Inspektor Ochrony Danych Osobowych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http://www.giodo.gov.pl/</a:t>
            </a:r>
            <a:endParaRPr lang="pl-PL" altLang="pl-P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Calibri" panose="020F0502020204030204" pitchFamily="34" charset="0"/>
                <a:cs typeface="Calibri" panose="020F0502020204030204" pitchFamily="34" charset="0"/>
              </a:rPr>
              <a:t>Zwykłe dane osobowe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W przypadku zwykłych danych osobowych, przetwarzanie danych w zbiorze jest legalne od chwili złożenia wniosku rejestrującego zbiór. Najczęściej, potwierdzenie legalności stanowi wtedy po prostu poświadczona w urzędzie kopia złożonego wniosku.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Calibri" panose="020F0502020204030204" pitchFamily="34" charset="0"/>
                <a:cs typeface="Calibri" panose="020F0502020204030204" pitchFamily="34" charset="0"/>
              </a:rPr>
              <a:t>Wrażliwe dane osobowe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Zgłaszający zbiór danych wrażliwych musi natomiast wstrzymać się z ich przetwarzaniem do momentu wydania przez GIODO zaświadczenia o zarejestrowaniu zbioru. W praktyce, taka rejestracja może trwać od kilku miesięcy nawet do roku.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296863"/>
            <a:ext cx="9572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254000" y="395288"/>
            <a:ext cx="50339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GIODO – Bezpieczeństwo zbiorów danych</a:t>
            </a:r>
            <a:endParaRPr lang="en-US" altLang="pl-PL" sz="2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196" name="Grupa 31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8198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36" name="Prostokąt 35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8201" name="Obraz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199" name="pole tekstowe 34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sp>
        <p:nvSpPr>
          <p:cNvPr id="8197" name="pole tekstowe 1"/>
          <p:cNvSpPr txBox="1">
            <a:spLocks noChangeArrowheads="1"/>
          </p:cNvSpPr>
          <p:nvPr/>
        </p:nvSpPr>
        <p:spPr bwMode="auto">
          <a:xfrm>
            <a:off x="361950" y="1066800"/>
            <a:ext cx="8420100" cy="535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Generalny Inspektor Ochrony Danych Osobowych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http://www.giodo.gov.pl/</a:t>
            </a:r>
            <a:endParaRPr lang="pl-PL" altLang="pl-P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W przypadku przetwarzania danych osobowych zwykłych wystarczają środki na poziomie podstawowym (o ile komputery na których dane są przetwarzane nie są połączone z Internetem – § 6 ust. 1-4 rozporządzenie Ministra Administracji i Cyfryzacji z dn. 29 kwietnia 2004 o w sprawie dokumentacji przetwarzania danych osobowych oraz warunków technicznych i organizacyjnych …). Jeśli administrator danych zamierza przetwarzać dane osobowe wrażliwe, musi stosować zabezpieczenia na poziomie co najmniej podwyższonym.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cs typeface="Calibri" panose="020F0502020204030204" pitchFamily="34" charset="0"/>
              </a:rPr>
              <a:t>Powyższe informacje powinny być dobrze znane Administratorom Danych, ponieważ za niedopuszczalne lub nieuprawnione przetwarzanie grozi odpowiedzialność karna. Ustawodawca jako środki karne przewiduje grzywnę i karę ograniczenia lub pozbawienia wolności. Za niedopuszczalne lub nieuprawnione przetwarzanie danych zwykłych grozi do 2 lat pozbawienia wolności, natomiast w odniesieniu do katalogu zamkniętego danych wrażliwych – do 3 lat.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296863"/>
            <a:ext cx="9572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254000" y="395288"/>
            <a:ext cx="37099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Kasowanie i niszczenie danych</a:t>
            </a:r>
            <a:endParaRPr lang="en-US" altLang="pl-PL" sz="2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220" name="Grupa 31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9230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36" name="Prostokąt 35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9233" name="Obraz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31" name="pole tekstowe 34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54000" y="6443663"/>
            <a:ext cx="3171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Niszczenie dysków: </a:t>
            </a:r>
            <a:r>
              <a:rPr lang="pl-PL" altLang="pl-PL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www.semshred.com</a:t>
            </a:r>
            <a:endParaRPr lang="en-US" altLang="pl-PL" sz="1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22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4316413"/>
            <a:ext cx="36353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033463"/>
            <a:ext cx="364013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33463"/>
            <a:ext cx="1752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6"/>
          <p:cNvSpPr txBox="1">
            <a:spLocks noChangeArrowheads="1"/>
          </p:cNvSpPr>
          <p:nvPr/>
        </p:nvSpPr>
        <p:spPr bwMode="auto">
          <a:xfrm>
            <a:off x="4173538" y="1462088"/>
            <a:ext cx="2751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PURE 2.0 – opcja niszczenia plików</a:t>
            </a:r>
            <a:endParaRPr lang="en-US" altLang="pl-PL" sz="1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26" name="Obraz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925638"/>
            <a:ext cx="45878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Obraz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5297488"/>
            <a:ext cx="9398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5149850" y="5716588"/>
            <a:ext cx="3660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4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AxCrypt</a:t>
            </a:r>
            <a:r>
              <a:rPr lang="pl-PL" altLang="pl-PL" sz="1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- 1.7.3180.0 (opcja niszczenia plików)</a:t>
            </a:r>
            <a:endParaRPr lang="en-US" altLang="pl-PL" sz="14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9" name="TextBox 6"/>
          <p:cNvSpPr txBox="1">
            <a:spLocks noChangeArrowheads="1"/>
          </p:cNvSpPr>
          <p:nvPr/>
        </p:nvSpPr>
        <p:spPr bwMode="auto">
          <a:xfrm>
            <a:off x="7140575" y="6469063"/>
            <a:ext cx="172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Uwaga na dyski SSD!</a:t>
            </a:r>
            <a:endParaRPr lang="en-US" altLang="pl-PL" sz="1400" b="1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1697038" cy="6858000"/>
          </a:xfrm>
          <a:prstGeom prst="rect">
            <a:avLst/>
          </a:prstGeom>
          <a:gradFill rotWithShape="1">
            <a:gsLst>
              <a:gs pos="0">
                <a:srgbClr val="969696">
                  <a:alpha val="53999"/>
                </a:srgbClr>
              </a:gs>
              <a:gs pos="50000">
                <a:srgbClr val="969696">
                  <a:gamma/>
                  <a:tint val="79216"/>
                  <a:invGamma/>
                </a:srgbClr>
              </a:gs>
              <a:gs pos="100000">
                <a:srgbClr val="969696">
                  <a:alpha val="53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pl-PL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66688" y="1416050"/>
            <a:ext cx="8293100" cy="584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b="1">
                <a:latin typeface="Calibri" panose="020F0502020204030204" pitchFamily="34" charset="0"/>
                <a:cs typeface="Calibri" panose="020F0502020204030204" pitchFamily="34" charset="0"/>
              </a:rPr>
              <a:t>SZYFROWANIE DANYCH</a:t>
            </a:r>
          </a:p>
        </p:txBody>
      </p:sp>
      <p:grpSp>
        <p:nvGrpSpPr>
          <p:cNvPr id="10246" name="Grupa 6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10247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10" name="Prostokąt 9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10250" name="Obraz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48" name="pole tekstowe 8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49225" y="484188"/>
            <a:ext cx="5548313" cy="522287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/>
              <a:t>Szyfrowanie NTFS</a:t>
            </a:r>
            <a:endParaRPr lang="pl-PL" altLang="pl-PL" sz="1400" i="1"/>
          </a:p>
        </p:txBody>
      </p:sp>
      <p:grpSp>
        <p:nvGrpSpPr>
          <p:cNvPr id="11267" name="Grupa 2"/>
          <p:cNvGrpSpPr>
            <a:grpSpLocks/>
          </p:cNvGrpSpPr>
          <p:nvPr/>
        </p:nvGrpSpPr>
        <p:grpSpPr bwMode="auto">
          <a:xfrm>
            <a:off x="0" y="-26988"/>
            <a:ext cx="9144000" cy="230188"/>
            <a:chOff x="0" y="-27310"/>
            <a:chExt cx="9144000" cy="230832"/>
          </a:xfrm>
        </p:grpSpPr>
        <p:grpSp>
          <p:nvGrpSpPr>
            <p:cNvPr id="11279" name="Grupa 16"/>
            <p:cNvGrpSpPr>
              <a:grpSpLocks/>
            </p:cNvGrpSpPr>
            <p:nvPr/>
          </p:nvGrpSpPr>
          <p:grpSpPr bwMode="auto">
            <a:xfrm>
              <a:off x="0" y="0"/>
              <a:ext cx="9144000" cy="176213"/>
              <a:chOff x="0" y="6681245"/>
              <a:chExt cx="9144000" cy="176755"/>
            </a:xfrm>
          </p:grpSpPr>
          <p:sp>
            <p:nvSpPr>
              <p:cNvPr id="6" name="Prostokąt 5"/>
              <p:cNvSpPr/>
              <p:nvPr/>
            </p:nvSpPr>
            <p:spPr>
              <a:xfrm>
                <a:off x="0" y="6680998"/>
                <a:ext cx="9144000" cy="177250"/>
              </a:xfrm>
              <a:prstGeom prst="rect">
                <a:avLst/>
              </a:prstGeom>
              <a:solidFill>
                <a:srgbClr val="5B9BD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/>
              </a:p>
            </p:txBody>
          </p:sp>
          <p:pic>
            <p:nvPicPr>
              <p:cNvPr id="11282" name="Obraz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81245"/>
                <a:ext cx="1161535" cy="17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80" name="pole tekstowe 1"/>
            <p:cNvSpPr txBox="1">
              <a:spLocks noChangeArrowheads="1"/>
            </p:cNvSpPr>
            <p:nvPr/>
          </p:nvSpPr>
          <p:spPr bwMode="auto">
            <a:xfrm>
              <a:off x="6929438" y="-27310"/>
              <a:ext cx="22145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pl-PL" altLang="pl-PL" sz="900">
                  <a:solidFill>
                    <a:schemeClr val="bg1"/>
                  </a:solidFill>
                  <a:latin typeface="MicrogrammaDMedExt" panose="020B0607030502060204" pitchFamily="34" charset="0"/>
                </a:rPr>
                <a:t>http://staff.uz.zgora.pl/jjedrycz</a:t>
              </a:r>
            </a:p>
          </p:txBody>
        </p:sp>
      </p:grpSp>
      <p:grpSp>
        <p:nvGrpSpPr>
          <p:cNvPr id="11268" name="Grupa 4"/>
          <p:cNvGrpSpPr>
            <a:grpSpLocks/>
          </p:cNvGrpSpPr>
          <p:nvPr/>
        </p:nvGrpSpPr>
        <p:grpSpPr bwMode="auto">
          <a:xfrm>
            <a:off x="1441450" y="1600200"/>
            <a:ext cx="6043613" cy="2149475"/>
            <a:chOff x="1655807" y="1772200"/>
            <a:chExt cx="6043568" cy="2150319"/>
          </a:xfrm>
        </p:grpSpPr>
        <p:grpSp>
          <p:nvGrpSpPr>
            <p:cNvPr id="11274" name="Grupa 2"/>
            <p:cNvGrpSpPr>
              <a:grpSpLocks/>
            </p:cNvGrpSpPr>
            <p:nvPr/>
          </p:nvGrpSpPr>
          <p:grpSpPr bwMode="auto">
            <a:xfrm>
              <a:off x="3027262" y="2869295"/>
              <a:ext cx="3235325" cy="1053224"/>
              <a:chOff x="2479675" y="1766888"/>
              <a:chExt cx="3235325" cy="1053224"/>
            </a:xfrm>
          </p:grpSpPr>
          <p:sp>
            <p:nvSpPr>
              <p:cNvPr id="11277" name="AutoShape 4"/>
              <p:cNvSpPr>
                <a:spLocks noChangeArrowheads="1"/>
              </p:cNvSpPr>
              <p:nvPr/>
            </p:nvSpPr>
            <p:spPr bwMode="auto">
              <a:xfrm>
                <a:off x="2479675" y="1766888"/>
                <a:ext cx="3235325" cy="1053224"/>
              </a:xfrm>
              <a:prstGeom prst="roundRect">
                <a:avLst>
                  <a:gd name="adj" fmla="val 4083"/>
                </a:avLst>
              </a:prstGeom>
              <a:solidFill>
                <a:schemeClr val="bg1"/>
              </a:solidFill>
              <a:ln w="57150">
                <a:solidFill>
                  <a:srgbClr val="CC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800"/>
              </a:p>
            </p:txBody>
          </p:sp>
          <p:pic>
            <p:nvPicPr>
              <p:cNvPr id="11278" name="Obraz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800" y="1989724"/>
                <a:ext cx="2678750" cy="607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75" name="AutoShape 16"/>
            <p:cNvSpPr>
              <a:spLocks noChangeArrowheads="1"/>
            </p:cNvSpPr>
            <p:nvPr/>
          </p:nvSpPr>
          <p:spPr bwMode="auto">
            <a:xfrm>
              <a:off x="5715000" y="1821256"/>
              <a:ext cx="1984375" cy="1270875"/>
            </a:xfrm>
            <a:prstGeom prst="wedgeRoundRectCallout">
              <a:avLst>
                <a:gd name="adj1" fmla="val -80801"/>
                <a:gd name="adj2" fmla="val 51958"/>
                <a:gd name="adj3" fmla="val 16667"/>
              </a:avLst>
            </a:prstGeom>
            <a:gradFill rotWithShape="1">
              <a:gsLst>
                <a:gs pos="0">
                  <a:srgbClr val="9A9A52"/>
                </a:gs>
                <a:gs pos="50000">
                  <a:srgbClr val="DDDD79"/>
                </a:gs>
                <a:gs pos="100000">
                  <a:srgbClr val="FFFF9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b="1"/>
                <a:t>Pro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b="1"/>
                <a:t>Enterprise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b="1"/>
                <a:t>Ultimate</a:t>
              </a:r>
            </a:p>
          </p:txBody>
        </p:sp>
        <p:sp>
          <p:nvSpPr>
            <p:cNvPr id="11276" name="AutoShape 16"/>
            <p:cNvSpPr>
              <a:spLocks noChangeArrowheads="1"/>
            </p:cNvSpPr>
            <p:nvPr/>
          </p:nvSpPr>
          <p:spPr bwMode="auto">
            <a:xfrm flipH="1">
              <a:off x="1655807" y="1772200"/>
              <a:ext cx="1984375" cy="1270875"/>
            </a:xfrm>
            <a:prstGeom prst="wedgeRoundRectCallout">
              <a:avLst>
                <a:gd name="adj1" fmla="val -80801"/>
                <a:gd name="adj2" fmla="val 51958"/>
                <a:gd name="adj3" fmla="val 16667"/>
              </a:avLst>
            </a:prstGeom>
            <a:gradFill rotWithShape="1">
              <a:gsLst>
                <a:gs pos="0">
                  <a:srgbClr val="9A9A52"/>
                </a:gs>
                <a:gs pos="50000">
                  <a:srgbClr val="DDDD79"/>
                </a:gs>
                <a:gs pos="100000">
                  <a:srgbClr val="FFFF9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b="1"/>
                <a:t>HOME</a:t>
              </a:r>
            </a:p>
          </p:txBody>
        </p:sp>
      </p:grpSp>
      <p:pic>
        <p:nvPicPr>
          <p:cNvPr id="11269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560888"/>
            <a:ext cx="311943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73025" y="4170363"/>
            <a:ext cx="8096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4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WINVER</a:t>
            </a:r>
            <a:endParaRPr lang="en-US" altLang="pl-PL" sz="14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71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35413"/>
            <a:ext cx="2570163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wal 8"/>
          <p:cNvSpPr/>
          <p:nvPr/>
        </p:nvSpPr>
        <p:spPr>
          <a:xfrm>
            <a:off x="1087438" y="5673725"/>
            <a:ext cx="709612" cy="265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Owal 28"/>
          <p:cNvSpPr/>
          <p:nvPr/>
        </p:nvSpPr>
        <p:spPr>
          <a:xfrm>
            <a:off x="6684963" y="4759325"/>
            <a:ext cx="709612" cy="265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723</Words>
  <Application>Microsoft Office PowerPoint</Application>
  <PresentationFormat>Pokaz na ekranie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MicrogrammaDMedExt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JJ</dc:creator>
  <cp:lastModifiedBy>User</cp:lastModifiedBy>
  <cp:revision>191</cp:revision>
  <dcterms:created xsi:type="dcterms:W3CDTF">2011-09-18T19:14:46Z</dcterms:created>
  <dcterms:modified xsi:type="dcterms:W3CDTF">2017-02-15T10:12:18Z</dcterms:modified>
</cp:coreProperties>
</file>