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7" r:id="rId2"/>
    <p:sldId id="304" r:id="rId3"/>
    <p:sldId id="257" r:id="rId4"/>
    <p:sldId id="256" r:id="rId5"/>
    <p:sldId id="264" r:id="rId6"/>
    <p:sldId id="263" r:id="rId7"/>
    <p:sldId id="301" r:id="rId8"/>
    <p:sldId id="308" r:id="rId9"/>
    <p:sldId id="303" r:id="rId10"/>
    <p:sldId id="273" r:id="rId11"/>
    <p:sldId id="271" r:id="rId12"/>
    <p:sldId id="302" r:id="rId13"/>
    <p:sldId id="283" r:id="rId14"/>
    <p:sldId id="279" r:id="rId15"/>
    <p:sldId id="277" r:id="rId16"/>
    <p:sldId id="268" r:id="rId17"/>
    <p:sldId id="270" r:id="rId18"/>
    <p:sldId id="269" r:id="rId19"/>
    <p:sldId id="267" r:id="rId20"/>
    <p:sldId id="272" r:id="rId21"/>
    <p:sldId id="278" r:id="rId22"/>
    <p:sldId id="266" r:id="rId23"/>
    <p:sldId id="260" r:id="rId24"/>
    <p:sldId id="281" r:id="rId25"/>
    <p:sldId id="274" r:id="rId26"/>
    <p:sldId id="276" r:id="rId27"/>
    <p:sldId id="280" r:id="rId28"/>
    <p:sldId id="284" r:id="rId29"/>
    <p:sldId id="259" r:id="rId30"/>
    <p:sldId id="275" r:id="rId31"/>
    <p:sldId id="285" r:id="rId32"/>
    <p:sldId id="286" r:id="rId33"/>
    <p:sldId id="287" r:id="rId34"/>
    <p:sldId id="297" r:id="rId35"/>
    <p:sldId id="298" r:id="rId36"/>
    <p:sldId id="288" r:id="rId37"/>
    <p:sldId id="289" r:id="rId38"/>
    <p:sldId id="290" r:id="rId39"/>
    <p:sldId id="299" r:id="rId40"/>
    <p:sldId id="295" r:id="rId41"/>
    <p:sldId id="300" r:id="rId42"/>
    <p:sldId id="294" r:id="rId43"/>
    <p:sldId id="291" r:id="rId44"/>
    <p:sldId id="293" r:id="rId4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69696"/>
    <a:srgbClr val="C0C0C0"/>
    <a:srgbClr val="EAEAE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66086" autoAdjust="0"/>
  </p:normalViewPr>
  <p:slideViewPr>
    <p:cSldViewPr snapToGrid="0">
      <p:cViewPr varScale="1">
        <p:scale>
          <a:sx n="76" d="100"/>
          <a:sy n="76" d="100"/>
        </p:scale>
        <p:origin x="28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DA09300-BF20-4B36-B9B6-6CA5F589EE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6241013-FB7A-425B-8CCB-AA1A6E0E9C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 altLang="pl-PL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BC6AEA4B-6F93-4D1F-BB39-24B340DD0CE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10AA02C8-4542-4900-B4B2-DAB60BBCA6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81935550-6689-4AA4-A52C-DA4D70FEEE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6DFF2345-39D7-4566-BE58-15E8B6D24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1F1ECD-E780-4716-A1CD-A02E2AA5D3E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F1ECD-E780-4716-A1CD-A02E2AA5D3EB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70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9CE00-492F-4F88-B9C4-59B805A87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FE15D-175E-441A-A6CB-553D9F4ACC1F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DC13BE49-8D9A-4817-81ED-6756F52F2C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9C88A14-E4E7-44BC-BCA9-111437B9C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I</a:t>
            </a:r>
          </a:p>
          <a:p>
            <a:r>
              <a:rPr lang="pl-PL" altLang="pl-PL"/>
              <a:t>Wybrane teorie kom. mas./międzykulturowego/ </a:t>
            </a:r>
          </a:p>
          <a:p>
            <a:r>
              <a:rPr lang="pl-PL" altLang="pl-PL"/>
              <a:t>Kino; PR; Reklama polityczna; Przedsiębiorstwa medialne; Telewizja – ewolucja; Nowe tech. W Polsce.</a:t>
            </a:r>
          </a:p>
          <a:p>
            <a:r>
              <a:rPr lang="pl-PL" altLang="pl-PL"/>
              <a:t>II</a:t>
            </a:r>
          </a:p>
          <a:p>
            <a:r>
              <a:rPr lang="pl-PL" altLang="pl-PL"/>
              <a:t>Teorie – dużo. (magisterka)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30C46C-2250-45C5-BEDF-225E42C43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A6344-168C-4A39-98B2-ECD2D9A9188F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6410A62-9C7D-435A-8746-CB560A79F5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A71FB60-0F21-4705-B807-A5AAE6FA9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Def. Komunikacji medialnej w tej książce nie ma!</a:t>
            </a:r>
          </a:p>
          <a:p>
            <a:r>
              <a:rPr lang="pl-PL" altLang="pl-PL"/>
              <a:t>Mit i metafora w komunikacji biznesowej</a:t>
            </a:r>
          </a:p>
          <a:p>
            <a:r>
              <a:rPr lang="pl-PL" altLang="pl-PL"/>
              <a:t>Iluzja i przesąd</a:t>
            </a:r>
          </a:p>
          <a:p>
            <a:r>
              <a:rPr lang="pl-PL" altLang="pl-PL"/>
              <a:t>Hasło i slogan</a:t>
            </a:r>
          </a:p>
          <a:p>
            <a:r>
              <a:rPr lang="pl-PL" altLang="pl-PL"/>
              <a:t>Język reklamy – nie musi być prymitywny.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EB47DC-A661-49FB-937F-96AFBBA8F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CBD6F-FDFF-44F8-AA12-6B2FC3F7213D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22CC9F9-518A-46FB-80EC-7C368D5BE3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F515B73-DFA0-4C34-9CB4-8BF7A1428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Edukacyjne zastosowania mass mediów – geneza</a:t>
            </a:r>
          </a:p>
          <a:p>
            <a:r>
              <a:rPr lang="pl-PL" altLang="pl-PL"/>
              <a:t>Teorie (szczególnie w zakresie oddziaływań multimediów)</a:t>
            </a:r>
          </a:p>
          <a:p>
            <a:r>
              <a:rPr lang="pl-PL" altLang="pl-PL"/>
              <a:t>Stymulacja procesów uwagi (…)./ Znaczenie komunikatów pozawerbalnych</a:t>
            </a:r>
          </a:p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6D8C3B-3FA6-4C2F-A8DE-9F7150C2D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EDC2F-BAAE-4045-AB1E-32308DD8B6F4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B1B5D448-11BC-4856-82A1-5D9ECE8250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5B08CD8-27E0-4164-8073-705DD69F0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Znaczenie komunikatów pozawerbalnych.</a:t>
            </a:r>
          </a:p>
          <a:p>
            <a:r>
              <a:rPr lang="pl-PL" altLang="pl-PL"/>
              <a:t>Komunikacja niewerbalna – trening / patrz Hal „Poza kulturą”</a:t>
            </a:r>
          </a:p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DC1172-793D-4E9D-9F18-8F26183FC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2E057-3C0A-47BA-8741-0F758889F480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E3AE0BE-BBA1-4F8F-BB8E-8D636D61BC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7AC962F-63D8-49FC-A01F-F9A86BFED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Reklama/ oddziaływania/ strategie/ skuteczność/ - inspiracje przy tworzeniu mediów edukacyjnych.</a:t>
            </a:r>
          </a:p>
          <a:p>
            <a:r>
              <a:rPr lang="pl-PL" altLang="pl-PL"/>
              <a:t>Procesy poznawcze – film neuromarketing (…).</a:t>
            </a:r>
          </a:p>
          <a:p>
            <a:r>
              <a:rPr lang="pl-PL" altLang="pl-PL"/>
              <a:t>Człowiek w reklamie / stereotypy</a:t>
            </a:r>
          </a:p>
          <a:p>
            <a:r>
              <a:rPr lang="pl-PL" altLang="pl-PL"/>
              <a:t>Kiedy kupujemy – znowu film neuromarketing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EB273C-51AF-4047-990F-EB35ABDD5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CA5BA-7D63-4EE6-9D1C-39B4D7459EFB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950213E-73F3-4CDC-B56F-C8FD3D04D7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2008297-AA04-4586-AFFD-87AA96125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Sieciowa tożsamość / tworzenie wrażenia / maski maskarady</a:t>
            </a:r>
          </a:p>
          <a:p>
            <a:r>
              <a:rPr lang="pl-PL" altLang="pl-PL"/>
              <a:t>Dynamika grup w cyberprzestrzeni (konflikty współpraca – fora i akcje)</a:t>
            </a:r>
          </a:p>
          <a:p>
            <a:r>
              <a:rPr lang="pl-PL" altLang="pl-PL"/>
              <a:t>Wyzwiska/ Sympatie/ Pornografia/ Internet złodziejem czasu.</a:t>
            </a:r>
          </a:p>
          <a:p>
            <a:r>
              <a:rPr lang="pl-PL" altLang="pl-PL"/>
              <a:t>Altruizm w sieci</a:t>
            </a:r>
          </a:p>
          <a:p>
            <a:r>
              <a:rPr lang="pl-PL" altLang="pl-PL"/>
              <a:t>Problematyka płci</a:t>
            </a:r>
          </a:p>
          <a:p>
            <a:r>
              <a:rPr lang="pl-PL" altLang="pl-PL"/>
              <a:t>Tradycje i wartości.</a:t>
            </a:r>
          </a:p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49404D-7459-476A-A914-1FC10A2E6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8FD5F-7696-46BD-8554-13AC3E150FB5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C8C12106-1D50-41E9-8E09-FE2DB9C4A7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4CE7A0F-5969-4AB9-AB36-C2B48D1A0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I</a:t>
            </a:r>
          </a:p>
          <a:p>
            <a:r>
              <a:rPr lang="pl-PL" altLang="pl-PL"/>
              <a:t>Interaktywność/ Hipertekstowość/ Komunikacyjność/ Multimedialność …</a:t>
            </a:r>
          </a:p>
          <a:p>
            <a:r>
              <a:rPr lang="pl-PL" altLang="pl-PL"/>
              <a:t>II</a:t>
            </a:r>
          </a:p>
          <a:p>
            <a:r>
              <a:rPr lang="pl-PL" altLang="pl-PL"/>
              <a:t>Telewizja oddziaływanie (!!!)</a:t>
            </a:r>
          </a:p>
          <a:p>
            <a:r>
              <a:rPr lang="pl-PL" altLang="pl-PL"/>
              <a:t>Alfabetycznie / piktograficznie</a:t>
            </a:r>
          </a:p>
          <a:p>
            <a:r>
              <a:rPr lang="pl-PL" altLang="pl-PL"/>
              <a:t>Cyberkultura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A1B12C-82AA-4E9E-A0A5-42C7FE29A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24719-CB81-49DC-97D9-58B3B1AD3EC7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C4CFD819-7D21-4725-ABAC-2B6AEB04E0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DCBAFC3-7625-4751-B7F7-DADA458BA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Komunikacja niewerbalna/ aspekty socjologiczne/ filozoficzne/ psychologiczne</a:t>
            </a:r>
          </a:p>
          <a:p>
            <a:r>
              <a:rPr lang="pl-PL" altLang="pl-PL"/>
              <a:t>Komunikacja/ doradztwo</a:t>
            </a:r>
          </a:p>
          <a:p>
            <a:r>
              <a:rPr lang="pl-PL" altLang="pl-PL"/>
              <a:t>Komunikacja/ konflikt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B56B2B-C5DD-4314-92F2-1100DBAB1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2C677-20A8-482C-825D-5BD83333ECE6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FE87C19-2743-4C6C-BAF5-6E343A53DB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45FC917-D4D3-4A74-8292-3BC97E7ED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Osobowość interfejsu</a:t>
            </a:r>
          </a:p>
          <a:p>
            <a:r>
              <a:rPr lang="pl-PL" altLang="pl-PL"/>
              <a:t>Wielkość interfejsu/ wierność odwzorowania AV/ Wideo konferencje/</a:t>
            </a:r>
          </a:p>
          <a:p>
            <a:r>
              <a:rPr lang="pl-PL" altLang="pl-PL"/>
              <a:t>Utożsamianie mediów z ludźmi</a:t>
            </a:r>
          </a:p>
          <a:p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8D2010-D288-4200-88F3-DDD7C4E97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A481C-8B33-40CD-99B7-D426F5C61CFD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141A3D8-7B92-46E5-8C8F-93E03BAE9A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873EE63-06ED-4730-A1EB-9F128E5F5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Może być przydatna w przypadku badania fenomenu blogów.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EEA873-0528-4354-BFFD-D8770257C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F8DEB-83F9-42C7-86F0-E8CA61BFA0E5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3B1E978-DF14-45D4-A312-EFEA7B7CD1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820D62F-4C8C-437E-BF72-3B6445EBD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pl-PL" altLang="pl-PL"/>
              <a:t>Bardzo wiele teorii z zakresu oddziaływania komunikatów interpersonalnych / medialnych.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Komunikacja grupowa i publiczna.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Komunikacja masowa: M. Mc. Luhan i inni (także „media i ludzie);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Kontekst kulturowy (kom. Międzykulturowa); Płeć / stereotypy (np. w reklamie); Odmienność kodów językowych (np. alfabetyczne/piktograficzne)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Perspektywy (prawie nie ma Internetu).</a:t>
            </a:r>
          </a:p>
          <a:p>
            <a:pPr marL="228600" indent="-228600">
              <a:buFontTx/>
              <a:buAutoNum type="arabicPeriod"/>
            </a:pPr>
            <a:endParaRPr lang="pl-PL" altLang="pl-PL"/>
          </a:p>
          <a:p>
            <a:pPr marL="228600" indent="-228600"/>
            <a:r>
              <a:rPr lang="pl-PL" altLang="pl-PL"/>
              <a:t>Także zaspokajanie potrzeb … </a:t>
            </a:r>
          </a:p>
          <a:p>
            <a:pPr marL="228600" indent="-228600"/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0321D0-9A8B-44FD-9C4F-3FD35E21E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21BDE-9809-4DE6-9D3D-CF52032119ED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42DABD4-C916-44B5-809F-F9BAB276AF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5053E1D-8D1A-4C4D-8AE9-6D452DC72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Gruba dostosowanie interfejsu do grup wiekowych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D9C6EC-86A9-4449-9892-A3A24028E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3E325-610C-44B2-A6AF-F09F77C5B239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4F89F253-BF16-4209-A39C-79EA1B68D3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48E83FF-4663-47F6-B294-D7E9452FD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Jak badać gry/ klasyfikacje</a:t>
            </a:r>
          </a:p>
          <a:p>
            <a:r>
              <a:rPr lang="pl-PL" altLang="pl-PL"/>
              <a:t>Kultura uczestnictwa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07A3EC-B4CC-428E-9624-5626BB8C1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E9F2B-5E2E-46D3-B9AA-757A20648216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5AF9F62F-E22B-4E75-9F33-3F0A790580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02E3BE1-6FAD-4D23-A812-8F998AD15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Gry…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80B5F8-02C6-49DD-91A8-6FB4F9B17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2AB1-6C44-46B1-8BFA-C11090FC47E3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0223236-19B0-435F-8BBF-F515EE4154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4E6AE2D-9712-4EAE-9889-91DA10F84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Teorie (szczególnie w zakresie oddziaływań filmu/ reklamy/ multimediów)</a:t>
            </a:r>
          </a:p>
          <a:p>
            <a:r>
              <a:rPr lang="pl-PL" altLang="pl-PL"/>
              <a:t>Stymulacja procesów uwagi (…)/ Znaczenie komunikatów pozawerbalnych.</a:t>
            </a:r>
          </a:p>
          <a:p>
            <a:r>
              <a:rPr lang="pl-PL" altLang="pl-PL"/>
              <a:t>Gry – aspekty pozytywne i negatywne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78BAD8-8009-4811-8087-3EA84CFAF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5FF35-2BA1-4B7B-8A05-8241544626DF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E5834E3-BA29-4169-87C6-3ADC5408B7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6565321-BFC0-4E88-947F-C26375A9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Treść i forma przekazów a manipulacja (!!!)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07DD6A-8AE1-45DE-8C71-CF2DD0F2C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3EEE9-78CB-45E0-9AC0-144E03538E3D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E72ABEE-E028-4CFC-9360-557E954A7C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67AA815-348E-4085-AADE-95347C44D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pl-PL" altLang="pl-PL"/>
              <a:t>Początki komunikowania się; rodzaje teorii; 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Pojęcia i modele komunikowania się (dużo); środki i formy kom.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Media – definicje.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Mass media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Odbiorcy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Oddziaływania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Media a rozwój społ.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Społeczeństwo informacyjne.</a:t>
            </a:r>
          </a:p>
          <a:p>
            <a:pPr marL="228600" indent="-228600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E460D8-242E-499D-874E-CFA141096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433D3-FEA2-4ED7-88F3-710F418B4540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ECD69C6E-3C9D-4A00-8D76-23A2045D6A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87AD841-D627-43F1-8A2B-480E2DF09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pl-PL" altLang="pl-PL"/>
              <a:t>Teoria komunikacji; Modele komunikowania się.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Znak i jego znaczenie; </a:t>
            </a:r>
            <a:br>
              <a:rPr lang="pl-PL" altLang="pl-PL"/>
            </a:br>
            <a:r>
              <a:rPr lang="pl-PL" altLang="pl-PL"/>
              <a:t>Semiotyka: dział logiki badający znaki, dzielący się na syntaktykę (bada funkcje syntaktyczne - relacje, które zachodzą między wyrażeniami (znakami językowymi) wewnątrz języka i które mają charakter formalny.), pragmatykę (relacji między znakiem a odbiorcą) i semantykę (relacje między językiem a rzeczywistością).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Kody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6BCC70-30EB-4B21-8866-A3E3057A3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B46E3-6528-4B9F-9194-822A5BE8FA7D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CF96D32-9E1B-47E7-98A7-FDE32AE5FE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4575E81-EF6C-411A-B948-08A68FBE3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pl-PL" altLang="pl-PL" sz="1000"/>
              <a:t>(!) Bardzo dobry podręcznik (także w USA).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Narodziny mediów i mass mediów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Teorie komunikowania masowego; masa/ masowy odbiorca/ instytucje/ kultura masowa/ modele komunikowania.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Teoria mediów a teoria społeczna; zapośredniczenie; władza i nierówność; integracja i tożsamość społeczna; (…); Determinizm technologiczny.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Komunikacja masowa a kultura.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Nowe media (!)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Struktury mediów; Wolność M.; prawda; jawność; ład; odpowiedzialność (np. wikileaks)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Ekonomia i zarządzanie mediami.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Globalizacja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Organizacje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Kultura mediów;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Treść (!)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Gatunki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Widownia 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Oddziaływanie (!) Dla tych co piszą np. o reklamie! (uświadamianie potrzeb oraz tworzenie potrzeb)</a:t>
            </a:r>
          </a:p>
          <a:p>
            <a:pPr marL="228600" indent="-228600">
              <a:buFontTx/>
              <a:buAutoNum type="arabicPeriod"/>
            </a:pPr>
            <a:r>
              <a:rPr lang="pl-PL" altLang="pl-PL" sz="1000"/>
              <a:t>Perspektywy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4D351A-1AD5-4C75-BA93-A9C5AB309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2283B-B8DA-491C-BF2F-B25C4A998580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9E24AAE-E9F4-439A-8DB8-4B30D18AC2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B7EAFAB-3E83-4F11-BE56-C0AEFD0BD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Galaktyka Gutenberga ś.136</a:t>
            </a:r>
          </a:p>
          <a:p>
            <a:r>
              <a:rPr lang="pl-PL" altLang="pl-PL"/>
              <a:t>Środek jest przekazem ś.212</a:t>
            </a:r>
          </a:p>
          <a:p>
            <a:r>
              <a:rPr lang="pl-PL" altLang="pl-PL"/>
              <a:t>Media zimne i gorące s.229</a:t>
            </a:r>
          </a:p>
          <a:p>
            <a:r>
              <a:rPr lang="pl-PL" altLang="pl-PL"/>
              <a:t>Globalna wioska s.179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71C923-6A2D-41AA-B383-9DCD12CE9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C2CDF-1FC4-4E1E-BF72-D13FACD10C45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725ACA92-BB93-4FB9-AF6E-F392ECFEBF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BDC2003-40D6-48E1-9D16-D90EBC396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Realne spojrzenie na globalizm (jego brak).</a:t>
            </a:r>
          </a:p>
          <a:p>
            <a:r>
              <a:rPr lang="pl-PL" altLang="pl-PL"/>
              <a:t>Dyskusja z Globalną wioską</a:t>
            </a:r>
          </a:p>
          <a:p>
            <a:r>
              <a:rPr lang="pl-PL" altLang="pl-PL"/>
              <a:t>Dysproporcje w dostępie do mediów.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DD6423-E227-4C2C-BF2C-E2F52D501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557D2-A58B-4BCB-B042-04064BA679D8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44094722-B5A7-425A-95D4-3189BA6528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5193A4F-86CE-4610-BEE2-110F73D9F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pl-PL" altLang="pl-PL"/>
              <a:t>Etyka badań.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Próbkowanie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Badania ilościowe i jakościowe (analiza jakościowa i ilościowa tekstu – teksty kultury def.)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Metody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Analiza danych.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C1D609-498C-43EE-9620-BC4E699AF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759DF-A1F4-4F9E-B160-A590C21ADB80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BDEA5FAE-18FC-4EBD-90E0-71AE05CAF2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60BF9E2-F38A-4E4C-9E1C-08B7C7E68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pl-PL" altLang="pl-PL"/>
              <a:t>Komunikacja społeczna – koncepcje kom.; informacja a TI;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Edukacja a komunikacja.</a:t>
            </a:r>
          </a:p>
          <a:p>
            <a:pPr marL="228600" indent="-228600">
              <a:buFontTx/>
              <a:buAutoNum type="arabicPeriod"/>
            </a:pPr>
            <a:r>
              <a:rPr lang="pl-PL" altLang="pl-PL"/>
              <a:t>Interakcje społeczne; język; kody; emotikony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103465-3770-4AB8-A3BB-867F6750A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04335A-52A0-46B2-97BC-A34C6AD40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BD03E5-0AA3-4A6F-8118-66CF4152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1893C1-FE5A-489D-B333-F36DBA4D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00A76B-85D5-4B8F-91DD-A03F58D0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EF7C9-3841-4C0B-B85E-0D3A83F502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22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576720-1926-4DBF-B04A-54195F40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F9DAE8A-5463-4410-B2BF-F34899997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5F37C9-711F-486C-95A2-DC860D9A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EFE576-385C-4261-8B3C-AF2F3A75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96C377-D951-4037-8748-EEF246D8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28E56-4F31-494B-98AC-50835448ED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911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F269A82-1542-409D-AE6C-28AA7A627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DD03636-2ED4-4E90-A7A5-825D0D0C2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F5EC77-6500-4F7F-BDF0-55409910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55823E-C11D-4B22-BC2E-B5632F35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B2C705-3167-4C41-BE62-98C7F9AF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E3F21-92F1-4BB4-A5B9-09BDE963FDE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483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F5899-3D88-4C1A-89DF-E084EA5E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E609D9-D891-40AD-8EA6-FCAE2B24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608351-9D6A-4B60-9171-0584EA8D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9EDDDE-558C-427B-A801-CB7E83D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26AF69-403A-47F1-8FC8-FE03EEC8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ED6A8-AAEB-4C51-9295-679A33D573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743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324742-751D-4F7B-ABD8-7058B0E1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35D5FA-7124-4451-A3AE-2F1658DF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2DF5ED-63D2-4E58-9E70-2DE3654E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726A53-2003-4CF5-BFA8-5BB0302E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418F71-F768-4FA5-A91D-3C242369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9104D-A026-41C6-ACF4-F28381E088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F1484-2BB0-44CA-9752-D645129B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06B9BE-0EBB-4A75-9AD9-21C00FB39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EBA2DA-9353-495A-9FCE-BC961B3F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449FF7-B176-476C-8D5F-254BF97E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ECB277-18D5-46D1-B0F8-8D171779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FCC510-5CDF-4B90-8AEC-ABD36080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4B4BE-A294-4866-9CAB-A9CFF3AD09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715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234408-E4D1-4022-9DD9-2687C08A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D85D01-F713-4224-A71D-E9E83E2E5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C12068-40C5-4230-BC62-3E7CE4B3B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FDF8E2-2449-4044-A586-BAB668CE4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F842248-02FB-4476-AEB3-E08A74677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706E0F6-8581-4C8E-B781-2EED454F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7882FBD-E75A-4AE0-8C58-F84FC119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C8F6F5-ABDB-4B7B-8CE9-38707FD6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88C98-E237-440B-867C-AC7C2CA13D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522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523573-0B50-4B62-BD63-9A6E4667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8E96AA-038F-448A-A951-818929BD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4B2A35-26BE-4880-A5A0-87BDA6DA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2BFB16-7D4F-4AC0-8C91-3844531B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4119-FE17-4AB3-9B13-E8794E2B922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86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8E7F645-CA74-48F9-A9ED-1AE2A5E2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3C23FF-CFFC-414C-8D45-0809A2E6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68D401-9AE6-4795-93A9-622B2DD1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22052-DA62-498B-AE2A-5CFC34B8D7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973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EDB6AA-8E7F-4FDD-A62F-29B3DC37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43E979-FB2F-4B34-97D0-415BFDBA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C1D029-B8E9-437C-BD35-8F2C51D48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C317B9-BD20-4B96-9783-FB2FFDD7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735435-939B-4DF7-A1DD-DCD7309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947017-18D2-49FB-8BCA-3CDB6B41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10EB6-AA34-42A7-AA05-F462599533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177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70C79-8CE1-421A-975B-1B09FA59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79305D1-D07B-4CEA-9787-FFD0F382E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45F0C3-8433-4469-BBF9-00F20F610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BED749-64D4-4944-91B5-F4168FC7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0B9499-C11A-43BD-BB89-D3A70AC4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2DD1DC-5D60-4B30-AA6A-BEF9954E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ADC44-FC47-44B6-8E4A-20BC025861E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43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06947B-0DFE-41D6-8D0E-35615ED65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8FEBA8-D716-4BD2-A4A3-ABD44D8B3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78C68C-AA91-4EE9-9994-D1DC500D6E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C7A9AA-ADC6-4A9D-A593-CCA5830E34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7DCC39-0B08-4E23-95A5-BC793A63DC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3F6DD2-3986-4A23-A4D4-638B564130A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>
            <a:extLst>
              <a:ext uri="{FF2B5EF4-FFF2-40B4-BE49-F238E27FC236}">
                <a16:creationId xmlns:a16="http://schemas.microsoft.com/office/drawing/2014/main" id="{63EE1BB5-7171-40CC-853E-273007317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F7B0D93B-64D5-4187-BF7B-E23ACD67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46075"/>
            <a:ext cx="8375650" cy="597086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5400" dirty="0"/>
              <a:t>Mass media</a:t>
            </a:r>
            <a:endParaRPr lang="pl-PL" altLang="pl-PL" sz="4400" dirty="0"/>
          </a:p>
          <a:p>
            <a:pPr>
              <a:spcBef>
                <a:spcPct val="50000"/>
              </a:spcBef>
            </a:pPr>
            <a:endParaRPr lang="pl-PL" altLang="pl-PL" sz="2400" dirty="0"/>
          </a:p>
          <a:p>
            <a:pPr>
              <a:spcBef>
                <a:spcPct val="50000"/>
              </a:spcBef>
            </a:pPr>
            <a:r>
              <a:rPr lang="pl-PL" altLang="pl-PL" sz="2400" dirty="0"/>
              <a:t>Literatura </a:t>
            </a:r>
            <a:br>
              <a:rPr lang="pl-PL" altLang="pl-PL" sz="2400" dirty="0"/>
            </a:br>
            <a:r>
              <a:rPr lang="pl-PL" altLang="pl-PL" sz="2400" dirty="0"/>
              <a:t>Pojęcia i terminy</a:t>
            </a:r>
            <a:br>
              <a:rPr lang="pl-PL" altLang="pl-PL" sz="2400" dirty="0"/>
            </a:br>
            <a:r>
              <a:rPr lang="pl-PL" altLang="pl-PL" sz="2400" dirty="0"/>
              <a:t>Komunikowanie</a:t>
            </a:r>
            <a:br>
              <a:rPr lang="pl-PL" altLang="pl-PL" sz="2400" dirty="0"/>
            </a:br>
            <a:r>
              <a:rPr lang="pl-PL" altLang="pl-PL" sz="2400" dirty="0"/>
              <a:t>Determinizm technologiczny.</a:t>
            </a:r>
            <a:br>
              <a:rPr lang="pl-PL" altLang="pl-PL" sz="2400" dirty="0"/>
            </a:br>
            <a:r>
              <a:rPr lang="pl-PL" altLang="pl-PL" sz="2400" dirty="0"/>
              <a:t>Modele</a:t>
            </a:r>
          </a:p>
          <a:p>
            <a:pPr>
              <a:spcBef>
                <a:spcPct val="50000"/>
              </a:spcBef>
            </a:pPr>
            <a:endParaRPr lang="pl-PL" altLang="pl-PL" sz="1600" i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pl-PL" altLang="pl-PL" sz="1600" i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pl-PL" altLang="pl-PL" sz="1600" i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pl-PL" altLang="pl-PL" sz="1600" i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pl-PL" altLang="pl-PL" sz="1600" i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br>
              <a:rPr lang="pl-PL" altLang="pl-PL" sz="1600" i="1" dirty="0">
                <a:solidFill>
                  <a:srgbClr val="0000FF"/>
                </a:solidFill>
              </a:rPr>
            </a:br>
            <a:r>
              <a:rPr lang="pl-PL" altLang="pl-PL" sz="1600" i="1" dirty="0">
                <a:solidFill>
                  <a:srgbClr val="0000FF"/>
                </a:solidFill>
              </a:rPr>
              <a:t>Uwaga notatki pod slajdami!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ziedzic">
            <a:extLst>
              <a:ext uri="{FF2B5EF4-FFF2-40B4-BE49-F238E27FC236}">
                <a16:creationId xmlns:a16="http://schemas.microsoft.com/office/drawing/2014/main" id="{899674BA-0E8B-492A-901C-51E8D363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3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obek2">
            <a:extLst>
              <a:ext uri="{FF2B5EF4-FFF2-40B4-BE49-F238E27FC236}">
                <a16:creationId xmlns:a16="http://schemas.microsoft.com/office/drawing/2014/main" id="{DC7300B8-4E46-4987-A0B1-CEFB9F9E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375"/>
            <a:ext cx="4348163" cy="62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obek1">
            <a:extLst>
              <a:ext uri="{FF2B5EF4-FFF2-40B4-BE49-F238E27FC236}">
                <a16:creationId xmlns:a16="http://schemas.microsoft.com/office/drawing/2014/main" id="{F05A7AB6-1ECA-45F6-B37A-FB209A2E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375"/>
            <a:ext cx="4348163" cy="62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eorie_kom">
            <a:extLst>
              <a:ext uri="{FF2B5EF4-FFF2-40B4-BE49-F238E27FC236}">
                <a16:creationId xmlns:a16="http://schemas.microsoft.com/office/drawing/2014/main" id="{6A541B2B-6144-4673-A3CF-12CF0033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88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mid">
            <a:extLst>
              <a:ext uri="{FF2B5EF4-FFF2-40B4-BE49-F238E27FC236}">
                <a16:creationId xmlns:a16="http://schemas.microsoft.com/office/drawing/2014/main" id="{3311A18E-68BF-4D74-A9C9-8A025F07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0"/>
            <a:ext cx="4767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JJ">
            <a:extLst>
              <a:ext uri="{FF2B5EF4-FFF2-40B4-BE49-F238E27FC236}">
                <a16:creationId xmlns:a16="http://schemas.microsoft.com/office/drawing/2014/main" id="{039E25BD-5EB4-4962-90EA-1B23AF41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esty">
            <a:extLst>
              <a:ext uri="{FF2B5EF4-FFF2-40B4-BE49-F238E27FC236}">
                <a16:creationId xmlns:a16="http://schemas.microsoft.com/office/drawing/2014/main" id="{6D8DD538-49DD-41F7-8359-41D7C82F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0"/>
            <a:ext cx="4808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oliński">
            <a:extLst>
              <a:ext uri="{FF2B5EF4-FFF2-40B4-BE49-F238E27FC236}">
                <a16:creationId xmlns:a16="http://schemas.microsoft.com/office/drawing/2014/main" id="{074AA5F9-1FAC-4253-943C-1D73532A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0"/>
            <a:ext cx="487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rketing i reklama">
            <a:extLst>
              <a:ext uri="{FF2B5EF4-FFF2-40B4-BE49-F238E27FC236}">
                <a16:creationId xmlns:a16="http://schemas.microsoft.com/office/drawing/2014/main" id="{24AD8C64-6050-41C3-AC7D-92EFC988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79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R">
            <a:extLst>
              <a:ext uri="{FF2B5EF4-FFF2-40B4-BE49-F238E27FC236}">
                <a16:creationId xmlns:a16="http://schemas.microsoft.com/office/drawing/2014/main" id="{3AE360BC-7A15-4EEF-A193-B9AD9EE9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psychointer">
            <a:extLst>
              <a:ext uri="{FF2B5EF4-FFF2-40B4-BE49-F238E27FC236}">
                <a16:creationId xmlns:a16="http://schemas.microsoft.com/office/drawing/2014/main" id="{A9237016-23EC-4D89-BDE9-FAB7AEAE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0"/>
            <a:ext cx="4416425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>
            <a:extLst>
              <a:ext uri="{FF2B5EF4-FFF2-40B4-BE49-F238E27FC236}">
                <a16:creationId xmlns:a16="http://schemas.microsoft.com/office/drawing/2014/main" id="{7ADB08B9-D9AF-4661-85D2-E07B158A7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F219728A-7F3E-431B-8112-C746633D8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88913"/>
            <a:ext cx="8489950" cy="64643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01.  Em Griffin „Podstawy komunikacji społecznej”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02.  Kim </a:t>
            </a:r>
            <a:r>
              <a:rPr lang="pl-PL" altLang="pl-PL" dirty="0" err="1"/>
              <a:t>Barnes</a:t>
            </a:r>
            <a:r>
              <a:rPr lang="pl-PL" altLang="pl-PL" dirty="0"/>
              <a:t> „Wywieranie wpływu”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03.  Pierre </a:t>
            </a:r>
            <a:r>
              <a:rPr lang="pl-PL" altLang="pl-PL" dirty="0" err="1"/>
              <a:t>Sorlin</a:t>
            </a:r>
            <a:r>
              <a:rPr lang="pl-PL" altLang="pl-PL" dirty="0"/>
              <a:t> „Mass Media” 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04.  Byron </a:t>
            </a:r>
            <a:r>
              <a:rPr lang="pl-PL" altLang="pl-PL" dirty="0" err="1"/>
              <a:t>Reewes</a:t>
            </a:r>
            <a:r>
              <a:rPr lang="pl-PL" altLang="pl-PL" dirty="0"/>
              <a:t> i Clifford </a:t>
            </a:r>
            <a:r>
              <a:rPr lang="pl-PL" altLang="pl-PL" dirty="0" err="1"/>
              <a:t>Nass</a:t>
            </a:r>
            <a:r>
              <a:rPr lang="pl-PL" altLang="pl-PL" dirty="0"/>
              <a:t> „Media i ludzie”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05.  McLuchan „Wybór tekstów”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06.  Bronisław Siemieniecki (red.) „Manipulacja Media Edukacja”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07.  Tomasz </a:t>
            </a:r>
            <a:r>
              <a:rPr lang="pl-PL" altLang="pl-PL" dirty="0" err="1"/>
              <a:t>Goban</a:t>
            </a:r>
            <a:r>
              <a:rPr lang="pl-PL" altLang="pl-PL" dirty="0"/>
              <a:t>-Klas „Media i komunikowanie masowe”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08.  Roger D. </a:t>
            </a:r>
            <a:r>
              <a:rPr lang="pl-PL" altLang="pl-PL" dirty="0" err="1"/>
              <a:t>Wimmer</a:t>
            </a:r>
            <a:r>
              <a:rPr lang="pl-PL" altLang="pl-PL" dirty="0"/>
              <a:t> i Joseph R. </a:t>
            </a:r>
            <a:r>
              <a:rPr lang="pl-PL" altLang="pl-PL" dirty="0" err="1"/>
              <a:t>Dominick</a:t>
            </a:r>
            <a:r>
              <a:rPr lang="pl-PL" altLang="pl-PL" dirty="0"/>
              <a:t> „Mass media.   Metody badań”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09.  Dariusz Doliński „Psychologia reklamy”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10.  Richard </a:t>
            </a:r>
            <a:r>
              <a:rPr lang="pl-PL" altLang="pl-PL" dirty="0" err="1"/>
              <a:t>Laermer</a:t>
            </a:r>
            <a:r>
              <a:rPr lang="pl-PL" altLang="pl-PL" dirty="0"/>
              <a:t> i Michael </a:t>
            </a:r>
            <a:r>
              <a:rPr lang="pl-PL" altLang="pl-PL" dirty="0" err="1"/>
              <a:t>Prichinello</a:t>
            </a:r>
            <a:r>
              <a:rPr lang="pl-PL" altLang="pl-PL" dirty="0"/>
              <a:t>  „Public relations”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11.  Denis </a:t>
            </a:r>
            <a:r>
              <a:rPr lang="pl-PL" altLang="pl-PL" dirty="0" err="1"/>
              <a:t>McQuil</a:t>
            </a:r>
            <a:r>
              <a:rPr lang="pl-PL" altLang="pl-PL" dirty="0"/>
              <a:t> „Teoria komunikowania masowego”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12.  J. Jędryczkowski „Media masowe w edukacji” w: „Prezentacje multimedialne </a:t>
            </a:r>
            <a:br>
              <a:rPr lang="pl-PL" altLang="pl-PL" dirty="0"/>
            </a:br>
            <a:r>
              <a:rPr lang="pl-PL" altLang="pl-PL" dirty="0"/>
              <a:t>       w pracy nauczyciela”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13.  Bogusława Dobek-Ostrowska „Studia z teorii komunikowania masowego”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14.  Derrick de </a:t>
            </a:r>
            <a:r>
              <a:rPr lang="pl-PL" altLang="pl-PL" dirty="0" err="1"/>
              <a:t>Kerckhowe</a:t>
            </a:r>
            <a:r>
              <a:rPr lang="pl-PL" altLang="pl-PL" dirty="0"/>
              <a:t> Powłoka Kultury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15.  Alvin i </a:t>
            </a:r>
            <a:r>
              <a:rPr lang="pl-PL" altLang="pl-PL" dirty="0" err="1"/>
              <a:t>Heidi</a:t>
            </a:r>
            <a:r>
              <a:rPr lang="pl-PL" altLang="pl-PL" dirty="0"/>
              <a:t> Toffler „Budowa nowej cywilizacji. Polityka trzeciej fali”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16. Bogusława Dobek-Ostrowska „Nauka o komunikowaniu. Podstawowe</a:t>
            </a:r>
            <a:br>
              <a:rPr lang="pl-PL" altLang="pl-PL" dirty="0"/>
            </a:br>
            <a:r>
              <a:rPr lang="pl-PL" altLang="pl-PL" dirty="0"/>
              <a:t>      orientacje teoretyczne”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17. Derrick de Kerckhove „Inteligencja otwarta”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erck_powloka">
            <a:extLst>
              <a:ext uri="{FF2B5EF4-FFF2-40B4-BE49-F238E27FC236}">
                <a16:creationId xmlns:a16="http://schemas.microsoft.com/office/drawing/2014/main" id="{C4728E22-F051-4410-BED4-CA669512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66700"/>
            <a:ext cx="40513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Kerck_inteligencja">
            <a:extLst>
              <a:ext uri="{FF2B5EF4-FFF2-40B4-BE49-F238E27FC236}">
                <a16:creationId xmlns:a16="http://schemas.microsoft.com/office/drawing/2014/main" id="{1845E8B7-9399-401C-B205-661B65F0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6700"/>
            <a:ext cx="42386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tter">
            <a:extLst>
              <a:ext uri="{FF2B5EF4-FFF2-40B4-BE49-F238E27FC236}">
                <a16:creationId xmlns:a16="http://schemas.microsoft.com/office/drawing/2014/main" id="{55C3A677-3DDD-4550-B55A-DCDB04F0D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komunikacja jezykowa w i">
            <a:extLst>
              <a:ext uri="{FF2B5EF4-FFF2-40B4-BE49-F238E27FC236}">
                <a16:creationId xmlns:a16="http://schemas.microsoft.com/office/drawing/2014/main" id="{78FB0917-F23B-4A72-80F4-BAC738ED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0"/>
            <a:ext cx="476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media i ludzie">
            <a:extLst>
              <a:ext uri="{FF2B5EF4-FFF2-40B4-BE49-F238E27FC236}">
                <a16:creationId xmlns:a16="http://schemas.microsoft.com/office/drawing/2014/main" id="{B4830D82-0829-4ABF-A4D7-C9C17FD7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988"/>
            <a:ext cx="4398963" cy="68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zkudlarek">
            <a:extLst>
              <a:ext uri="{FF2B5EF4-FFF2-40B4-BE49-F238E27FC236}">
                <a16:creationId xmlns:a16="http://schemas.microsoft.com/office/drawing/2014/main" id="{560C8721-9C02-4391-B02C-93677B759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481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uszczyk">
            <a:extLst>
              <a:ext uri="{FF2B5EF4-FFF2-40B4-BE49-F238E27FC236}">
                <a16:creationId xmlns:a16="http://schemas.microsoft.com/office/drawing/2014/main" id="{A0BF7152-CE3D-4FF8-B722-E91498E7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0"/>
            <a:ext cx="4667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iciak">
            <a:extLst>
              <a:ext uri="{FF2B5EF4-FFF2-40B4-BE49-F238E27FC236}">
                <a16:creationId xmlns:a16="http://schemas.microsoft.com/office/drawing/2014/main" id="{26BB608F-4B62-4B40-A2C8-23B36954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eja">
            <a:extLst>
              <a:ext uri="{FF2B5EF4-FFF2-40B4-BE49-F238E27FC236}">
                <a16:creationId xmlns:a16="http://schemas.microsoft.com/office/drawing/2014/main" id="{8EF3529A-93DC-40C3-BF4E-6EC05694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0"/>
            <a:ext cx="4884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JJ2">
            <a:extLst>
              <a:ext uri="{FF2B5EF4-FFF2-40B4-BE49-F238E27FC236}">
                <a16:creationId xmlns:a16="http://schemas.microsoft.com/office/drawing/2014/main" id="{74C7A283-F18F-495E-97E5-011521DE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nipulacja">
            <a:extLst>
              <a:ext uri="{FF2B5EF4-FFF2-40B4-BE49-F238E27FC236}">
                <a16:creationId xmlns:a16="http://schemas.microsoft.com/office/drawing/2014/main" id="{1F22379E-F0E9-4C31-9B1C-CB665183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1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dstawy KS">
            <a:extLst>
              <a:ext uri="{FF2B5EF4-FFF2-40B4-BE49-F238E27FC236}">
                <a16:creationId xmlns:a16="http://schemas.microsoft.com/office/drawing/2014/main" id="{E462B78A-21AB-4C93-8770-BE13B6BA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74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utobiografia">
            <a:extLst>
              <a:ext uri="{FF2B5EF4-FFF2-40B4-BE49-F238E27FC236}">
                <a16:creationId xmlns:a16="http://schemas.microsoft.com/office/drawing/2014/main" id="{86625C2E-AADF-4FD8-AE50-B166A608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73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BC6232D4-291C-4EEA-9EFB-D01206CB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B9B8C49-90DE-4FE4-A169-B880FC63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69875"/>
            <a:ext cx="8888413" cy="6299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altLang="pl-PL" sz="2000" b="1">
                <a:solidFill>
                  <a:srgbClr val="0000FF"/>
                </a:solidFill>
              </a:rPr>
              <a:t>Komunikowanie </a:t>
            </a:r>
          </a:p>
          <a:p>
            <a:pPr algn="just">
              <a:lnSpc>
                <a:spcPct val="120000"/>
              </a:lnSpc>
            </a:pPr>
            <a:r>
              <a:rPr lang="pl-PL" altLang="pl-PL" sz="2000"/>
              <a:t>w szerokim rozumieniu odnosi się do całej przyrody ożywionej (zarówno świata zwierząt jak i roślin) i określa w tym ujęciu </a:t>
            </a:r>
            <a:r>
              <a:rPr lang="pl-PL" altLang="pl-PL" sz="2000">
                <a:solidFill>
                  <a:srgbClr val="0000FF"/>
                </a:solidFill>
              </a:rPr>
              <a:t>proces transmisji wszelkich informacji biologicznych.</a:t>
            </a:r>
            <a:endParaRPr lang="pl-PL" altLang="pl-PL" sz="20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l-PL" altLang="pl-PL" sz="2000" i="1"/>
              <a:t>Słowo 'komunikować' historycznie powiązane jest ze słowem 'wspólny (common)' </a:t>
            </a:r>
            <a:r>
              <a:rPr lang="pl-PL" altLang="pl-PL" sz="2000"/>
              <a:t>(Rosengren 2000, s. 1). Etymologicznie, pojęcie „komunikowanie" pochodzi od łacińskiego czasownika </a:t>
            </a:r>
            <a:r>
              <a:rPr lang="pl-PL" altLang="pl-PL" sz="2000" i="1"/>
              <a:t>communico, communicare </a:t>
            </a:r>
            <a:r>
              <a:rPr lang="pl-PL" altLang="pl-PL" sz="2000"/>
              <a:t>(uczynić wspólnym, połączyć, udzielić komuś wiado­mości, naradzać się) i rzeczownika </a:t>
            </a:r>
            <a:r>
              <a:rPr lang="pl-PL" altLang="pl-PL" sz="2000" i="1"/>
              <a:t>communio </a:t>
            </a:r>
            <a:r>
              <a:rPr lang="pl-PL" altLang="pl-PL" sz="2000"/>
              <a:t>(wspólność, poczucie łączności). W znaczeniu „komunia, uczestnictwo, dzielenie się" pojęcie to funkcjonowało do XVI wieku, kiedy to nadano mu drugie znaczenie „</a:t>
            </a:r>
            <a:r>
              <a:rPr lang="pl-PL" altLang="pl-PL" sz="2000">
                <a:solidFill>
                  <a:srgbClr val="0000FF"/>
                </a:solidFill>
              </a:rPr>
              <a:t>transmisja, przekaz</a:t>
            </a:r>
            <a:r>
              <a:rPr lang="pl-PL" altLang="pl-PL" sz="2000"/>
              <a:t>”. Rozumienie to rozpowszechniło się w XIX i </a:t>
            </a:r>
            <a:r>
              <a:rPr lang="en-US" altLang="pl-PL" sz="2000"/>
              <a:t>XX </a:t>
            </a:r>
            <a:r>
              <a:rPr lang="pl-PL" altLang="pl-PL" sz="2000"/>
              <a:t>wieku wraz z pojawieniem się i rozwojem środków komunikowania związanych z przemieszczaniem się ludzi i przedmiotów w przestrzeni oraz przekazu informacji na odległość. </a:t>
            </a:r>
            <a:br>
              <a:rPr lang="pl-PL" altLang="pl-PL" sz="2000"/>
            </a:br>
            <a:r>
              <a:rPr lang="pl-PL" altLang="pl-PL" sz="2000">
                <a:solidFill>
                  <a:srgbClr val="0000FF"/>
                </a:solidFill>
              </a:rPr>
              <a:t>W języku polskim stosowane są dwa pojęcia „komunikacja” i „komunikowanie”. Pierwsze ujmuje podwójny sens słowa „komunikowanie", drugi wiąże się z porozumiewaniem</a:t>
            </a:r>
            <a:r>
              <a:rPr lang="pl-PL" altLang="pl-PL" sz="2000"/>
              <a:t> (Dobek-Ostrowska 1999, s. 4).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5551A06A-BE1A-4464-AD93-6372DC3D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5CC68EC-7BF0-4F61-8EE1-012B9C3B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87388"/>
            <a:ext cx="8888413" cy="44799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altLang="pl-PL" sz="2000" b="1">
                <a:solidFill>
                  <a:srgbClr val="0000FF"/>
                </a:solidFill>
              </a:rPr>
              <a:t>Komunikowanie społeczne</a:t>
            </a:r>
          </a:p>
          <a:p>
            <a:pPr algn="just">
              <a:lnSpc>
                <a:spcPct val="120000"/>
              </a:lnSpc>
            </a:pPr>
            <a:endParaRPr lang="pl-PL" altLang="pl-PL" sz="2000" b="1">
              <a:solidFill>
                <a:srgbClr val="0000FF"/>
              </a:solidFill>
            </a:endParaRPr>
          </a:p>
          <a:p>
            <a:pPr algn="just"/>
            <a:r>
              <a:rPr lang="pl-PL" altLang="pl-PL" sz="2000"/>
              <a:t>Termin „komunikowanie społeczne”, w odróżnieniu od szeroko pojmowanego terminu komunikowanie, odnosi się do zjawisk porozumiewania się ludzi w społeczeństwie, w różnych jego strukturach i na różnych poziomach. </a:t>
            </a:r>
          </a:p>
          <a:p>
            <a:pPr algn="just"/>
            <a:r>
              <a:rPr lang="pl-PL" altLang="pl-PL" sz="2000"/>
              <a:t>W obrębie systemu komunikowania społecznego stanowiącego ogół relacji komunikacyjnych mieszczą się wszystkie procesy związane z porozumiewaniem się ludzkich jednostek (także </a:t>
            </a:r>
            <a:r>
              <a:rPr lang="pl-PL" altLang="pl-PL" sz="2000">
                <a:solidFill>
                  <a:srgbClr val="0000FF"/>
                </a:solidFill>
              </a:rPr>
              <a:t>komunikacja masowa; komunikacja medialna</a:t>
            </a:r>
            <a:r>
              <a:rPr lang="pl-PL" altLang="pl-PL" sz="2000"/>
              <a:t>). </a:t>
            </a:r>
          </a:p>
          <a:p>
            <a:pPr algn="just"/>
            <a:r>
              <a:rPr lang="pl-PL" altLang="pl-PL" sz="2000"/>
              <a:t>To najszerszy system komunikowania w systemie społecznym, którego jest elementem i w którym jednostka stanowi rodzaj centrum odbiorczego napływających z różnych źródeł komunikatów. Polega on na </a:t>
            </a:r>
            <a:r>
              <a:rPr lang="pl-PL" altLang="pl-PL" sz="2000" i="1"/>
              <a:t>tworzeniu, gromadzeniu oraz odbieraniu informacji między uczestnikami systemu, którym jest ogół społeczeństwa </a:t>
            </a:r>
            <a:r>
              <a:rPr lang="pl-PL" altLang="pl-PL" sz="2000"/>
              <a:t>(Dobek-Ostrowska 1999, s. 32).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0191A9C-1F24-4B89-95FC-C8991FA63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049963"/>
            <a:ext cx="5862638" cy="5175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i="1"/>
              <a:t>komunikacja zapośredniczona, mediatyzowana, mediowana, komunikacyjność nowych mediów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>
            <a:extLst>
              <a:ext uri="{FF2B5EF4-FFF2-40B4-BE49-F238E27FC236}">
                <a16:creationId xmlns:a16="http://schemas.microsoft.com/office/drawing/2014/main" id="{D81DA54C-9C45-4496-A352-760E7BDA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81C0E83-CDDD-4BDD-8171-E15995E5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242888"/>
            <a:ext cx="8821738" cy="63404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społeczna</a:t>
            </a:r>
            <a:r>
              <a:rPr lang="pl-PL" altLang="pl-PL">
                <a:cs typeface="Times New Roman" panose="02020603050405020304" pitchFamily="18" charset="0"/>
              </a:rPr>
              <a:t> to przekaz informacji pomiędzy jednostkami lub grupami zajmującymi w danej hierarchii społecznej czy strukturze organizacyjnej takie same albo podobne pozycje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horyzontalna</a:t>
            </a:r>
            <a:r>
              <a:rPr lang="pl-PL" altLang="pl-PL">
                <a:cs typeface="Times New Roman" panose="02020603050405020304" pitchFamily="18" charset="0"/>
              </a:rPr>
              <a:t>) lub pomiędzy jednostkami czy grupami zajmującymi różne pozycje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wertykalna</a:t>
            </a:r>
            <a:r>
              <a:rPr lang="pl-PL" altLang="pl-PL">
                <a:cs typeface="Times New Roman" panose="02020603050405020304" pitchFamily="18" charset="0"/>
              </a:rPr>
              <a:t>), dokonujący się za pośrednictwem języka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werbalna</a:t>
            </a:r>
            <a:r>
              <a:rPr lang="pl-PL" altLang="pl-PL">
                <a:cs typeface="Times New Roman" panose="02020603050405020304" pitchFamily="18" charset="0"/>
              </a:rPr>
              <a:t>), symboli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symboliczna</a:t>
            </a:r>
            <a:r>
              <a:rPr lang="pl-PL" altLang="pl-PL">
                <a:cs typeface="Times New Roman" panose="02020603050405020304" pitchFamily="18" charset="0"/>
              </a:rPr>
              <a:t>), gestów i innych forma ekspresji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niewerbalna</a:t>
            </a:r>
            <a:r>
              <a:rPr lang="pl-PL" altLang="pl-PL">
                <a:cs typeface="Times New Roman" panose="02020603050405020304" pitchFamily="18" charset="0"/>
              </a:rPr>
              <a:t>), przez oficjalne kanały komunikacyjne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formalna</a:t>
            </a:r>
            <a:r>
              <a:rPr lang="pl-PL" altLang="pl-PL">
                <a:cs typeface="Times New Roman" panose="02020603050405020304" pitchFamily="18" charset="0"/>
              </a:rPr>
              <a:t>) lub przez nieoficjalne kanały komunikacyjne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nieformalna</a:t>
            </a:r>
            <a:r>
              <a:rPr lang="pl-PL" altLang="pl-PL">
                <a:cs typeface="Times New Roman" panose="02020603050405020304" pitchFamily="18" charset="0"/>
              </a:rPr>
              <a:t>), zamierzony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intencjonalna</a:t>
            </a:r>
            <a:r>
              <a:rPr lang="pl-PL" altLang="pl-PL">
                <a:cs typeface="Times New Roman" panose="02020603050405020304" pitchFamily="18" charset="0"/>
              </a:rPr>
              <a:t>) lub niezamierzony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nieintencjonalna</a:t>
            </a:r>
            <a:r>
              <a:rPr lang="pl-PL" altLang="pl-PL">
                <a:cs typeface="Times New Roman" panose="02020603050405020304" pitchFamily="18" charset="0"/>
              </a:rPr>
              <a:t>), za pośrednictwem koordynatora – jednostki zajmującej centralną pozycję w grupie, mogącą dzięki temu kontrolować przebieg komunikowania się innych osób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scentralizowana</a:t>
            </a:r>
            <a:r>
              <a:rPr lang="pl-PL" altLang="pl-PL">
                <a:cs typeface="Times New Roman" panose="02020603050405020304" pitchFamily="18" charset="0"/>
              </a:rPr>
              <a:t>), lub bezpośredni, gdy wszyscy członkowie grupy mają możność swobodnego komunikowania się między sobą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zdecentarlizowana</a:t>
            </a:r>
            <a:r>
              <a:rPr lang="pl-PL" altLang="pl-PL">
                <a:cs typeface="Times New Roman" panose="02020603050405020304" pitchFamily="18" charset="0"/>
              </a:rPr>
              <a:t>); charakteryzujący się tym, że zarówno nadawca przekazu informacji, jak i jego odbiorca pozostają w bezpośredniej fizycznej bliskości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osobowa</a:t>
            </a:r>
            <a:r>
              <a:rPr lang="pl-PL" altLang="pl-PL">
                <a:cs typeface="Times New Roman" panose="02020603050405020304" pitchFamily="18" charset="0"/>
              </a:rPr>
              <a:t>) lub zachodzących w innych okolicznościach, np. porozumiewanie się przez sieć komputerową czy wymianę korespondencji (</a:t>
            </a:r>
            <a:r>
              <a:rPr lang="pl-PL" altLang="pl-PL" b="1">
                <a:solidFill>
                  <a:srgbClr val="0000FF"/>
                </a:solidFill>
                <a:cs typeface="Times New Roman" panose="02020603050405020304" pitchFamily="18" charset="0"/>
              </a:rPr>
              <a:t>komunikacja nieosobowa</a:t>
            </a:r>
            <a:r>
              <a:rPr lang="pl-PL" altLang="pl-PL">
                <a:cs typeface="Times New Roman" panose="02020603050405020304" pitchFamily="18" charset="0"/>
              </a:rPr>
              <a:t>) </a:t>
            </a:r>
            <a:endParaRPr lang="pl-PL" altLang="pl-PL"/>
          </a:p>
          <a:p>
            <a:pPr algn="just"/>
            <a:r>
              <a:rPr lang="pl-PL" altLang="pl-PL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(Olechnicki i Załecki 1998, Słownik Socjologii).</a:t>
            </a:r>
            <a:r>
              <a:rPr lang="en-US" altLang="pl-PL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F2AD7161-F784-446F-B1CC-FA9B1E60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1A57E3E-C2AB-4139-B498-F8C51018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525463"/>
            <a:ext cx="8639175" cy="578643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l-PL" altLang="pl-PL" sz="2000"/>
              <a:t>Historia komunikowania społecznego ściśle związana jest z rozwojem cywilizacji. Zastąpienie przez mowę używanych początkowo w celu porozumiewania się sygnałów niewerbalnych umożliwiło rozwój najniższego poziomu komunikowania społecznego, tj. poziomu komunikowania interpersonalnego. Wraz z rozwojem grup społecznych rozwinął się kolejny poziom - poziom komunikowania grupowego. Powstanie sformalizowanych struktur społecznych dało początek komunikowaniu międzygrupowemu, zaś powstanie ustrukturyzowanej władzy politycznej oraz organizacji ekonomicznych wykreowały następny poziom określany jako komunikowanie organizacyjne bądź instytucjonalne. </a:t>
            </a:r>
            <a:r>
              <a:rPr lang="pl-PL" altLang="pl-PL" sz="2000" b="1">
                <a:solidFill>
                  <a:srgbClr val="0000FF"/>
                </a:solidFill>
              </a:rPr>
              <a:t>Najwyższym i najmłodszym poziomem komunikowania społecznego jest poziom komunikowania masowego.</a:t>
            </a:r>
            <a:r>
              <a:rPr lang="pl-PL" altLang="pl-PL" sz="2000"/>
              <a:t> Jego narodziny i rozwój, zapoczątkowane przez powstanie drukowanej książki, sprzęgnięte są z powstawaniem kolejnych środków komunikowania masowego. Poszczególne poziomy różnią się stopniem sformalizowania interakcji społecznej, tj. zdefiniowania hierarchii uczestników komunikacji oraz charakterem kontaktu społecznego (tab. 1).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6" name="Rectangle 126">
            <a:extLst>
              <a:ext uri="{FF2B5EF4-FFF2-40B4-BE49-F238E27FC236}">
                <a16:creationId xmlns:a16="http://schemas.microsoft.com/office/drawing/2014/main" id="{0BB0F91E-BF47-40B3-90B2-FC7B5E8A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0984DA3-6CAE-48DF-85B8-DE1B4D32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12725"/>
            <a:ext cx="8262938" cy="4286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l-PL" altLang="pl-PL" sz="1100">
                <a:cs typeface="Times New Roman" panose="02020603050405020304" pitchFamily="18" charset="0"/>
              </a:rPr>
              <a:t>Tabela 1. Charakterystyka poziomów komunikowania społecznego</a:t>
            </a:r>
            <a:r>
              <a:rPr lang="pl-PL" altLang="pl-PL" sz="1100"/>
              <a:t> </a:t>
            </a:r>
            <a:br>
              <a:rPr lang="pl-PL" altLang="pl-PL" sz="1100"/>
            </a:br>
            <a:r>
              <a:rPr lang="pl-PL" altLang="pl-PL" sz="1100"/>
              <a:t>                (B. Dziedzic: </a:t>
            </a:r>
            <a:r>
              <a:rPr lang="pl-PL" altLang="pl-PL" sz="1100" i="1"/>
              <a:t>Konstruowanie i rozumienie znaczeń</a:t>
            </a:r>
            <a:r>
              <a:rPr lang="pl-PL" altLang="pl-PL" sz="1100"/>
              <a:t>).</a:t>
            </a:r>
            <a:endParaRPr lang="pl-PL" altLang="pl-PL"/>
          </a:p>
        </p:txBody>
      </p:sp>
      <p:graphicFrame>
        <p:nvGraphicFramePr>
          <p:cNvPr id="51325" name="Group 125">
            <a:extLst>
              <a:ext uri="{FF2B5EF4-FFF2-40B4-BE49-F238E27FC236}">
                <a16:creationId xmlns:a16="http://schemas.microsoft.com/office/drawing/2014/main" id="{9535B6AC-2017-47F5-98F7-650A2DA53EA1}"/>
              </a:ext>
            </a:extLst>
          </p:cNvPr>
          <p:cNvGraphicFramePr>
            <a:graphicFrameLocks noGrp="1"/>
          </p:cNvGraphicFramePr>
          <p:nvPr/>
        </p:nvGraphicFramePr>
        <p:xfrm>
          <a:off x="344488" y="796925"/>
          <a:ext cx="8304212" cy="5680077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4143078277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4271159206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3533827545"/>
                    </a:ext>
                  </a:extLst>
                </a:gridCol>
              </a:tblGrid>
              <a:tr h="94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Poziom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komunikowania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społecznego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Stopień sformalizowania interakcji społecznej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Charakter kontaktu społecznego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92185"/>
                  </a:ext>
                </a:extLst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interpersonalne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sformalizowania interakcji społecznej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Bezpośrednie interakcje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42056"/>
                  </a:ext>
                </a:extLst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grupowe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Pojawienie się problemu powiązań i kontroli oraz norm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Bezpośrednie interakcje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508427"/>
                  </a:ext>
                </a:extLst>
              </a:tr>
              <a:tr h="950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międzygrupowe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Istnienie problemu powiązań i kontroli oraz norm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bezpośrednich styczności w przypadku wszystkich członków grup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61976"/>
                  </a:ext>
                </a:extLst>
              </a:tr>
              <a:tr h="94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organizacyjne/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instytucjonalne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Hierarchia jasno zdefiniowana, role nadawcy i odbiorcy jednoznacznie określone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bezpośrednich styczności w przypadku wszystkich członków grup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68328"/>
                  </a:ext>
                </a:extLst>
              </a:tr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masowe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Nadawca profesjonalny - sformalizowana grupa ludzi. Odbiorcy - szeroka grupa ludzi, anonimowa i heterogeniczna.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(…)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interakcji (…) (np. prasa)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Interakcje epizodyczne (TV, radio)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Interakcje impersonalne (np. Internet)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586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4" name="Rectangle 14">
            <a:extLst>
              <a:ext uri="{FF2B5EF4-FFF2-40B4-BE49-F238E27FC236}">
                <a16:creationId xmlns:a16="http://schemas.microsoft.com/office/drawing/2014/main" id="{4E472788-51E5-4EA0-AF3C-E257D054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58900DEF-B505-43FF-93FA-E1C887561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73038"/>
            <a:ext cx="6629400" cy="10064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2000" b="1" u="sng"/>
              <a:t>Komunikacja medialna a determinizm technologiczny</a:t>
            </a:r>
            <a:endParaRPr lang="pl-PL" altLang="pl-PL" sz="2000" b="1"/>
          </a:p>
          <a:p>
            <a:r>
              <a:rPr lang="pl-PL" altLang="pl-PL" sz="2000" b="1">
                <a:solidFill>
                  <a:srgbClr val="0000FF"/>
                </a:solidFill>
              </a:rPr>
              <a:t>Charakter kultury zależy od dominującej </a:t>
            </a:r>
          </a:p>
          <a:p>
            <a:r>
              <a:rPr lang="pl-PL" altLang="pl-PL" sz="2000" b="1">
                <a:solidFill>
                  <a:srgbClr val="0000FF"/>
                </a:solidFill>
              </a:rPr>
              <a:t>technologii przekazywania informacji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66B9D2C9-E4A3-4F70-8A1F-ECDF68F5B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1598613"/>
            <a:ext cx="6319838" cy="53975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pl-PL" altLang="pl-PL" sz="2400" b="1"/>
              <a:t>Harold Adams Innis</a:t>
            </a:r>
            <a:r>
              <a:rPr lang="pl-PL" altLang="pl-PL" sz="2000">
                <a:latin typeface="Times New Roman" panose="02020603050405020304" pitchFamily="18" charset="0"/>
              </a:rPr>
              <a:t>   </a:t>
            </a:r>
            <a:r>
              <a:rPr lang="pl-PL" altLang="pl-PL" sz="1400" i="1"/>
              <a:t>(ur. 5.11.1894 – zm. 8.11.1952)</a:t>
            </a:r>
          </a:p>
          <a:p>
            <a:pPr>
              <a:lnSpc>
                <a:spcPct val="70000"/>
              </a:lnSpc>
            </a:pPr>
            <a:r>
              <a:rPr lang="pl-PL" altLang="pl-PL" b="1">
                <a:solidFill>
                  <a:srgbClr val="0000FF"/>
                </a:solidFill>
              </a:rPr>
              <a:t>6 epok cywilizacji ludzkiej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C2939BE0-02F8-44EF-9A6D-C5BDA4DBA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374900"/>
            <a:ext cx="7250113" cy="43592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000">
                <a:latin typeface="Times New Roman" panose="02020603050405020304" pitchFamily="18" charset="0"/>
              </a:rPr>
              <a:t>1) Cywilizacja Mezopotamii – </a:t>
            </a:r>
            <a:r>
              <a:rPr lang="pl-PL" altLang="pl-PL" sz="2000" i="1">
                <a:latin typeface="Times New Roman" panose="02020603050405020304" pitchFamily="18" charset="0"/>
              </a:rPr>
              <a:t>pismo klinowe, gliniane tabliczki</a:t>
            </a:r>
            <a:r>
              <a:rPr lang="pl-PL" altLang="pl-PL" sz="2000">
                <a:latin typeface="Times New Roman" panose="02020603050405020304" pitchFamily="18" charset="0"/>
              </a:rPr>
              <a:t> </a:t>
            </a:r>
          </a:p>
          <a:p>
            <a:r>
              <a:rPr lang="pl-PL" altLang="pl-PL" sz="2000">
                <a:latin typeface="Times New Roman" panose="02020603050405020304" pitchFamily="18" charset="0"/>
              </a:rPr>
              <a:t>				</a:t>
            </a:r>
          </a:p>
          <a:p>
            <a:r>
              <a:rPr lang="pl-PL" altLang="pl-PL" sz="2000">
                <a:latin typeface="Times New Roman" panose="02020603050405020304" pitchFamily="18" charset="0"/>
              </a:rPr>
              <a:t>2) Epoka imperium greko-rzymskiego – </a:t>
            </a:r>
            <a:r>
              <a:rPr lang="pl-PL" altLang="pl-PL" sz="2000" i="1">
                <a:latin typeface="Times New Roman" panose="02020603050405020304" pitchFamily="18" charset="0"/>
              </a:rPr>
              <a:t>pismo hieroglificzne, </a:t>
            </a:r>
          </a:p>
          <a:p>
            <a:r>
              <a:rPr lang="pl-PL" altLang="pl-PL" sz="2000" i="1">
                <a:latin typeface="Times New Roman" panose="02020603050405020304" pitchFamily="18" charset="0"/>
              </a:rPr>
              <a:t>					       hieratyczne, alfabet, papirus</a:t>
            </a:r>
            <a:r>
              <a:rPr lang="pl-PL" altLang="pl-PL" sz="2000">
                <a:latin typeface="Times New Roman" panose="02020603050405020304" pitchFamily="18" charset="0"/>
              </a:rPr>
              <a:t> </a:t>
            </a:r>
          </a:p>
          <a:p>
            <a:endParaRPr lang="pl-PL" altLang="pl-PL" sz="2000">
              <a:latin typeface="Times New Roman" panose="02020603050405020304" pitchFamily="18" charset="0"/>
            </a:endParaRPr>
          </a:p>
          <a:p>
            <a:r>
              <a:rPr lang="pl-PL" altLang="pl-PL" sz="2000">
                <a:latin typeface="Times New Roman" panose="02020603050405020304" pitchFamily="18" charset="0"/>
              </a:rPr>
              <a:t>3) Koniec imperium – późne średniowiecze – </a:t>
            </a:r>
            <a:r>
              <a:rPr lang="pl-PL" altLang="pl-PL" sz="2000" i="1">
                <a:latin typeface="Times New Roman" panose="02020603050405020304" pitchFamily="18" charset="0"/>
              </a:rPr>
              <a:t>pergamin, papier,</a:t>
            </a:r>
          </a:p>
          <a:p>
            <a:r>
              <a:rPr lang="pl-PL" altLang="pl-PL" sz="2000" i="1">
                <a:latin typeface="Times New Roman" panose="02020603050405020304" pitchFamily="18" charset="0"/>
              </a:rPr>
              <a:t>						  atrament </a:t>
            </a:r>
          </a:p>
          <a:p>
            <a:endParaRPr lang="pl-PL" altLang="pl-PL" sz="2000" i="1">
              <a:latin typeface="Times New Roman" panose="02020603050405020304" pitchFamily="18" charset="0"/>
            </a:endParaRPr>
          </a:p>
          <a:p>
            <a:r>
              <a:rPr lang="pl-PL" altLang="pl-PL" sz="2000">
                <a:latin typeface="Times New Roman" panose="02020603050405020304" pitchFamily="18" charset="0"/>
              </a:rPr>
              <a:t>4) Późne średniowiecze – Renesans – </a:t>
            </a:r>
            <a:r>
              <a:rPr lang="pl-PL" altLang="pl-PL" sz="2000" i="1">
                <a:latin typeface="Times New Roman" panose="02020603050405020304" pitchFamily="18" charset="0"/>
              </a:rPr>
              <a:t>papier, atrament, druk</a:t>
            </a:r>
          </a:p>
          <a:p>
            <a:endParaRPr lang="pl-PL" altLang="pl-PL" sz="2000">
              <a:latin typeface="Times New Roman" panose="02020603050405020304" pitchFamily="18" charset="0"/>
            </a:endParaRPr>
          </a:p>
          <a:p>
            <a:r>
              <a:rPr lang="pl-PL" altLang="pl-PL" sz="2000">
                <a:latin typeface="Times New Roman" panose="02020603050405020304" pitchFamily="18" charset="0"/>
              </a:rPr>
              <a:t>5) Reformacja – Rewolucja Francuska – </a:t>
            </a:r>
            <a:r>
              <a:rPr lang="pl-PL" altLang="pl-PL" sz="2000" i="1">
                <a:latin typeface="Times New Roman" panose="02020603050405020304" pitchFamily="18" charset="0"/>
              </a:rPr>
              <a:t>prasa mechaniczna, papier</a:t>
            </a:r>
          </a:p>
          <a:p>
            <a:endParaRPr lang="pl-PL" altLang="pl-PL" sz="2000" i="1">
              <a:latin typeface="Times New Roman" panose="02020603050405020304" pitchFamily="18" charset="0"/>
            </a:endParaRPr>
          </a:p>
          <a:p>
            <a:r>
              <a:rPr lang="pl-PL" altLang="pl-PL" sz="2000">
                <a:latin typeface="Times New Roman" panose="02020603050405020304" pitchFamily="18" charset="0"/>
              </a:rPr>
              <a:t>6) Epoka współczesna – </a:t>
            </a:r>
            <a:r>
              <a:rPr lang="pl-PL" altLang="pl-PL" sz="2000" i="1">
                <a:latin typeface="Times New Roman" panose="02020603050405020304" pitchFamily="18" charset="0"/>
              </a:rPr>
              <a:t>celuloid, radiofonia</a:t>
            </a:r>
          </a:p>
          <a:p>
            <a:endParaRPr lang="pl-PL" altLang="pl-PL" sz="2000">
              <a:latin typeface="Times New Roman" panose="02020603050405020304" pitchFamily="18" charset="0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1026EF4D-18F5-4150-941B-80FB0F43A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768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8354DB6A-5AF2-4021-BFEF-B1739DF54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7700" y="36703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AB68CF81-E919-4DC4-B4B3-18B5A3BAF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5847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80E67B40-716C-40C0-AC5B-2A03CDF37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52705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B8FE7E9E-F39A-4A2C-BB33-CB7D7D79E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0" y="58039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72" name="Line 12">
            <a:extLst>
              <a:ext uri="{FF2B5EF4-FFF2-40B4-BE49-F238E27FC236}">
                <a16:creationId xmlns:a16="http://schemas.microsoft.com/office/drawing/2014/main" id="{643F9EE3-C293-448B-A716-6F2C696D2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64135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pic>
        <p:nvPicPr>
          <p:cNvPr id="40973" name="Picture 13" descr="Innis">
            <a:extLst>
              <a:ext uri="{FF2B5EF4-FFF2-40B4-BE49-F238E27FC236}">
                <a16:creationId xmlns:a16="http://schemas.microsoft.com/office/drawing/2014/main" id="{BEC7BCF5-01F8-4F04-9BDC-4541B95C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44650"/>
            <a:ext cx="1395413" cy="21367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14">
            <a:extLst>
              <a:ext uri="{FF2B5EF4-FFF2-40B4-BE49-F238E27FC236}">
                <a16:creationId xmlns:a16="http://schemas.microsoft.com/office/drawing/2014/main" id="{DAB1D58E-16B2-4B7A-94B3-E6E804D37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9A366A4A-E16B-42F7-9863-03824020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019175"/>
            <a:ext cx="8296275" cy="118745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400"/>
              <a:t>Marshall McLuhan  </a:t>
            </a:r>
            <a:r>
              <a:rPr lang="pl-PL" altLang="pl-PL" sz="1400" i="1"/>
              <a:t>(ur. 21.07.1911 - zm. 31.12.1980) </a:t>
            </a:r>
          </a:p>
          <a:p>
            <a:r>
              <a:rPr lang="pl-PL" altLang="pl-PL" sz="2400" b="1">
                <a:solidFill>
                  <a:srgbClr val="0000FF"/>
                </a:solidFill>
              </a:rPr>
              <a:t>Media są jedynymi elementami transformacji społecznej</a:t>
            </a:r>
            <a:br>
              <a:rPr lang="pl-PL" altLang="pl-PL" sz="2400" b="1">
                <a:solidFill>
                  <a:srgbClr val="0000FF"/>
                </a:solidFill>
              </a:rPr>
            </a:br>
            <a:endParaRPr lang="pl-PL" altLang="pl-PL" sz="2400" b="1">
              <a:solidFill>
                <a:srgbClr val="0000FF"/>
              </a:solidFill>
            </a:endParaRP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99D063CD-D3AD-4E21-A64C-88110C10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2400300"/>
            <a:ext cx="6419850" cy="21621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000" b="1"/>
              <a:t>Typologia epok historycznego rozwoju człowieka:</a:t>
            </a:r>
          </a:p>
          <a:p>
            <a:endParaRPr lang="pl-PL" altLang="pl-PL" sz="2000" b="1"/>
          </a:p>
          <a:p>
            <a:pPr>
              <a:buFontTx/>
              <a:buAutoNum type="arabicParenR"/>
            </a:pPr>
            <a:r>
              <a:rPr lang="pl-PL" altLang="pl-PL" sz="2400">
                <a:latin typeface="Times New Roman" panose="02020603050405020304" pitchFamily="18" charset="0"/>
              </a:rPr>
              <a:t>Epoka oralna – mowa</a:t>
            </a:r>
          </a:p>
          <a:p>
            <a:r>
              <a:rPr lang="pl-PL" altLang="pl-PL" sz="2400">
                <a:latin typeface="Times New Roman" panose="02020603050405020304" pitchFamily="18" charset="0"/>
              </a:rPr>
              <a:t>2)   Epoka piśmiennictwa – różne rodzaje pisma</a:t>
            </a:r>
          </a:p>
          <a:p>
            <a:r>
              <a:rPr lang="pl-PL" altLang="pl-PL" sz="2400">
                <a:latin typeface="Times New Roman" panose="02020603050405020304" pitchFamily="18" charset="0"/>
              </a:rPr>
              <a:t>3)   Epoka typografii – druk</a:t>
            </a:r>
          </a:p>
          <a:p>
            <a:r>
              <a:rPr lang="pl-PL" altLang="pl-PL" sz="2400">
                <a:latin typeface="Times New Roman" panose="02020603050405020304" pitchFamily="18" charset="0"/>
              </a:rPr>
              <a:t>4)   Epoka elektroniczna – telegraf, radio, telewizja</a:t>
            </a:r>
          </a:p>
        </p:txBody>
      </p:sp>
      <p:pic>
        <p:nvPicPr>
          <p:cNvPr id="41999" name="Picture 15" descr="McLuhan">
            <a:extLst>
              <a:ext uri="{FF2B5EF4-FFF2-40B4-BE49-F238E27FC236}">
                <a16:creationId xmlns:a16="http://schemas.microsoft.com/office/drawing/2014/main" id="{32BBC095-F3C2-49D8-85B5-91FF19AD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378075"/>
            <a:ext cx="1371600" cy="21002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AutoShape 10">
            <a:extLst>
              <a:ext uri="{FF2B5EF4-FFF2-40B4-BE49-F238E27FC236}">
                <a16:creationId xmlns:a16="http://schemas.microsoft.com/office/drawing/2014/main" id="{8F93DC70-B700-428D-9023-F19B7FA46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2601913"/>
            <a:ext cx="1895475" cy="1412875"/>
          </a:xfrm>
          <a:prstGeom prst="downArrow">
            <a:avLst>
              <a:gd name="adj1" fmla="val 57435"/>
              <a:gd name="adj2" fmla="val 56153"/>
            </a:avLst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10F654BD-6D8B-4068-8BF3-55B4A010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2000250"/>
            <a:ext cx="6646863" cy="8223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2400" b="1" i="1"/>
              <a:t>„Inteligencja otwarta”</a:t>
            </a:r>
          </a:p>
          <a:p>
            <a:pPr algn="ctr"/>
            <a:r>
              <a:rPr lang="pl-PL" altLang="pl-PL" sz="2400"/>
              <a:t>Nowa, całościująca era systemów nielinearnych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2E89DA70-808E-4676-A20B-2FAA9777B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4141788"/>
            <a:ext cx="2349500" cy="15525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2400" i="1">
                <a:latin typeface="Times New Roman" panose="02020603050405020304" pitchFamily="18" charset="0"/>
              </a:rPr>
              <a:t>Multimedialność</a:t>
            </a:r>
          </a:p>
          <a:p>
            <a:pPr algn="ctr"/>
            <a:r>
              <a:rPr lang="pl-PL" altLang="pl-PL" sz="2400" i="1">
                <a:latin typeface="Times New Roman" panose="02020603050405020304" pitchFamily="18" charset="0"/>
              </a:rPr>
              <a:t>Interaktywność</a:t>
            </a:r>
          </a:p>
          <a:p>
            <a:pPr algn="ctr"/>
            <a:r>
              <a:rPr lang="pl-PL" altLang="pl-PL" sz="2400" i="1">
                <a:latin typeface="Times New Roman" panose="02020603050405020304" pitchFamily="18" charset="0"/>
              </a:rPr>
              <a:t>Komunikacyjność</a:t>
            </a:r>
          </a:p>
          <a:p>
            <a:pPr algn="ctr"/>
            <a:r>
              <a:rPr lang="pl-PL" altLang="pl-PL" sz="2400" i="1">
                <a:latin typeface="Times New Roman" panose="02020603050405020304" pitchFamily="18" charset="0"/>
              </a:rPr>
              <a:t>Hipertekstowość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B8A12281-04FB-45B5-A21F-DBB6B3D59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7400F425-220D-42D4-8A0D-ADF41524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749300"/>
            <a:ext cx="5548312" cy="51911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800" b="1"/>
              <a:t>Derrick de Kerckhove</a:t>
            </a:r>
            <a:r>
              <a:rPr lang="pl-PL" altLang="pl-PL" sz="2800"/>
              <a:t> </a:t>
            </a:r>
            <a:r>
              <a:rPr lang="pl-PL" altLang="pl-PL" sz="1400" i="1"/>
              <a:t>(ur. 1944)</a:t>
            </a:r>
          </a:p>
        </p:txBody>
      </p:sp>
      <p:pic>
        <p:nvPicPr>
          <p:cNvPr id="43021" name="Picture 13" descr="dekerckhove">
            <a:extLst>
              <a:ext uri="{FF2B5EF4-FFF2-40B4-BE49-F238E27FC236}">
                <a16:creationId xmlns:a16="http://schemas.microsoft.com/office/drawing/2014/main" id="{DAC8F418-04BA-4722-B790-A75E25E3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473200"/>
            <a:ext cx="1371600" cy="20796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3" name="Rectangle 109">
            <a:extLst>
              <a:ext uri="{FF2B5EF4-FFF2-40B4-BE49-F238E27FC236}">
                <a16:creationId xmlns:a16="http://schemas.microsoft.com/office/drawing/2014/main" id="{D06AB71B-8CE3-446D-A79D-C4072E108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257" name="Rectangle 33">
            <a:extLst>
              <a:ext uri="{FF2B5EF4-FFF2-40B4-BE49-F238E27FC236}">
                <a16:creationId xmlns:a16="http://schemas.microsoft.com/office/drawing/2014/main" id="{C330801F-2FAC-43E2-9BA3-CF5507D7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025"/>
            <a:ext cx="914400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altLang="pl-PL" sz="1600" b="1">
                <a:cs typeface="Times New Roman" panose="02020603050405020304" pitchFamily="18" charset="0"/>
              </a:rPr>
              <a:t>Problemy sporne w definiowaniu pojęcia komunikowanie (Goban-Klas 2001)</a:t>
            </a:r>
            <a:endParaRPr lang="pl-PL" altLang="pl-PL" sz="1600" b="1"/>
          </a:p>
        </p:txBody>
      </p:sp>
      <p:graphicFrame>
        <p:nvGraphicFramePr>
          <p:cNvPr id="52337" name="Group 113">
            <a:extLst>
              <a:ext uri="{FF2B5EF4-FFF2-40B4-BE49-F238E27FC236}">
                <a16:creationId xmlns:a16="http://schemas.microsoft.com/office/drawing/2014/main" id="{D88DDC9A-AFFF-4218-9416-01626231C2DC}"/>
              </a:ext>
            </a:extLst>
          </p:cNvPr>
          <p:cNvGraphicFramePr>
            <a:graphicFrameLocks noGrp="1"/>
          </p:cNvGraphicFramePr>
          <p:nvPr/>
        </p:nvGraphicFramePr>
        <p:xfrm>
          <a:off x="241300" y="720725"/>
          <a:ext cx="8724900" cy="5791200"/>
        </p:xfrm>
        <a:graphic>
          <a:graphicData uri="http://schemas.openxmlformats.org/drawingml/2006/table">
            <a:tbl>
              <a:tblPr/>
              <a:tblGrid>
                <a:gridCol w="2932113">
                  <a:extLst>
                    <a:ext uri="{9D8B030D-6E8A-4147-A177-3AD203B41FA5}">
                      <a16:colId xmlns:a16="http://schemas.microsoft.com/office/drawing/2014/main" val="1974220413"/>
                    </a:ext>
                  </a:extLst>
                </a:gridCol>
                <a:gridCol w="5792787">
                  <a:extLst>
                    <a:ext uri="{9D8B030D-6E8A-4147-A177-3AD203B41FA5}">
                      <a16:colId xmlns:a16="http://schemas.microsoft.com/office/drawing/2014/main" val="1926566445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Problem sporny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Stanowiska w definiowaniu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81389"/>
                  </a:ext>
                </a:extLst>
              </a:tr>
              <a:tr h="766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Intencjonalność komunikowania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Komunikowanie jako dynamiczny proces, w którym człowiek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świadomie bądź nieświadomie oddziałuje na spostrzeżenia innych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ludzi (Anderson).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Komunikowanie to intencjonalne przekazywanie znaczeń (Ross).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18731"/>
                  </a:ext>
                </a:extLst>
              </a:tr>
              <a:tr h="142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Skuteczność komunikowania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46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746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746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46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4625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Komunikowanie odnosi się tylko do tych procesów transmisji, które zakończyły się powodzeniem, tj. doprowadziły do przyjęcia przez odbiorcę przynajmniej zbliżonego do intencji nadawcy znaczenia przekazu (Cushman i Whiting).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4625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W procesie komunikowania uczestnicy stają się złączeni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4625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pojęciach, uczuciach, sądach lub działaniach. Skuteczność rozumiana jest tutaj jako powstanie wspólnoty psychicznej lub społecznej między nadawcą a odbiorcą (Adler).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2427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Kierunek przekazu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Dla zaistnienia procesu komunikacji wystarczy jednokierunkowy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przekaz informacji od nadawcy do odbiorcy.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Komunikowanie to interakcja, w której reakcja odbiorcy staje się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sygnałem dla nadawcy (Hartleyowie).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9453"/>
                  </a:ext>
                </a:extLst>
              </a:tr>
              <a:tr h="1084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Perswazyjność komunikowania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Wszelkie komunikowanie jest tożsame z perswazją (Hovland).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■	Akt komunikowania zakłada przekazanie przez nadawcę pewnych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treści tak aby odbiorca zrozumiał te treści i zaakceptował; nie jest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jednak równoznaczne z intencją wpływu na jego opinie, postawy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 działania (Fauconnier).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528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goban">
            <a:extLst>
              <a:ext uri="{FF2B5EF4-FFF2-40B4-BE49-F238E27FC236}">
                <a16:creationId xmlns:a16="http://schemas.microsoft.com/office/drawing/2014/main" id="{46E09EB7-0593-4737-9139-A7D43DEA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05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>
            <a:extLst>
              <a:ext uri="{FF2B5EF4-FFF2-40B4-BE49-F238E27FC236}">
                <a16:creationId xmlns:a16="http://schemas.microsoft.com/office/drawing/2014/main" id="{FACD9FA9-C90B-4E8E-9A7F-76028089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4FD96727-5B48-49DF-93A1-48043DB4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98500"/>
            <a:ext cx="8631237" cy="60356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4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/>
              <a:t>komunikowanie jest procesem symbolicznym, tj. mediowanym przez  </a:t>
            </a:r>
            <a:br>
              <a:rPr lang="pl-PL" altLang="pl-PL" sz="2000"/>
            </a:br>
            <a:r>
              <a:rPr lang="pl-PL" altLang="pl-PL" sz="2000"/>
              <a:t> znaki;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/>
              <a:t>komunikowanie jest procesem społecznym;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/>
              <a:t>komunikowanie jest relacją wzajemną, symetryczną (partnerską) bądź  </a:t>
            </a:r>
            <a:br>
              <a:rPr lang="pl-PL" altLang="pl-PL" sz="2000"/>
            </a:br>
            <a:r>
              <a:rPr lang="pl-PL" altLang="pl-PL" sz="2000"/>
              <a:t> niesymetryczną (gdy jedna ze stron zajmuje pozycję uprzywilejowaną);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/>
              <a:t>komunikowanie jest procesem polegającym na indywidualnej interpretacji przekazu, musi jednak odwoływać się do wspólnoty znaczeniowej;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/>
              <a:t>komunikowanie jest procesem rozgrywającym się w określonym kontekście komunikacyjnym (interpersonalnym, grupowym, organizacyjnym, publicznym, masowym, międzykulturowym);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/>
              <a:t>komunikowanie jest procesem świadomym i celowym;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/>
              <a:t>komunikowanie jest procesem polegającym na ciągłych i przemiennych oddziaływaniach werbalnych i niewerbalnych.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6F387869-076B-44C5-B893-F7842378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/>
              <a:t>Analizy socjologiczne wskazują na następujące  cechy łączące wszystkie rodzaje komunikowania </a:t>
            </a:r>
            <a:r>
              <a:rPr lang="pl-PL" altLang="pl-PL" sz="1600" i="1"/>
              <a:t>(Molęda-Zdziech 2002, s. 17):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5" name="Rectangle 127">
            <a:extLst>
              <a:ext uri="{FF2B5EF4-FFF2-40B4-BE49-F238E27FC236}">
                <a16:creationId xmlns:a16="http://schemas.microsoft.com/office/drawing/2014/main" id="{250688C9-3E35-4494-87D8-B84CD75E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47F19E2-95B0-4705-BBC3-424C1A098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b="1"/>
              <a:t>Najbardziej typowe określenia terminu komunikowanie (Goban-Klas2001):</a:t>
            </a:r>
            <a:endParaRPr lang="pl-PL" altLang="pl-PL" sz="1600" b="1" i="1"/>
          </a:p>
        </p:txBody>
      </p:sp>
      <p:graphicFrame>
        <p:nvGraphicFramePr>
          <p:cNvPr id="53374" name="Group 126">
            <a:extLst>
              <a:ext uri="{FF2B5EF4-FFF2-40B4-BE49-F238E27FC236}">
                <a16:creationId xmlns:a16="http://schemas.microsoft.com/office/drawing/2014/main" id="{2A7B055C-8C47-4C11-9588-7D374EC183B2}"/>
              </a:ext>
            </a:extLst>
          </p:cNvPr>
          <p:cNvGraphicFramePr>
            <a:graphicFrameLocks noGrp="1"/>
          </p:cNvGraphicFramePr>
          <p:nvPr/>
        </p:nvGraphicFramePr>
        <p:xfrm>
          <a:off x="311150" y="663575"/>
          <a:ext cx="8577263" cy="5760720"/>
        </p:xfrm>
        <a:graphic>
          <a:graphicData uri="http://schemas.openxmlformats.org/drawingml/2006/table">
            <a:tbl>
              <a:tblPr/>
              <a:tblGrid>
                <a:gridCol w="1874838">
                  <a:extLst>
                    <a:ext uri="{9D8B030D-6E8A-4147-A177-3AD203B41FA5}">
                      <a16:colId xmlns:a16="http://schemas.microsoft.com/office/drawing/2014/main" val="3876608787"/>
                    </a:ext>
                  </a:extLst>
                </a:gridCol>
                <a:gridCol w="6702425">
                  <a:extLst>
                    <a:ext uri="{9D8B030D-6E8A-4147-A177-3AD203B41FA5}">
                      <a16:colId xmlns:a16="http://schemas.microsoft.com/office/drawing/2014/main" val="3802595588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Aspekt wiodący</a:t>
                      </a:r>
                      <a:endParaRPr kumimoji="0" lang="pl-PL" altLang="pl-PL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Określenie</a:t>
                      </a:r>
                      <a:endParaRPr kumimoji="0" lang="pl-PL" altLang="pl-PL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01873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transmisja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„Komunikowanie to przekazywanie informacji w bardzo szerokim znaczeniu tego terminu” (Ayer 1955).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„Przekazywanie informacji, idei, emocji, umiejętności etc. To właśnie akt lub proces jest zazwyczaj nazywany komunikowaniem” (Berelson i Steiner 1964).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46265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rozumienie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„Komunikowanie jest procesem, dzięki któremu rozumiemy innych i z kolei sami staramy się być zrozumianymi” (Andersen 1959). „Proces, przez który dwie osoby dochodzą do tych samych myśli lub uczuć” (Adler 1963).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58953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oddziaływanie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„Słowa tego używamy do określenia wszystkich sposobów, którymi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ludzie oddziaływają na siebie” (Anastasij 1972).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„Użycie znaków i symboli, dzięki którym sprawuje się władzę”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(Schaecter l951).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73361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łączenie 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(tworzenie wspólnoty)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7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„Proces, który łączy nieciągłe części naszego żyjącego otoczenia” (Ruech 1967).</a:t>
                      </a:r>
                    </a:p>
                    <a:p>
                      <a:pPr marL="0" marR="0" lvl="0" indent="47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„Tworzenie społecznej całości z jednostek przy użyciu języka lub znaków” (Cherry 1961).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35410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interakcja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„Społeczna interakcja za pomocą symboli” (Gerbner 1967).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09569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Komunikowanie 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wymiana</a:t>
                      </a: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„Wymiana znaczeń między ludźmi jest możliwa w stopniu, w jakim jednostki mają wspólne postrzeżenia, pragnienia i postawy” (Krech, Crutchfield, Ballachey 1962).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91361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Komunikowanie 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jako składnik procesu społecznego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„Akt komunikacyjny jest środkiem, przez który są wyrażane normy grupowe, sprawowana kontrola społeczna, przydzielane role, osiągnięta koordynacja wysiłków, są ujawniane oczekiwania i przenoszony proces społeczny” (DeFleur 1966).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98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>
            <a:extLst>
              <a:ext uri="{FF2B5EF4-FFF2-40B4-BE49-F238E27FC236}">
                <a16:creationId xmlns:a16="http://schemas.microsoft.com/office/drawing/2014/main" id="{0EB2F69D-1255-4D94-AAFA-0D96F979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D7C5C29A-6421-4576-843D-6365BC42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089275"/>
            <a:ext cx="3913188" cy="23653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9E6A90FB-377A-49FC-A609-4C27FF55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2300288"/>
            <a:ext cx="3913187" cy="23653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875449A-0F05-4408-9D84-B208D4D46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75" y="2684463"/>
            <a:ext cx="3937000" cy="2387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>
                <a:solidFill>
                  <a:srgbClr val="0000FF"/>
                </a:solidFill>
              </a:rPr>
              <a:t>wiadomość (a message),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>
                <a:solidFill>
                  <a:srgbClr val="0000FF"/>
                </a:solidFill>
              </a:rPr>
              <a:t>nadawca (an initiator, sender),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pl-PL" sz="2000">
                <a:solidFill>
                  <a:srgbClr val="0000FF"/>
                </a:solidFill>
              </a:rPr>
              <a:t>kanał (a mode/vehicle, channel),</a:t>
            </a:r>
            <a:endParaRPr lang="pl-PL" altLang="pl-PL" sz="200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>
                <a:solidFill>
                  <a:srgbClr val="0000FF"/>
                </a:solidFill>
              </a:rPr>
              <a:t>odbiorca (a recipient, receiver),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altLang="pl-PL" sz="2000">
                <a:solidFill>
                  <a:srgbClr val="0000FF"/>
                </a:solidFill>
              </a:rPr>
              <a:t>rezultat (an effect).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4307D81-E63C-48EE-B054-50E34304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8"/>
            <a:ext cx="9144000" cy="1311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000"/>
              <a:t>Komunikacja najczęściej rozpatrywana jest w trzech zakresach: elementów, cech i procesu. </a:t>
            </a:r>
          </a:p>
          <a:p>
            <a:r>
              <a:rPr lang="pl-PL" altLang="pl-PL" sz="2000"/>
              <a:t>Jak podają J. Watson i A. Hill (1989, za Price 1997, s. 3), pięć głównych elementów koniecznych do zaistnienia komunikacji to: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5" name="Rectangle 23">
            <a:extLst>
              <a:ext uri="{FF2B5EF4-FFF2-40B4-BE49-F238E27FC236}">
                <a16:creationId xmlns:a16="http://schemas.microsoft.com/office/drawing/2014/main" id="{FAC79D91-1F89-404E-A58F-EC61C733A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4054" name="Group 22">
            <a:extLst>
              <a:ext uri="{FF2B5EF4-FFF2-40B4-BE49-F238E27FC236}">
                <a16:creationId xmlns:a16="http://schemas.microsoft.com/office/drawing/2014/main" id="{686B1E71-3D1A-4985-9439-6BCA8568B09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202113"/>
            <a:ext cx="8159750" cy="1254125"/>
            <a:chOff x="384" y="1562"/>
            <a:chExt cx="5140" cy="790"/>
          </a:xfrm>
        </p:grpSpPr>
        <p:sp>
          <p:nvSpPr>
            <p:cNvPr id="44053" name="AutoShape 21">
              <a:extLst>
                <a:ext uri="{FF2B5EF4-FFF2-40B4-BE49-F238E27FC236}">
                  <a16:creationId xmlns:a16="http://schemas.microsoft.com/office/drawing/2014/main" id="{8F3F0375-205C-4B59-BFE5-BCD8FD624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1780"/>
              <a:ext cx="4498" cy="305"/>
            </a:xfrm>
            <a:prstGeom prst="rightArrow">
              <a:avLst>
                <a:gd name="adj1" fmla="val 45731"/>
                <a:gd name="adj2" fmla="val 182296"/>
              </a:avLst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38" name="Rectangle 6">
              <a:extLst>
                <a:ext uri="{FF2B5EF4-FFF2-40B4-BE49-F238E27FC236}">
                  <a16:creationId xmlns:a16="http://schemas.microsoft.com/office/drawing/2014/main" id="{041EA680-E74B-4360-8CFC-20FB86214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584"/>
              <a:ext cx="720" cy="62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39" name="Text Box 7">
              <a:extLst>
                <a:ext uri="{FF2B5EF4-FFF2-40B4-BE49-F238E27FC236}">
                  <a16:creationId xmlns:a16="http://schemas.microsoft.com/office/drawing/2014/main" id="{D6711C2B-02AC-4EE5-BCE9-136AD88E2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76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pl-PL" altLang="pl-PL" sz="2400">
                <a:latin typeface="Times New Roman" panose="02020603050405020304" pitchFamily="18" charset="0"/>
              </a:endParaRPr>
            </a:p>
          </p:txBody>
        </p:sp>
        <p:sp>
          <p:nvSpPr>
            <p:cNvPr id="44040" name="Rectangle 8">
              <a:extLst>
                <a:ext uri="{FF2B5EF4-FFF2-40B4-BE49-F238E27FC236}">
                  <a16:creationId xmlns:a16="http://schemas.microsoft.com/office/drawing/2014/main" id="{FA2E27BA-8E7F-490E-A5B0-4726C4C1B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84"/>
              <a:ext cx="720" cy="62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1" name="Rectangle 9">
              <a:extLst>
                <a:ext uri="{FF2B5EF4-FFF2-40B4-BE49-F238E27FC236}">
                  <a16:creationId xmlns:a16="http://schemas.microsoft.com/office/drawing/2014/main" id="{5A6D136A-9EB3-4F8E-A4A6-0647D34D2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584"/>
              <a:ext cx="720" cy="62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2" name="Rectangle 10">
              <a:extLst>
                <a:ext uri="{FF2B5EF4-FFF2-40B4-BE49-F238E27FC236}">
                  <a16:creationId xmlns:a16="http://schemas.microsoft.com/office/drawing/2014/main" id="{3C0E1C0D-3AF2-48DF-9328-3887016E8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584"/>
              <a:ext cx="720" cy="62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3" name="Rectangle 11">
              <a:extLst>
                <a:ext uri="{FF2B5EF4-FFF2-40B4-BE49-F238E27FC236}">
                  <a16:creationId xmlns:a16="http://schemas.microsoft.com/office/drawing/2014/main" id="{E97D53AA-2C19-4F91-AEDC-A63107C92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584"/>
              <a:ext cx="720" cy="62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4" name="Text Box 12">
              <a:extLst>
                <a:ext uri="{FF2B5EF4-FFF2-40B4-BE49-F238E27FC236}">
                  <a16:creationId xmlns:a16="http://schemas.microsoft.com/office/drawing/2014/main" id="{3FECFCD7-DC90-449A-837F-060404E1B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680"/>
              <a:ext cx="6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l-PL" altLang="pl-PL" sz="2400">
                  <a:latin typeface="Times New Roman" panose="02020603050405020304" pitchFamily="18" charset="0"/>
                </a:rPr>
                <a:t>Kto ?</a:t>
              </a:r>
            </a:p>
            <a:p>
              <a:pPr algn="ctr"/>
              <a:endParaRPr lang="pl-PL" altLang="pl-PL" sz="1200">
                <a:latin typeface="Times New Roman" panose="02020603050405020304" pitchFamily="18" charset="0"/>
              </a:endParaRPr>
            </a:p>
            <a:p>
              <a:pPr algn="ctr"/>
              <a:r>
                <a:rPr lang="pl-PL" altLang="pl-PL" sz="1200">
                  <a:latin typeface="Times New Roman" panose="02020603050405020304" pitchFamily="18" charset="0"/>
                </a:rPr>
                <a:t>komunikator</a:t>
              </a:r>
            </a:p>
          </p:txBody>
        </p:sp>
        <p:sp>
          <p:nvSpPr>
            <p:cNvPr id="44047" name="Text Box 15">
              <a:extLst>
                <a:ext uri="{FF2B5EF4-FFF2-40B4-BE49-F238E27FC236}">
                  <a16:creationId xmlns:a16="http://schemas.microsoft.com/office/drawing/2014/main" id="{9725FD10-0681-4900-993B-715C7ECE5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680"/>
              <a:ext cx="77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l-PL" altLang="pl-PL" sz="2000">
                  <a:latin typeface="Times New Roman" panose="02020603050405020304" pitchFamily="18" charset="0"/>
                </a:rPr>
                <a:t>Co mówi?</a:t>
              </a:r>
            </a:p>
            <a:p>
              <a:pPr algn="ctr"/>
              <a:endParaRPr lang="pl-PL" altLang="pl-PL" sz="1200">
                <a:latin typeface="Times New Roman" panose="02020603050405020304" pitchFamily="18" charset="0"/>
              </a:endParaRPr>
            </a:p>
            <a:p>
              <a:pPr algn="ctr"/>
              <a:r>
                <a:rPr lang="pl-PL" altLang="pl-PL" sz="1200">
                  <a:latin typeface="Times New Roman" panose="02020603050405020304" pitchFamily="18" charset="0"/>
                </a:rPr>
                <a:t>komunikat</a:t>
              </a:r>
            </a:p>
          </p:txBody>
        </p:sp>
        <p:sp>
          <p:nvSpPr>
            <p:cNvPr id="44048" name="Text Box 16">
              <a:extLst>
                <a:ext uri="{FF2B5EF4-FFF2-40B4-BE49-F238E27FC236}">
                  <a16:creationId xmlns:a16="http://schemas.microsoft.com/office/drawing/2014/main" id="{C2D02E60-C04D-4C36-8A99-45C8B2A26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1562"/>
              <a:ext cx="728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l-PL" altLang="pl-PL" sz="2000">
                  <a:latin typeface="Times New Roman" panose="02020603050405020304" pitchFamily="18" charset="0"/>
                </a:rPr>
                <a:t>Jakim</a:t>
              </a:r>
              <a:r>
                <a:rPr lang="pl-PL" altLang="pl-PL" sz="2400">
                  <a:latin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pl-PL" altLang="pl-PL" sz="2000">
                  <a:latin typeface="Times New Roman" panose="02020603050405020304" pitchFamily="18" charset="0"/>
                </a:rPr>
                <a:t>kanałem?</a:t>
              </a:r>
            </a:p>
            <a:p>
              <a:pPr algn="ctr"/>
              <a:r>
                <a:rPr lang="pl-PL" altLang="pl-PL" sz="1200">
                  <a:latin typeface="Times New Roman" panose="02020603050405020304" pitchFamily="18" charset="0"/>
                </a:rPr>
                <a:t>kanał</a:t>
              </a:r>
            </a:p>
          </p:txBody>
        </p:sp>
        <p:sp>
          <p:nvSpPr>
            <p:cNvPr id="44049" name="Text Box 17">
              <a:extLst>
                <a:ext uri="{FF2B5EF4-FFF2-40B4-BE49-F238E27FC236}">
                  <a16:creationId xmlns:a16="http://schemas.microsoft.com/office/drawing/2014/main" id="{2B92D112-24B3-4723-92A7-AB36CF86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680"/>
              <a:ext cx="743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l-PL" altLang="pl-PL" sz="2000">
                  <a:latin typeface="Times New Roman" panose="02020603050405020304" pitchFamily="18" charset="0"/>
                </a:rPr>
                <a:t>Do kogo?</a:t>
              </a:r>
            </a:p>
            <a:p>
              <a:pPr algn="ctr"/>
              <a:endParaRPr lang="pl-PL" altLang="pl-PL" sz="1200">
                <a:latin typeface="Times New Roman" panose="02020603050405020304" pitchFamily="18" charset="0"/>
              </a:endParaRPr>
            </a:p>
            <a:p>
              <a:pPr algn="ctr"/>
              <a:r>
                <a:rPr lang="pl-PL" altLang="pl-PL" sz="1200">
                  <a:latin typeface="Times New Roman" panose="02020603050405020304" pitchFamily="18" charset="0"/>
                </a:rPr>
                <a:t>Odbiorca</a:t>
              </a:r>
            </a:p>
            <a:p>
              <a:pPr algn="ctr"/>
              <a:endParaRPr lang="pl-PL" altLang="pl-PL" sz="2000">
                <a:latin typeface="Times New Roman" panose="02020603050405020304" pitchFamily="18" charset="0"/>
              </a:endParaRPr>
            </a:p>
          </p:txBody>
        </p:sp>
        <p:sp>
          <p:nvSpPr>
            <p:cNvPr id="44050" name="Text Box 18">
              <a:extLst>
                <a:ext uri="{FF2B5EF4-FFF2-40B4-BE49-F238E27FC236}">
                  <a16:creationId xmlns:a16="http://schemas.microsoft.com/office/drawing/2014/main" id="{7DE00A7E-30D0-46E8-A720-B48AAC811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584"/>
              <a:ext cx="772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l-PL" altLang="pl-PL" sz="2000">
                  <a:latin typeface="Times New Roman" panose="02020603050405020304" pitchFamily="18" charset="0"/>
                </a:rPr>
                <a:t>Z jakim</a:t>
              </a:r>
            </a:p>
            <a:p>
              <a:pPr algn="ctr"/>
              <a:r>
                <a:rPr lang="pl-PL" altLang="pl-PL" sz="2000">
                  <a:latin typeface="Times New Roman" panose="02020603050405020304" pitchFamily="18" charset="0"/>
                </a:rPr>
                <a:t>skutkiem?</a:t>
              </a:r>
            </a:p>
            <a:p>
              <a:pPr algn="ctr"/>
              <a:r>
                <a:rPr lang="pl-PL" altLang="pl-PL" sz="1200">
                  <a:latin typeface="Times New Roman" panose="02020603050405020304" pitchFamily="18" charset="0"/>
                </a:rPr>
                <a:t>skutek</a:t>
              </a:r>
            </a:p>
          </p:txBody>
        </p:sp>
      </p:grpSp>
      <p:sp>
        <p:nvSpPr>
          <p:cNvPr id="44051" name="Text Box 19">
            <a:extLst>
              <a:ext uri="{FF2B5EF4-FFF2-40B4-BE49-F238E27FC236}">
                <a16:creationId xmlns:a16="http://schemas.microsoft.com/office/drawing/2014/main" id="{7E54C0F8-A183-4BAB-83A4-36F6717E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620713"/>
            <a:ext cx="7135812" cy="51911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800" b="1"/>
              <a:t>Harold Dwight Lasswell  </a:t>
            </a:r>
            <a:r>
              <a:rPr lang="pl-PL" altLang="pl-PL" sz="1400" i="1"/>
              <a:t>(ur. 13.02.1902 -  zm. 18.12.1978)</a:t>
            </a:r>
          </a:p>
        </p:txBody>
      </p:sp>
      <p:sp>
        <p:nvSpPr>
          <p:cNvPr id="44056" name="Text Box 24">
            <a:extLst>
              <a:ext uri="{FF2B5EF4-FFF2-40B4-BE49-F238E27FC236}">
                <a16:creationId xmlns:a16="http://schemas.microsoft.com/office/drawing/2014/main" id="{542BE8AC-CF47-4BB9-9A58-989310C3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3065463"/>
            <a:ext cx="8048625" cy="79375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b="1">
                <a:solidFill>
                  <a:srgbClr val="0000FF"/>
                </a:solidFill>
              </a:rPr>
              <a:t>Model komunikacji (1948)</a:t>
            </a:r>
          </a:p>
          <a:p>
            <a:pPr algn="ctr"/>
            <a:r>
              <a:rPr lang="pl-PL" altLang="pl-PL" b="1"/>
              <a:t>Klasyczny linearny model opisowy</a:t>
            </a:r>
          </a:p>
        </p:txBody>
      </p:sp>
      <p:pic>
        <p:nvPicPr>
          <p:cNvPr id="44057" name="Picture 25" descr="lasswell1">
            <a:extLst>
              <a:ext uri="{FF2B5EF4-FFF2-40B4-BE49-F238E27FC236}">
                <a16:creationId xmlns:a16="http://schemas.microsoft.com/office/drawing/2014/main" id="{EB7DAFD9-60D1-40E7-BA9B-B5122927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r="4762"/>
          <a:stretch>
            <a:fillRect/>
          </a:stretch>
        </p:blipFill>
        <p:spPr bwMode="auto">
          <a:xfrm>
            <a:off x="182563" y="595313"/>
            <a:ext cx="1349375" cy="1892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>
            <a:extLst>
              <a:ext uri="{FF2B5EF4-FFF2-40B4-BE49-F238E27FC236}">
                <a16:creationId xmlns:a16="http://schemas.microsoft.com/office/drawing/2014/main" id="{FAD8228A-0BB4-4D1B-8283-868734C9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1D6AFA0-DDB3-4BA9-8BBA-CA6249D8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038"/>
            <a:ext cx="9144000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pl-PL" altLang="pl-PL">
                <a:solidFill>
                  <a:srgbClr val="0000FF"/>
                </a:solidFill>
              </a:rPr>
              <a:t>Myers i Myers </a:t>
            </a:r>
            <a:r>
              <a:rPr lang="pl-PL" altLang="pl-PL" sz="1600" i="1">
                <a:solidFill>
                  <a:srgbClr val="0000FF"/>
                </a:solidFill>
              </a:rPr>
              <a:t>(1985, za Price 1997, s. 3)</a:t>
            </a:r>
            <a:r>
              <a:rPr lang="pl-PL" altLang="pl-PL">
                <a:solidFill>
                  <a:srgbClr val="0000FF"/>
                </a:solidFill>
              </a:rPr>
              <a:t> podają sześć cech komunikacji: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388D653-7845-4EA3-99FC-06378582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871538"/>
            <a:ext cx="8334375" cy="56927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70000"/>
              </a:lnSpc>
              <a:buFontTx/>
              <a:buChar char="•"/>
            </a:pPr>
            <a:r>
              <a:rPr lang="pl-PL" altLang="pl-PL"/>
              <a:t>komunikacja ma miejsce wszędzie, stanowi centralną cechę całej ludzkiej </a:t>
            </a:r>
            <a:br>
              <a:rPr lang="pl-PL" altLang="pl-PL"/>
            </a:br>
            <a:r>
              <a:rPr lang="pl-PL" altLang="pl-PL"/>
              <a:t> kultury;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pl-PL" altLang="pl-PL"/>
              <a:t>komunikacja ma charakter ciągły, nie posiada dającego się zidentyfikować</a:t>
            </a:r>
            <a:br>
              <a:rPr lang="pl-PL" altLang="pl-PL"/>
            </a:br>
            <a:r>
              <a:rPr lang="pl-PL" altLang="pl-PL"/>
              <a:t> początku i końca;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pl-PL" altLang="pl-PL"/>
              <a:t>komunikacja angażuje dzielenie znaczenia, znacząca interakcja jest</a:t>
            </a:r>
            <a:br>
              <a:rPr lang="pl-PL" altLang="pl-PL"/>
            </a:br>
            <a:r>
              <a:rPr lang="pl-PL" altLang="pl-PL"/>
              <a:t> warunkiem prawdziwej komunikacji;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pl-PL" altLang="pl-PL"/>
              <a:t>komunikacja zawiera przewidywalne elementy,  </a:t>
            </a:r>
            <a:br>
              <a:rPr lang="pl-PL" altLang="pl-PL"/>
            </a:br>
            <a:r>
              <a:rPr lang="pl-PL" altLang="pl-PL"/>
              <a:t> rozumienie jest efektem komunikacji częściowo dlatego, że obecne w niej</a:t>
            </a:r>
            <a:br>
              <a:rPr lang="pl-PL" altLang="pl-PL"/>
            </a:br>
            <a:r>
              <a:rPr lang="pl-PL" altLang="pl-PL"/>
              <a:t> konwencjonalne elementy pozwalają przewidywać pewne sytuacje i konteksty;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pl-PL" altLang="pl-PL"/>
              <a:t>komunikacja ma miejsce na więcej niż jednym poziomie;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pl-PL" altLang="pl-PL"/>
              <a:t>komunikacja ma miejsce zarówno między równymi jak i „nierównymi” pod</a:t>
            </a:r>
            <a:br>
              <a:rPr lang="pl-PL" altLang="pl-PL"/>
            </a:br>
            <a:r>
              <a:rPr lang="pl-PL" altLang="pl-PL"/>
              <a:t> względem pozycji społecznej, wieku, płci, pochodzenia etnicznego itp.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wprowadzenie do badan">
            <a:extLst>
              <a:ext uri="{FF2B5EF4-FFF2-40B4-BE49-F238E27FC236}">
                <a16:creationId xmlns:a16="http://schemas.microsoft.com/office/drawing/2014/main" id="{7C5F8A98-0594-40BC-B127-EBE99E35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41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teoria komunikowania masowego">
            <a:extLst>
              <a:ext uri="{FF2B5EF4-FFF2-40B4-BE49-F238E27FC236}">
                <a16:creationId xmlns:a16="http://schemas.microsoft.com/office/drawing/2014/main" id="{BD07081E-4B34-4C6B-8886-AE56D747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4760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cluhan">
            <a:extLst>
              <a:ext uri="{FF2B5EF4-FFF2-40B4-BE49-F238E27FC236}">
                <a16:creationId xmlns:a16="http://schemas.microsoft.com/office/drawing/2014/main" id="{1B5743C8-5BDC-45C8-85EA-E1DA1447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0"/>
            <a:ext cx="428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toeplitz">
            <a:extLst>
              <a:ext uri="{FF2B5EF4-FFF2-40B4-BE49-F238E27FC236}">
                <a16:creationId xmlns:a16="http://schemas.microsoft.com/office/drawing/2014/main" id="{C6590EBC-28D6-4C97-9CEF-17EB338C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4354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ass media badania">
            <a:extLst>
              <a:ext uri="{FF2B5EF4-FFF2-40B4-BE49-F238E27FC236}">
                <a16:creationId xmlns:a16="http://schemas.microsoft.com/office/drawing/2014/main" id="{AC97A8D7-E98E-4E58-A859-96028B1F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4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1879</Words>
  <Application>Microsoft Office PowerPoint</Application>
  <PresentationFormat>Pokaz na ekranie (4:3)</PresentationFormat>
  <Paragraphs>295</Paragraphs>
  <Slides>44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</dc:creator>
  <cp:lastModifiedBy>User</cp:lastModifiedBy>
  <cp:revision>97</cp:revision>
  <cp:lastPrinted>1601-01-01T00:00:00Z</cp:lastPrinted>
  <dcterms:created xsi:type="dcterms:W3CDTF">1601-01-01T00:00:00Z</dcterms:created>
  <dcterms:modified xsi:type="dcterms:W3CDTF">2019-02-13T22:57:30Z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