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2" r:id="rId2"/>
    <p:sldId id="268" r:id="rId3"/>
    <p:sldId id="269" r:id="rId4"/>
    <p:sldId id="27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FFFF"/>
    <a:srgbClr val="000066"/>
    <a:srgbClr val="0033CC"/>
    <a:srgbClr val="000099"/>
    <a:srgbClr val="0066FF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8292" autoAdjust="0"/>
  </p:normalViewPr>
  <p:slideViewPr>
    <p:cSldViewPr snapToGrid="0">
      <p:cViewPr varScale="1">
        <p:scale>
          <a:sx n="111" d="100"/>
          <a:sy n="111" d="100"/>
        </p:scale>
        <p:origin x="163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EF9AFE3-D8DD-47B6-BB22-A4C81951C72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 altLang="pl-PL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E39B110-D30B-4F9B-A2A2-76C75D03A39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 altLang="pl-PL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7C9D3E7F-22D0-4F24-9D78-3F70EA22530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F93CDDFF-4AFC-4C16-B317-E1EB103E20B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BB44DAD3-A36B-44C9-9050-CF869A7F1C9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 altLang="pl-PL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DD5CDA86-4593-4937-BEE2-52EDC88CDA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937F22-0254-415A-B415-5981994EE42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D488FB-E88E-476D-9C74-2053A5F734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F6BC20-3351-4239-B0B4-E54298A52C18}" type="slidenum">
              <a:rPr lang="pl-PL" altLang="pl-PL"/>
              <a:pPr/>
              <a:t>1</a:t>
            </a:fld>
            <a:endParaRPr lang="pl-PL" altLang="pl-PL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78CCC5DA-197A-4F74-822D-CD329FB8EF7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E4E6E86-4043-4744-BBDC-6741E555C0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/>
              <a:t>Rolę i miejsce mediów edukacyjnych (multimediów) wyznacza zasada poglądowości …</a:t>
            </a:r>
          </a:p>
          <a:p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9AE4B1-96A9-4DF1-B790-50ABD2D6D2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5AAA163-2C81-498E-90A0-D067298DFC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6D5F983-893B-42D7-B5CF-B8AB7AE50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C1161B0-AE03-48DF-B291-27607EF0A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C71E26F-9602-4422-AFF5-456986586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03F50-5979-4603-B0C4-3A74B177EB0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2334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71E791-CA2C-47A3-9B30-43D09DB3C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58560FE-15C2-4843-B576-B16443748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AE66DE1-7B4A-4C87-BF97-3319A9F2C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24784E4-75A2-423D-B6C9-293F7579E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BC1A22B-6865-4D3B-8BEE-570546D0C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BFE5A-977C-48BA-B194-25CF1C22DAA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238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C1BE6F4-6FBE-4185-BBB7-7EFAD753D9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56B2051-7D14-43A7-83AF-38E2E317A1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F4C599B-A803-4DD5-A182-5CBDF309E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D02489A-3B30-406B-AAEB-173C8910D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59749D0-7482-47BB-B173-8854D1778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BC49D-B31E-49EC-898B-BDE0E9B5AD0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119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BC05A0-6EAB-40D3-A056-835C9B44E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7054B5-0A9D-4AEC-9622-BDE686258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F03DA1B-A0E4-4D59-AE45-F8C601FA3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FAA70ED-214C-4271-8DE0-2E5C90539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F09A802-1346-425E-BAB6-7E76FD87D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0C259-1BEB-4D4B-BF06-5FA8A1BD074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92897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0A5DF1-4B48-48B1-99D2-0D81C8BC6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8CC40B5-6660-41D7-B891-7693116AE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4BCC931-D88E-4D53-9748-A04E993AC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4E20F1D-919F-42DE-8C0C-9B8C27F38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0FFBBD7-1F85-4A33-8DD7-B18E348BC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74429-2C5E-4F76-9532-B0D38F1DD5A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6847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458910-6616-4E52-95E9-00AC23DA7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9D59E4-135C-4F2C-828F-A00CB34B3B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FBE00F5-C07E-4C76-8D40-97E431152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AEA9D9A-EE24-40E2-B7E9-C5341D321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DB12E61-80C5-449B-886F-2054C87A6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998BD1D-245D-41F7-8A65-443D843DE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5F583-08F1-4900-A1CB-A3DCFE59163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92228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8C7D49-41C4-4424-AABE-6B6FDAFFD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10DFBC0-73AC-4C78-882A-0EDAB16BF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C47B002-7E02-4A75-89FC-621509D22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737B213-F719-4372-95F8-743098719E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E95B435-A930-4E02-B5AC-5487AD78DD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5EE998B-E214-4D61-B8A2-6C8CB67B1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8DCACC5-81FC-4250-8449-27649454B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17BF4F4-C44B-477E-99B4-9D5BC6035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C610E-D0CF-4D02-9620-FCB9F102494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819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1598FB-2FBB-482A-BD7D-C2C06B3F8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90FECC3-3A34-43F6-B035-8C9B1CBCD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8BD53AF-5BEC-457F-986B-F4D9464D1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474E2B9-B544-4F01-AC69-ADA77D4CB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8F6E1-2B44-4946-9753-F8956A0999B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76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5639D23-8EEA-4FF5-9A86-5C1223693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BCCAA60-CF58-4556-84EC-7B37A3D31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63272E5-6119-4450-A7C8-0BB012AAC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A062D-5EF9-4DFA-8ED9-AB4525D27FC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17202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811B30-62C2-48A4-8DE9-1B777E05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DBE667-4703-4122-AA64-5A6F3A799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794379D-7956-4CE8-9153-7230476429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0ECA577-3946-4AF4-A85F-72FE51F72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BB60B50-D92C-4151-A6A3-01765326F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96E5D33-B7D0-4CDD-81E6-071DFF4B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19145-153B-4640-BD61-9EA07E6EEDB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2442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31B8D4-34A3-4CB9-9664-A7C0C1732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C5A9795-C962-428D-803C-A60D9E4577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19026C4-BCE7-4C72-9DC1-77E67AFBE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3726FA1-55C3-4D4D-8F90-0AEE8A617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6BA3999-658B-4746-9CA6-DAE75DDAE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66784EC-DFCE-4D76-8F48-F063B6DED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A6AA6-82F6-4C8C-9A3F-F4CD9C59817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181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95A"/>
            </a:gs>
            <a:gs pos="100000">
              <a:srgbClr val="BDD8F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F778881-D58E-4B0D-BA12-590600756A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D56A0C1-9F1B-4DD0-A3D9-2164B0536C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B4B5954-6605-4891-B0F4-29750128826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 altLang="pl-P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9168ADD-4F71-40B4-A970-51D5729A08B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 altLang="pl-P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276652B-5888-4B38-B5AF-F292F5FF75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2A7248-95D6-453C-9FB1-F3F30CAFD2FF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0.png"/><Relationship Id="rId3" Type="http://schemas.openxmlformats.org/officeDocument/2006/relationships/slide" Target="slide6.xml"/><Relationship Id="rId7" Type="http://schemas.openxmlformats.org/officeDocument/2006/relationships/slide" Target="slide5.xml"/><Relationship Id="rId12" Type="http://schemas.openxmlformats.org/officeDocument/2006/relationships/image" Target="../media/image9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8.jpeg"/><Relationship Id="rId5" Type="http://schemas.openxmlformats.org/officeDocument/2006/relationships/slide" Target="slide1.xml"/><Relationship Id="rId10" Type="http://schemas.openxmlformats.org/officeDocument/2006/relationships/image" Target="../media/image7.jpe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4.jpeg"/><Relationship Id="rId3" Type="http://schemas.openxmlformats.org/officeDocument/2006/relationships/slide" Target="slide2.xml"/><Relationship Id="rId7" Type="http://schemas.openxmlformats.org/officeDocument/2006/relationships/slide" Target="slide6.xml"/><Relationship Id="rId12" Type="http://schemas.openxmlformats.org/officeDocument/2006/relationships/image" Target="../media/image1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2.jpeg"/><Relationship Id="rId5" Type="http://schemas.openxmlformats.org/officeDocument/2006/relationships/slide" Target="slide1.xml"/><Relationship Id="rId10" Type="http://schemas.openxmlformats.org/officeDocument/2006/relationships/image" Target="../media/image11.png"/><Relationship Id="rId4" Type="http://schemas.openxmlformats.org/officeDocument/2006/relationships/slide" Target="slide5.xml"/><Relationship Id="rId9" Type="http://schemas.openxmlformats.org/officeDocument/2006/relationships/image" Target="../media/image6.png"/><Relationship Id="rId1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6">
            <a:extLst>
              <a:ext uri="{FF2B5EF4-FFF2-40B4-BE49-F238E27FC236}">
                <a16:creationId xmlns:a16="http://schemas.microsoft.com/office/drawing/2014/main" id="{1B3CE393-E4C0-4D2A-810E-3505A58CB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15888"/>
            <a:ext cx="4530407" cy="73039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2700"/>
              </a:lnSpc>
            </a:pPr>
            <a:r>
              <a:rPr lang="pl-PL" altLang="pl-PL" sz="2600" b="1" dirty="0">
                <a:solidFill>
                  <a:schemeClr val="bg1"/>
                </a:solidFill>
              </a:rPr>
              <a:t>Zasada poglądowości</a:t>
            </a:r>
          </a:p>
          <a:p>
            <a:pPr>
              <a:lnSpc>
                <a:spcPts val="2700"/>
              </a:lnSpc>
            </a:pPr>
            <a:r>
              <a:rPr lang="pl-PL" altLang="pl-PL" sz="1100" b="1" dirty="0">
                <a:solidFill>
                  <a:schemeClr val="bg1"/>
                </a:solidFill>
              </a:rPr>
              <a:t>SYTUACJE DYDAKTYCZNE WYMAGAJĄCE UPOGLĄDOWIENIA </a:t>
            </a:r>
            <a:endParaRPr lang="en-US" altLang="pl-PL" sz="1100" b="1" dirty="0">
              <a:solidFill>
                <a:schemeClr val="bg1"/>
              </a:solidFill>
            </a:endParaRPr>
          </a:p>
        </p:txBody>
      </p:sp>
      <p:sp>
        <p:nvSpPr>
          <p:cNvPr id="19460" name="AutoShape 4">
            <a:extLst>
              <a:ext uri="{FF2B5EF4-FFF2-40B4-BE49-F238E27FC236}">
                <a16:creationId xmlns:a16="http://schemas.microsoft.com/office/drawing/2014/main" id="{6433CD07-E998-4A5D-8C12-8D7D9F4BB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50" y="1123950"/>
            <a:ext cx="8909050" cy="5484813"/>
          </a:xfrm>
          <a:prstGeom prst="roundRect">
            <a:avLst>
              <a:gd name="adj" fmla="val 4083"/>
            </a:avLst>
          </a:prstGeom>
          <a:solidFill>
            <a:schemeClr val="bg1"/>
          </a:solidFill>
          <a:ln w="57150">
            <a:solidFill>
              <a:srgbClr val="CC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9485" name="Line 29">
            <a:extLst>
              <a:ext uri="{FF2B5EF4-FFF2-40B4-BE49-F238E27FC236}">
                <a16:creationId xmlns:a16="http://schemas.microsoft.com/office/drawing/2014/main" id="{41299391-BE44-481B-9953-DFEAD3F95D14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4560888" y="2811463"/>
            <a:ext cx="0" cy="735012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86" name="Line 30">
            <a:extLst>
              <a:ext uri="{FF2B5EF4-FFF2-40B4-BE49-F238E27FC236}">
                <a16:creationId xmlns:a16="http://schemas.microsoft.com/office/drawing/2014/main" id="{2FEAA8B8-8874-47B8-8B4F-DED1A32064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8588" y="4144963"/>
            <a:ext cx="838200" cy="709612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87" name="Line 31">
            <a:extLst>
              <a:ext uri="{FF2B5EF4-FFF2-40B4-BE49-F238E27FC236}">
                <a16:creationId xmlns:a16="http://schemas.microsoft.com/office/drawing/2014/main" id="{ED016C86-3170-44D0-B4B0-C8877B551D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38488" y="4144963"/>
            <a:ext cx="838200" cy="709612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88" name="Line 32">
            <a:extLst>
              <a:ext uri="{FF2B5EF4-FFF2-40B4-BE49-F238E27FC236}">
                <a16:creationId xmlns:a16="http://schemas.microsoft.com/office/drawing/2014/main" id="{DA795900-438B-40BD-9EB8-C2E38AEFFA5E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5348288" y="3840163"/>
            <a:ext cx="876300" cy="0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89" name="Line 33">
            <a:extLst>
              <a:ext uri="{FF2B5EF4-FFF2-40B4-BE49-F238E27FC236}">
                <a16:creationId xmlns:a16="http://schemas.microsoft.com/office/drawing/2014/main" id="{FCC7BBB4-CE7A-43B1-8DB9-B467072AA1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7188" y="3827463"/>
            <a:ext cx="876300" cy="0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90" name="AutoShape 34">
            <a:extLst>
              <a:ext uri="{FF2B5EF4-FFF2-40B4-BE49-F238E27FC236}">
                <a16:creationId xmlns:a16="http://schemas.microsoft.com/office/drawing/2014/main" id="{A8BF5154-472C-47A0-838C-12AB5F5C9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8175" y="1714500"/>
            <a:ext cx="2759075" cy="1104900"/>
          </a:xfrm>
          <a:prstGeom prst="roundRect">
            <a:avLst>
              <a:gd name="adj" fmla="val 3390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pl-PL" sz="1400" b="1"/>
              <a:t>Ilustracja procesów i zjawisk </a:t>
            </a:r>
            <a:br>
              <a:rPr lang="pl-PL" altLang="pl-PL" sz="1400" b="1"/>
            </a:br>
            <a:r>
              <a:rPr lang="pl-PL" altLang="pl-PL" sz="1400" b="1"/>
              <a:t>niemożliwych do pokazania</a:t>
            </a:r>
            <a:br>
              <a:rPr lang="pl-PL" altLang="pl-PL" sz="1400" b="1"/>
            </a:br>
            <a:r>
              <a:rPr lang="pl-PL" altLang="pl-PL" sz="1400" b="1"/>
              <a:t>w sposób naturalny</a:t>
            </a:r>
          </a:p>
        </p:txBody>
      </p:sp>
      <p:sp>
        <p:nvSpPr>
          <p:cNvPr id="19491" name="AutoShape 35">
            <a:extLst>
              <a:ext uri="{FF2B5EF4-FFF2-40B4-BE49-F238E27FC236}">
                <a16:creationId xmlns:a16="http://schemas.microsoft.com/office/drawing/2014/main" id="{3F3F841E-DE52-453C-B04A-416AB7358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875" y="3276600"/>
            <a:ext cx="2759075" cy="1104900"/>
          </a:xfrm>
          <a:prstGeom prst="roundRect">
            <a:avLst>
              <a:gd name="adj" fmla="val 3390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pl-PL" sz="1400" b="1"/>
              <a:t>Ukazywanie procesów </a:t>
            </a:r>
            <a:br>
              <a:rPr lang="pl-PL" altLang="pl-PL" sz="1400" b="1"/>
            </a:br>
            <a:r>
              <a:rPr lang="pl-PL" altLang="pl-PL" sz="1400" b="1"/>
              <a:t>i zjawisk niebezpiecznych</a:t>
            </a:r>
          </a:p>
        </p:txBody>
      </p:sp>
      <p:sp>
        <p:nvSpPr>
          <p:cNvPr id="19492" name="AutoShape 36">
            <a:extLst>
              <a:ext uri="{FF2B5EF4-FFF2-40B4-BE49-F238E27FC236}">
                <a16:creationId xmlns:a16="http://schemas.microsoft.com/office/drawing/2014/main" id="{5CAF5CE9-0963-44CC-A9EC-DB9282826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3775" y="4864100"/>
            <a:ext cx="2759075" cy="1219200"/>
          </a:xfrm>
          <a:prstGeom prst="roundRect">
            <a:avLst>
              <a:gd name="adj" fmla="val 3390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pl-PL" sz="1400" b="1"/>
              <a:t>Ilustrowanie treści</a:t>
            </a:r>
            <a:br>
              <a:rPr lang="pl-PL" altLang="pl-PL" sz="1400" b="1"/>
            </a:br>
            <a:r>
              <a:rPr lang="pl-PL" altLang="pl-PL" sz="1400" b="1"/>
              <a:t>złożonych o wysokim</a:t>
            </a:r>
            <a:br>
              <a:rPr lang="pl-PL" altLang="pl-PL" sz="1400" b="1"/>
            </a:br>
            <a:r>
              <a:rPr lang="pl-PL" altLang="pl-PL" sz="1400" b="1"/>
              <a:t>stopniu abstrakcji</a:t>
            </a:r>
          </a:p>
        </p:txBody>
      </p:sp>
      <p:sp>
        <p:nvSpPr>
          <p:cNvPr id="19493" name="AutoShape 37">
            <a:extLst>
              <a:ext uri="{FF2B5EF4-FFF2-40B4-BE49-F238E27FC236}">
                <a16:creationId xmlns:a16="http://schemas.microsoft.com/office/drawing/2014/main" id="{D7E49714-46DA-467E-A552-60E63B156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4864100"/>
            <a:ext cx="2759075" cy="1219200"/>
          </a:xfrm>
          <a:prstGeom prst="roundRect">
            <a:avLst>
              <a:gd name="adj" fmla="val 3390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pl-PL" sz="1400" b="1"/>
              <a:t>Wywoływanie odpowiedniego</a:t>
            </a:r>
            <a:br>
              <a:rPr lang="pl-PL" altLang="pl-PL" sz="1400" b="1"/>
            </a:br>
            <a:r>
              <a:rPr lang="pl-PL" altLang="pl-PL" sz="1400" b="1"/>
              <a:t>nastawienia do nauki</a:t>
            </a:r>
            <a:br>
              <a:rPr lang="pl-PL" altLang="pl-PL" sz="1400" b="1"/>
            </a:br>
            <a:r>
              <a:rPr lang="pl-PL" altLang="pl-PL" sz="1400" b="1"/>
              <a:t>poprzez stosowanie mediów</a:t>
            </a:r>
            <a:br>
              <a:rPr lang="pl-PL" altLang="pl-PL" sz="1400" b="1"/>
            </a:br>
            <a:r>
              <a:rPr lang="pl-PL" altLang="pl-PL" sz="1400" b="1"/>
              <a:t>w sytuacjach, w których</a:t>
            </a:r>
            <a:br>
              <a:rPr lang="pl-PL" altLang="pl-PL" sz="1400" b="1"/>
            </a:br>
            <a:r>
              <a:rPr lang="pl-PL" altLang="pl-PL" sz="1400" b="1"/>
              <a:t>można </a:t>
            </a:r>
            <a:r>
              <a:rPr lang="pl-PL" altLang="pl-PL" sz="1400" b="1" i="1"/>
              <a:t>bawiąc uczyć</a:t>
            </a:r>
          </a:p>
        </p:txBody>
      </p:sp>
      <p:sp>
        <p:nvSpPr>
          <p:cNvPr id="19494" name="AutoShape 38">
            <a:extLst>
              <a:ext uri="{FF2B5EF4-FFF2-40B4-BE49-F238E27FC236}">
                <a16:creationId xmlns:a16="http://schemas.microsoft.com/office/drawing/2014/main" id="{AADD1D6F-EEC0-488A-8862-8C515E8B0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175" y="3276600"/>
            <a:ext cx="2759075" cy="1104900"/>
          </a:xfrm>
          <a:prstGeom prst="roundRect">
            <a:avLst>
              <a:gd name="adj" fmla="val 3390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pl-PL" sz="1400" b="1"/>
              <a:t>Prezentowanie wydarzeń</a:t>
            </a:r>
            <a:br>
              <a:rPr lang="pl-PL" altLang="pl-PL" sz="1400" b="1"/>
            </a:br>
            <a:r>
              <a:rPr lang="pl-PL" altLang="pl-PL" sz="1400" b="1"/>
              <a:t>i zjawisk odległych w czasie</a:t>
            </a:r>
            <a:br>
              <a:rPr lang="pl-PL" altLang="pl-PL" sz="1400" b="1"/>
            </a:br>
            <a:r>
              <a:rPr lang="pl-PL" altLang="pl-PL" sz="1400" b="1"/>
              <a:t>i przestrzeni</a:t>
            </a:r>
          </a:p>
        </p:txBody>
      </p:sp>
      <p:sp>
        <p:nvSpPr>
          <p:cNvPr id="19495" name="AutoShape 39">
            <a:extLst>
              <a:ext uri="{FF2B5EF4-FFF2-40B4-BE49-F238E27FC236}">
                <a16:creationId xmlns:a16="http://schemas.microsoft.com/office/drawing/2014/main" id="{3AC25B6B-7B1C-448C-9215-9E38EF291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7075" y="3276600"/>
            <a:ext cx="2581275" cy="1104900"/>
          </a:xfrm>
          <a:prstGeom prst="roundRect">
            <a:avLst>
              <a:gd name="adj" fmla="val 33907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pl-PL" sz="1400" b="1"/>
              <a:t>Sytuacje dydaktyczne</a:t>
            </a:r>
            <a:br>
              <a:rPr lang="pl-PL" altLang="pl-PL" sz="1400" b="1"/>
            </a:br>
            <a:r>
              <a:rPr lang="pl-PL" altLang="pl-PL" sz="1400" b="1"/>
              <a:t>wymagające upoglądowienia</a:t>
            </a:r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id="{B0EBC550-249B-478C-9335-5EF135E6A4EC}"/>
              </a:ext>
            </a:extLst>
          </p:cNvPr>
          <p:cNvSpPr/>
          <p:nvPr/>
        </p:nvSpPr>
        <p:spPr>
          <a:xfrm>
            <a:off x="6810246" y="34504"/>
            <a:ext cx="221945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pl-PL" sz="4400" b="1" cap="none" spc="0" dirty="0">
                <a:ln/>
                <a:solidFill>
                  <a:srgbClr val="FF9900"/>
                </a:solidFill>
                <a:effectLst>
                  <a:reflection blurRad="6350" stA="60000" endA="900" endPos="60000" dist="29997" dir="5400000" sy="-100000" algn="bl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JJ KURSY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6">
            <a:extLst>
              <a:ext uri="{FF2B5EF4-FFF2-40B4-BE49-F238E27FC236}">
                <a16:creationId xmlns:a16="http://schemas.microsoft.com/office/drawing/2014/main" id="{3E4BBF17-E9CF-4EEF-93DF-9823B0DDF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15888"/>
            <a:ext cx="5035550" cy="4889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l-PL" altLang="pl-PL" sz="2600" b="1">
                <a:solidFill>
                  <a:schemeClr val="bg1"/>
                </a:solidFill>
              </a:rPr>
              <a:t>Multimedia a teorie uczenia się</a:t>
            </a:r>
            <a:endParaRPr lang="en-US" altLang="pl-PL" sz="2600" b="1">
              <a:solidFill>
                <a:schemeClr val="bg1"/>
              </a:solidFill>
            </a:endParaRPr>
          </a:p>
        </p:txBody>
      </p:sp>
      <p:sp>
        <p:nvSpPr>
          <p:cNvPr id="14347" name="AutoShape 11">
            <a:extLst>
              <a:ext uri="{FF2B5EF4-FFF2-40B4-BE49-F238E27FC236}">
                <a16:creationId xmlns:a16="http://schemas.microsoft.com/office/drawing/2014/main" id="{B053D358-0747-41C4-B9CE-AB360C1A5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50" y="1123950"/>
            <a:ext cx="8909050" cy="5484813"/>
          </a:xfrm>
          <a:prstGeom prst="roundRect">
            <a:avLst>
              <a:gd name="adj" fmla="val 4083"/>
            </a:avLst>
          </a:prstGeom>
          <a:solidFill>
            <a:schemeClr val="bg1"/>
          </a:solidFill>
          <a:ln w="57150">
            <a:solidFill>
              <a:srgbClr val="CC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grpSp>
        <p:nvGrpSpPr>
          <p:cNvPr id="14375" name="Group 39">
            <a:extLst>
              <a:ext uri="{FF2B5EF4-FFF2-40B4-BE49-F238E27FC236}">
                <a16:creationId xmlns:a16="http://schemas.microsoft.com/office/drawing/2014/main" id="{7AD3D7C1-43C6-4AF1-9C3E-84357829119A}"/>
              </a:ext>
            </a:extLst>
          </p:cNvPr>
          <p:cNvGrpSpPr>
            <a:grpSpLocks/>
          </p:cNvGrpSpPr>
          <p:nvPr/>
        </p:nvGrpSpPr>
        <p:grpSpPr bwMode="auto">
          <a:xfrm>
            <a:off x="249238" y="1608138"/>
            <a:ext cx="8650287" cy="4560887"/>
            <a:chOff x="157" y="905"/>
            <a:chExt cx="5449" cy="2873"/>
          </a:xfrm>
        </p:grpSpPr>
        <p:sp>
          <p:nvSpPr>
            <p:cNvPr id="14348" name="AutoShape 12">
              <a:extLst>
                <a:ext uri="{FF2B5EF4-FFF2-40B4-BE49-F238E27FC236}">
                  <a16:creationId xmlns:a16="http://schemas.microsoft.com/office/drawing/2014/main" id="{59A8EB30-7358-4439-B67F-68BD16A8C80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857" y="1933"/>
              <a:ext cx="590" cy="1554"/>
            </a:xfrm>
            <a:prstGeom prst="downArrow">
              <a:avLst>
                <a:gd name="adj1" fmla="val 61361"/>
                <a:gd name="adj2" fmla="val 3696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4349" name="AutoShape 13">
              <a:extLst>
                <a:ext uri="{FF2B5EF4-FFF2-40B4-BE49-F238E27FC236}">
                  <a16:creationId xmlns:a16="http://schemas.microsoft.com/office/drawing/2014/main" id="{8EC255CD-9F79-4D21-B048-0A39C86CB2C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55" y="1940"/>
              <a:ext cx="590" cy="1554"/>
            </a:xfrm>
            <a:prstGeom prst="downArrow">
              <a:avLst>
                <a:gd name="adj1" fmla="val 61361"/>
                <a:gd name="adj2" fmla="val 3696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4350" name="AutoShape 14">
              <a:extLst>
                <a:ext uri="{FF2B5EF4-FFF2-40B4-BE49-F238E27FC236}">
                  <a16:creationId xmlns:a16="http://schemas.microsoft.com/office/drawing/2014/main" id="{D35E9C34-1E7F-44FB-8ACC-D88D3847287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35" y="1926"/>
              <a:ext cx="590" cy="1554"/>
            </a:xfrm>
            <a:prstGeom prst="downArrow">
              <a:avLst>
                <a:gd name="adj1" fmla="val 61361"/>
                <a:gd name="adj2" fmla="val 3696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4351" name="AutoShape 15">
              <a:extLst>
                <a:ext uri="{FF2B5EF4-FFF2-40B4-BE49-F238E27FC236}">
                  <a16:creationId xmlns:a16="http://schemas.microsoft.com/office/drawing/2014/main" id="{761C354C-8CEB-4F5E-80DB-CF98FC64027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256" y="1938"/>
              <a:ext cx="590" cy="636"/>
            </a:xfrm>
            <a:prstGeom prst="downArrow">
              <a:avLst>
                <a:gd name="adj1" fmla="val 51787"/>
                <a:gd name="adj2" fmla="val 36731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4352" name="AutoShape 16">
              <a:extLst>
                <a:ext uri="{FF2B5EF4-FFF2-40B4-BE49-F238E27FC236}">
                  <a16:creationId xmlns:a16="http://schemas.microsoft.com/office/drawing/2014/main" id="{4D56ECB7-3BD7-4D33-8130-59133AE6757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152" y="1938"/>
              <a:ext cx="590" cy="620"/>
            </a:xfrm>
            <a:prstGeom prst="downArrow">
              <a:avLst>
                <a:gd name="adj1" fmla="val 51787"/>
                <a:gd name="adj2" fmla="val 3580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4353" name="AutoShape 17">
              <a:extLst>
                <a:ext uri="{FF2B5EF4-FFF2-40B4-BE49-F238E27FC236}">
                  <a16:creationId xmlns:a16="http://schemas.microsoft.com/office/drawing/2014/main" id="{9BD85D4A-5515-401A-BF3A-CF149DAC32C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37" y="1933"/>
              <a:ext cx="590" cy="620"/>
            </a:xfrm>
            <a:prstGeom prst="downArrow">
              <a:avLst>
                <a:gd name="adj1" fmla="val 51787"/>
                <a:gd name="adj2" fmla="val 3580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4354" name="Line 18">
              <a:extLst>
                <a:ext uri="{FF2B5EF4-FFF2-40B4-BE49-F238E27FC236}">
                  <a16:creationId xmlns:a16="http://schemas.microsoft.com/office/drawing/2014/main" id="{334FAB11-4806-4376-94DC-1470C40EF8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55" y="1428"/>
              <a:ext cx="438" cy="24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4355" name="Line 19">
              <a:extLst>
                <a:ext uri="{FF2B5EF4-FFF2-40B4-BE49-F238E27FC236}">
                  <a16:creationId xmlns:a16="http://schemas.microsoft.com/office/drawing/2014/main" id="{5D0ABB50-4829-4C09-A8BB-CDE171ECC4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1" y="1428"/>
              <a:ext cx="438" cy="24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4356" name="AutoShape 20">
              <a:extLst>
                <a:ext uri="{FF2B5EF4-FFF2-40B4-BE49-F238E27FC236}">
                  <a16:creationId xmlns:a16="http://schemas.microsoft.com/office/drawing/2014/main" id="{95DFF9FD-1882-4882-A071-608E836B7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5" y="1171"/>
              <a:ext cx="1484" cy="289"/>
            </a:xfrm>
            <a:prstGeom prst="roundRect">
              <a:avLst>
                <a:gd name="adj" fmla="val 16667"/>
              </a:avLst>
            </a:prstGeom>
            <a:solidFill>
              <a:srgbClr val="87BAC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18900000" algn="ctr" rotWithShape="0">
                <a:srgbClr val="C0C0C0"/>
              </a:outerShdw>
            </a:effectLst>
          </p:spPr>
          <p:txBody>
            <a:bodyPr anchor="ctr"/>
            <a:lstStyle/>
            <a:p>
              <a:pPr algn="ctr"/>
              <a:r>
                <a:rPr lang="pl-PL" altLang="pl-PL" sz="1200" b="1">
                  <a:solidFill>
                    <a:srgbClr val="000000"/>
                  </a:solidFill>
                </a:rPr>
                <a:t>Reprezentacja rzeczywistości</a:t>
              </a:r>
            </a:p>
          </p:txBody>
        </p:sp>
        <p:sp>
          <p:nvSpPr>
            <p:cNvPr id="14357" name="Line 21">
              <a:extLst>
                <a:ext uri="{FF2B5EF4-FFF2-40B4-BE49-F238E27FC236}">
                  <a16:creationId xmlns:a16="http://schemas.microsoft.com/office/drawing/2014/main" id="{72E84AF7-2E45-4213-8785-BF3CE22CA8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7" y="1463"/>
              <a:ext cx="0" cy="17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4358" name="AutoShape 22">
              <a:extLst>
                <a:ext uri="{FF2B5EF4-FFF2-40B4-BE49-F238E27FC236}">
                  <a16:creationId xmlns:a16="http://schemas.microsoft.com/office/drawing/2014/main" id="{704FBDFD-F67D-463A-BF1F-28DD3F6E7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" y="1644"/>
              <a:ext cx="1484" cy="289"/>
            </a:xfrm>
            <a:prstGeom prst="roundRect">
              <a:avLst>
                <a:gd name="adj" fmla="val 16667"/>
              </a:avLst>
            </a:prstGeom>
            <a:solidFill>
              <a:srgbClr val="87BAC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18900000" algn="ctr" rotWithShape="0">
                <a:srgbClr val="C0C0C0"/>
              </a:outerShdw>
            </a:effectLst>
          </p:spPr>
          <p:txBody>
            <a:bodyPr anchor="ctr"/>
            <a:lstStyle/>
            <a:p>
              <a:pPr algn="ctr"/>
              <a:r>
                <a:rPr lang="pl-PL" altLang="pl-PL" sz="1200" b="1">
                  <a:solidFill>
                    <a:srgbClr val="000000"/>
                  </a:solidFill>
                </a:rPr>
                <a:t>Organizacja wizualna</a:t>
              </a:r>
            </a:p>
          </p:txBody>
        </p:sp>
        <p:sp>
          <p:nvSpPr>
            <p:cNvPr id="14359" name="AutoShape 23">
              <a:extLst>
                <a:ext uri="{FF2B5EF4-FFF2-40B4-BE49-F238E27FC236}">
                  <a16:creationId xmlns:a16="http://schemas.microsoft.com/office/drawing/2014/main" id="{13118C40-DBD7-4603-BD4F-21F3B9EFE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0" y="1648"/>
              <a:ext cx="1484" cy="289"/>
            </a:xfrm>
            <a:prstGeom prst="roundRect">
              <a:avLst>
                <a:gd name="adj" fmla="val 16667"/>
              </a:avLst>
            </a:prstGeom>
            <a:solidFill>
              <a:srgbClr val="87BAC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18900000" algn="ctr" rotWithShape="0">
                <a:srgbClr val="C0C0C0"/>
              </a:outerShdw>
            </a:effectLst>
          </p:spPr>
          <p:txBody>
            <a:bodyPr anchor="ctr"/>
            <a:lstStyle/>
            <a:p>
              <a:pPr algn="ctr"/>
              <a:r>
                <a:rPr lang="pl-PL" altLang="pl-PL" sz="1200" b="1">
                  <a:solidFill>
                    <a:srgbClr val="000000"/>
                  </a:solidFill>
                </a:rPr>
                <a:t>Organizacja symboliczna</a:t>
              </a:r>
            </a:p>
          </p:txBody>
        </p:sp>
        <p:sp>
          <p:nvSpPr>
            <p:cNvPr id="14360" name="AutoShape 24">
              <a:extLst>
                <a:ext uri="{FF2B5EF4-FFF2-40B4-BE49-F238E27FC236}">
                  <a16:creationId xmlns:a16="http://schemas.microsoft.com/office/drawing/2014/main" id="{375CC8AC-BF2D-45A0-AC73-21207763C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9" y="1644"/>
              <a:ext cx="1484" cy="289"/>
            </a:xfrm>
            <a:prstGeom prst="roundRect">
              <a:avLst>
                <a:gd name="adj" fmla="val 16667"/>
              </a:avLst>
            </a:prstGeom>
            <a:solidFill>
              <a:srgbClr val="87BAC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18900000" algn="ctr" rotWithShape="0">
                <a:srgbClr val="C0C0C0"/>
              </a:outerShdw>
            </a:effectLst>
          </p:spPr>
          <p:txBody>
            <a:bodyPr anchor="ctr"/>
            <a:lstStyle/>
            <a:p>
              <a:pPr algn="ctr"/>
              <a:r>
                <a:rPr lang="pl-PL" altLang="pl-PL" sz="1200" b="1">
                  <a:solidFill>
                    <a:srgbClr val="000000"/>
                  </a:solidFill>
                </a:rPr>
                <a:t>Organizacja czynnościowa</a:t>
              </a:r>
            </a:p>
          </p:txBody>
        </p:sp>
        <p:sp>
          <p:nvSpPr>
            <p:cNvPr id="14361" name="AutoShape 25">
              <a:extLst>
                <a:ext uri="{FF2B5EF4-FFF2-40B4-BE49-F238E27FC236}">
                  <a16:creationId xmlns:a16="http://schemas.microsoft.com/office/drawing/2014/main" id="{C4F38AA4-1F6C-440C-9AD0-F378B70B92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6" y="1171"/>
              <a:ext cx="1484" cy="289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18900000" algn="ctr" rotWithShape="0">
                <a:srgbClr val="C0C0C0"/>
              </a:outerShdw>
            </a:effectLst>
          </p:spPr>
          <p:txBody>
            <a:bodyPr anchor="ctr"/>
            <a:lstStyle/>
            <a:p>
              <a:pPr algn="ctr"/>
              <a:r>
                <a:rPr lang="pl-PL" altLang="pl-PL" sz="1200" b="1">
                  <a:solidFill>
                    <a:srgbClr val="000000"/>
                  </a:solidFill>
                </a:rPr>
                <a:t>Koncepcja </a:t>
              </a:r>
              <a:br>
                <a:rPr lang="pl-PL" altLang="pl-PL" sz="1200" b="1">
                  <a:solidFill>
                    <a:srgbClr val="000000"/>
                  </a:solidFill>
                </a:rPr>
              </a:br>
              <a:r>
                <a:rPr lang="pl-PL" altLang="pl-PL" sz="1200" b="1">
                  <a:solidFill>
                    <a:srgbClr val="000000"/>
                  </a:solidFill>
                </a:rPr>
                <a:t>Alberta Bandury</a:t>
              </a:r>
            </a:p>
          </p:txBody>
        </p:sp>
        <p:sp>
          <p:nvSpPr>
            <p:cNvPr id="14362" name="Line 26">
              <a:extLst>
                <a:ext uri="{FF2B5EF4-FFF2-40B4-BE49-F238E27FC236}">
                  <a16:creationId xmlns:a16="http://schemas.microsoft.com/office/drawing/2014/main" id="{59AB55DC-C2F3-4922-94D6-90B2AB8177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14" y="1463"/>
              <a:ext cx="0" cy="17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4363" name="AutoShape 27">
              <a:extLst>
                <a:ext uri="{FF2B5EF4-FFF2-40B4-BE49-F238E27FC236}">
                  <a16:creationId xmlns:a16="http://schemas.microsoft.com/office/drawing/2014/main" id="{3ACC6889-2515-4B02-BE30-E722C561D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" y="2558"/>
              <a:ext cx="1484" cy="289"/>
            </a:xfrm>
            <a:prstGeom prst="roundRect">
              <a:avLst>
                <a:gd name="adj" fmla="val 16667"/>
              </a:avLst>
            </a:prstGeom>
            <a:solidFill>
              <a:srgbClr val="87BAC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18900000" algn="ctr" rotWithShape="0">
                <a:srgbClr val="C0C0C0"/>
              </a:outerShdw>
            </a:effectLst>
          </p:spPr>
          <p:txBody>
            <a:bodyPr anchor="ctr"/>
            <a:lstStyle/>
            <a:p>
              <a:pPr algn="ctr"/>
              <a:r>
                <a:rPr lang="pl-PL" altLang="pl-PL" sz="1200" b="1">
                  <a:solidFill>
                    <a:srgbClr val="000000"/>
                  </a:solidFill>
                </a:rPr>
                <a:t>Forma obrazowa /statyczna/</a:t>
              </a:r>
            </a:p>
          </p:txBody>
        </p:sp>
        <p:sp>
          <p:nvSpPr>
            <p:cNvPr id="14364" name="AutoShape 28">
              <a:extLst>
                <a:ext uri="{FF2B5EF4-FFF2-40B4-BE49-F238E27FC236}">
                  <a16:creationId xmlns:a16="http://schemas.microsoft.com/office/drawing/2014/main" id="{06E062F5-6D38-431E-8BD6-547BE9604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0" y="2560"/>
              <a:ext cx="1484" cy="289"/>
            </a:xfrm>
            <a:prstGeom prst="roundRect">
              <a:avLst>
                <a:gd name="adj" fmla="val 16667"/>
              </a:avLst>
            </a:prstGeom>
            <a:solidFill>
              <a:srgbClr val="87BAC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18900000" algn="ctr" rotWithShape="0">
                <a:srgbClr val="C0C0C0"/>
              </a:outerShdw>
            </a:effectLst>
          </p:spPr>
          <p:txBody>
            <a:bodyPr anchor="ctr"/>
            <a:lstStyle/>
            <a:p>
              <a:pPr algn="ctr"/>
              <a:r>
                <a:rPr lang="pl-PL" altLang="pl-PL" sz="1200" b="1">
                  <a:solidFill>
                    <a:srgbClr val="000000"/>
                  </a:solidFill>
                </a:rPr>
                <a:t>Forma dźwiękowa</a:t>
              </a:r>
            </a:p>
          </p:txBody>
        </p:sp>
        <p:sp>
          <p:nvSpPr>
            <p:cNvPr id="14365" name="AutoShape 29">
              <a:extLst>
                <a:ext uri="{FF2B5EF4-FFF2-40B4-BE49-F238E27FC236}">
                  <a16:creationId xmlns:a16="http://schemas.microsoft.com/office/drawing/2014/main" id="{CE639199-B7F2-4612-8385-DA7FEF350F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6" y="2558"/>
              <a:ext cx="1484" cy="289"/>
            </a:xfrm>
            <a:prstGeom prst="roundRect">
              <a:avLst>
                <a:gd name="adj" fmla="val 16667"/>
              </a:avLst>
            </a:prstGeom>
            <a:solidFill>
              <a:srgbClr val="87BAC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18900000" algn="ctr" rotWithShape="0">
                <a:srgbClr val="C0C0C0"/>
              </a:outerShdw>
            </a:effectLst>
          </p:spPr>
          <p:txBody>
            <a:bodyPr anchor="ctr"/>
            <a:lstStyle/>
            <a:p>
              <a:pPr algn="ctr"/>
              <a:r>
                <a:rPr lang="pl-PL" altLang="pl-PL" sz="1200" b="1">
                  <a:solidFill>
                    <a:srgbClr val="000000"/>
                  </a:solidFill>
                </a:rPr>
                <a:t>Forma czynnościowa </a:t>
              </a:r>
              <a:br>
                <a:rPr lang="pl-PL" altLang="pl-PL" sz="1200" b="1">
                  <a:solidFill>
                    <a:srgbClr val="000000"/>
                  </a:solidFill>
                </a:rPr>
              </a:br>
              <a:r>
                <a:rPr lang="pl-PL" altLang="pl-PL" sz="1200" b="1">
                  <a:solidFill>
                    <a:srgbClr val="000000"/>
                  </a:solidFill>
                </a:rPr>
                <a:t>/film i animacja/</a:t>
              </a:r>
            </a:p>
          </p:txBody>
        </p:sp>
        <p:sp>
          <p:nvSpPr>
            <p:cNvPr id="14366" name="AutoShape 30">
              <a:extLst>
                <a:ext uri="{FF2B5EF4-FFF2-40B4-BE49-F238E27FC236}">
                  <a16:creationId xmlns:a16="http://schemas.microsoft.com/office/drawing/2014/main" id="{7CC1AB55-9551-4D94-98E5-BE4D54F826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" y="3224"/>
              <a:ext cx="5446" cy="153"/>
            </a:xfrm>
            <a:prstGeom prst="roundRect">
              <a:avLst>
                <a:gd name="adj" fmla="val 16667"/>
              </a:avLst>
            </a:prstGeom>
            <a:solidFill>
              <a:srgbClr val="0066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18900000" algn="ctr" rotWithShape="0">
                <a:srgbClr val="C0C0C0"/>
              </a:outerShdw>
            </a:effectLst>
          </p:spPr>
          <p:txBody>
            <a:bodyPr anchor="ctr"/>
            <a:lstStyle/>
            <a:p>
              <a:pPr eaLnBrk="0" hangingPunct="0"/>
              <a:r>
                <a:rPr lang="pl-PL" altLang="pl-PL" sz="1200" b="1">
                  <a:solidFill>
                    <a:schemeClr val="bg1"/>
                  </a:solidFill>
                </a:rPr>
                <a:t>Koncepcja trzech kanałów transmisji sygnałów pozawerbalnych – </a:t>
              </a:r>
              <a:r>
                <a:rPr lang="pl-PL" altLang="pl-PL" sz="1200" b="1">
                  <a:solidFill>
                    <a:srgbClr val="FFFF99"/>
                  </a:solidFill>
                </a:rPr>
                <a:t>Alfred J. Bierach </a:t>
              </a:r>
              <a:r>
                <a:rPr lang="pl-PL" altLang="pl-PL" sz="1000" i="1">
                  <a:solidFill>
                    <a:schemeClr val="bg1"/>
                  </a:solidFill>
                </a:rPr>
                <a:t>(1996)</a:t>
              </a:r>
              <a:endParaRPr lang="pl-PL" altLang="pl-PL" sz="1200"/>
            </a:p>
          </p:txBody>
        </p:sp>
        <p:sp>
          <p:nvSpPr>
            <p:cNvPr id="14367" name="AutoShape 31">
              <a:extLst>
                <a:ext uri="{FF2B5EF4-FFF2-40B4-BE49-F238E27FC236}">
                  <a16:creationId xmlns:a16="http://schemas.microsoft.com/office/drawing/2014/main" id="{FE91D637-18ED-4DC5-9FA9-64572665F3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" y="2275"/>
              <a:ext cx="5446" cy="153"/>
            </a:xfrm>
            <a:prstGeom prst="roundRect">
              <a:avLst>
                <a:gd name="adj" fmla="val 16667"/>
              </a:avLst>
            </a:prstGeom>
            <a:solidFill>
              <a:srgbClr val="0066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18900000" algn="ctr" rotWithShape="0">
                <a:srgbClr val="C0C0C0"/>
              </a:outerShdw>
            </a:effectLst>
          </p:spPr>
          <p:txBody>
            <a:bodyPr anchor="ctr"/>
            <a:lstStyle/>
            <a:p>
              <a:pPr eaLnBrk="0" hangingPunct="0"/>
              <a:r>
                <a:rPr lang="pl-PL" altLang="pl-PL" sz="1200" b="1">
                  <a:solidFill>
                    <a:schemeClr val="bg1"/>
                  </a:solidFill>
                </a:rPr>
                <a:t>Media i multimedia – </a:t>
              </a:r>
              <a:r>
                <a:rPr lang="pl-PL" altLang="pl-PL" sz="1200" b="1">
                  <a:solidFill>
                    <a:srgbClr val="FFFF99"/>
                  </a:solidFill>
                </a:rPr>
                <a:t>stymulacja reprezentacji poprzez zróżnicowane formy przekazu</a:t>
              </a:r>
              <a:endParaRPr lang="pl-PL" altLang="pl-PL" sz="1200"/>
            </a:p>
          </p:txBody>
        </p:sp>
        <p:sp>
          <p:nvSpPr>
            <p:cNvPr id="14368" name="AutoShape 32">
              <a:extLst>
                <a:ext uri="{FF2B5EF4-FFF2-40B4-BE49-F238E27FC236}">
                  <a16:creationId xmlns:a16="http://schemas.microsoft.com/office/drawing/2014/main" id="{0E41445A-CFE7-493C-9764-921231EEC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" y="3487"/>
              <a:ext cx="1484" cy="289"/>
            </a:xfrm>
            <a:prstGeom prst="roundRect">
              <a:avLst>
                <a:gd name="adj" fmla="val 16667"/>
              </a:avLst>
            </a:prstGeom>
            <a:solidFill>
              <a:srgbClr val="87BAC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18900000" algn="ctr" rotWithShape="0">
                <a:srgbClr val="C0C0C0"/>
              </a:outerShdw>
            </a:effectLst>
          </p:spPr>
          <p:txBody>
            <a:bodyPr anchor="ctr"/>
            <a:lstStyle/>
            <a:p>
              <a:pPr algn="ctr"/>
              <a:r>
                <a:rPr lang="pl-PL" altLang="pl-PL" sz="1200" b="1">
                  <a:solidFill>
                    <a:srgbClr val="000000"/>
                  </a:solidFill>
                </a:rPr>
                <a:t>Wizualny</a:t>
              </a:r>
            </a:p>
          </p:txBody>
        </p:sp>
        <p:sp>
          <p:nvSpPr>
            <p:cNvPr id="14369" name="AutoShape 33">
              <a:extLst>
                <a:ext uri="{FF2B5EF4-FFF2-40B4-BE49-F238E27FC236}">
                  <a16:creationId xmlns:a16="http://schemas.microsoft.com/office/drawing/2014/main" id="{984411D7-7342-42B3-B096-393BCC65C7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0" y="3489"/>
              <a:ext cx="1484" cy="289"/>
            </a:xfrm>
            <a:prstGeom prst="roundRect">
              <a:avLst>
                <a:gd name="adj" fmla="val 16667"/>
              </a:avLst>
            </a:prstGeom>
            <a:solidFill>
              <a:srgbClr val="87BAC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18900000" algn="ctr" rotWithShape="0">
                <a:srgbClr val="C0C0C0"/>
              </a:outerShdw>
            </a:effectLst>
          </p:spPr>
          <p:txBody>
            <a:bodyPr anchor="ctr"/>
            <a:lstStyle/>
            <a:p>
              <a:pPr algn="ctr"/>
              <a:r>
                <a:rPr lang="pl-PL" altLang="pl-PL" sz="1200" b="1">
                  <a:solidFill>
                    <a:srgbClr val="000000"/>
                  </a:solidFill>
                </a:rPr>
                <a:t>Audytywny</a:t>
              </a:r>
            </a:p>
          </p:txBody>
        </p:sp>
        <p:sp>
          <p:nvSpPr>
            <p:cNvPr id="14370" name="AutoShape 34">
              <a:extLst>
                <a:ext uri="{FF2B5EF4-FFF2-40B4-BE49-F238E27FC236}">
                  <a16:creationId xmlns:a16="http://schemas.microsoft.com/office/drawing/2014/main" id="{B88D4613-194E-472D-9E58-A1026476C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6" y="3487"/>
              <a:ext cx="1484" cy="289"/>
            </a:xfrm>
            <a:prstGeom prst="roundRect">
              <a:avLst>
                <a:gd name="adj" fmla="val 16667"/>
              </a:avLst>
            </a:prstGeom>
            <a:solidFill>
              <a:srgbClr val="87BAC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18900000" algn="ctr" rotWithShape="0">
                <a:srgbClr val="C0C0C0"/>
              </a:outerShdw>
            </a:effectLst>
          </p:spPr>
          <p:txBody>
            <a:bodyPr anchor="ctr"/>
            <a:lstStyle/>
            <a:p>
              <a:pPr algn="ctr"/>
              <a:r>
                <a:rPr lang="pl-PL" altLang="pl-PL" sz="1200" b="1">
                  <a:solidFill>
                    <a:srgbClr val="000000"/>
                  </a:solidFill>
                </a:rPr>
                <a:t>Kinestetyczny</a:t>
              </a:r>
            </a:p>
          </p:txBody>
        </p:sp>
        <p:sp>
          <p:nvSpPr>
            <p:cNvPr id="14374" name="AutoShape 38">
              <a:extLst>
                <a:ext uri="{FF2B5EF4-FFF2-40B4-BE49-F238E27FC236}">
                  <a16:creationId xmlns:a16="http://schemas.microsoft.com/office/drawing/2014/main" id="{72FDE834-A963-4916-84EF-D4F4837D6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" y="905"/>
              <a:ext cx="5446" cy="153"/>
            </a:xfrm>
            <a:prstGeom prst="roundRect">
              <a:avLst>
                <a:gd name="adj" fmla="val 16667"/>
              </a:avLst>
            </a:prstGeom>
            <a:solidFill>
              <a:srgbClr val="0066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18900000" algn="ctr" rotWithShape="0">
                <a:srgbClr val="C0C0C0"/>
              </a:outerShdw>
            </a:effectLst>
          </p:spPr>
          <p:txBody>
            <a:bodyPr anchor="ctr"/>
            <a:lstStyle/>
            <a:p>
              <a:pPr eaLnBrk="0" hangingPunct="0"/>
              <a:r>
                <a:rPr lang="pl-PL" altLang="pl-PL" sz="1200" b="1">
                  <a:solidFill>
                    <a:schemeClr val="bg1"/>
                  </a:solidFill>
                </a:rPr>
                <a:t>Koncepcja systemów reprezentacji </a:t>
              </a:r>
              <a:r>
                <a:rPr lang="pl-PL" altLang="pl-PL" sz="1200" b="1">
                  <a:solidFill>
                    <a:srgbClr val="FFFF99"/>
                  </a:solidFill>
                </a:rPr>
                <a:t>Jerome. S. Brunera </a:t>
              </a:r>
              <a:r>
                <a:rPr lang="pl-PL" altLang="pl-PL" sz="1200" i="1">
                  <a:solidFill>
                    <a:schemeClr val="bg1"/>
                  </a:solidFill>
                </a:rPr>
                <a:t>(1974)</a:t>
              </a:r>
            </a:p>
          </p:txBody>
        </p:sp>
      </p:grpSp>
      <p:sp>
        <p:nvSpPr>
          <p:cNvPr id="32" name="Prostokąt 31">
            <a:extLst>
              <a:ext uri="{FF2B5EF4-FFF2-40B4-BE49-F238E27FC236}">
                <a16:creationId xmlns:a16="http://schemas.microsoft.com/office/drawing/2014/main" id="{91D9743E-3662-4DB7-A31A-CD2160360FD3}"/>
              </a:ext>
            </a:extLst>
          </p:cNvPr>
          <p:cNvSpPr/>
          <p:nvPr/>
        </p:nvSpPr>
        <p:spPr>
          <a:xfrm>
            <a:off x="6810246" y="34504"/>
            <a:ext cx="221945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pl-PL" sz="4400" b="1" cap="none" spc="0" dirty="0">
                <a:ln/>
                <a:solidFill>
                  <a:srgbClr val="FF9900"/>
                </a:solidFill>
                <a:effectLst>
                  <a:reflection blurRad="6350" stA="60000" endA="900" endPos="60000" dist="29997" dir="5400000" sy="-100000" algn="bl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JJ KURSY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6">
            <a:extLst>
              <a:ext uri="{FF2B5EF4-FFF2-40B4-BE49-F238E27FC236}">
                <a16:creationId xmlns:a16="http://schemas.microsoft.com/office/drawing/2014/main" id="{CE7F4743-B595-42A1-BD63-C567FDC7C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15888"/>
            <a:ext cx="5035550" cy="4889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l-PL" altLang="pl-PL" sz="2600" b="1">
                <a:solidFill>
                  <a:schemeClr val="bg1"/>
                </a:solidFill>
              </a:rPr>
              <a:t>Multimedia a teorie uczenia się</a:t>
            </a:r>
            <a:endParaRPr lang="en-US" altLang="pl-PL" sz="2600" b="1">
              <a:solidFill>
                <a:schemeClr val="bg1"/>
              </a:solidFill>
            </a:endParaRPr>
          </a:p>
        </p:txBody>
      </p:sp>
      <p:sp>
        <p:nvSpPr>
          <p:cNvPr id="15364" name="AutoShape 4">
            <a:extLst>
              <a:ext uri="{FF2B5EF4-FFF2-40B4-BE49-F238E27FC236}">
                <a16:creationId xmlns:a16="http://schemas.microsoft.com/office/drawing/2014/main" id="{10CABC7B-D339-4A8F-BF45-4EC77E2C7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50" y="1123950"/>
            <a:ext cx="8909050" cy="5484813"/>
          </a:xfrm>
          <a:prstGeom prst="roundRect">
            <a:avLst>
              <a:gd name="adj" fmla="val 4083"/>
            </a:avLst>
          </a:prstGeom>
          <a:solidFill>
            <a:schemeClr val="bg1"/>
          </a:solidFill>
          <a:ln w="57150">
            <a:solidFill>
              <a:srgbClr val="CC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grpSp>
        <p:nvGrpSpPr>
          <p:cNvPr id="15389" name="Group 29">
            <a:extLst>
              <a:ext uri="{FF2B5EF4-FFF2-40B4-BE49-F238E27FC236}">
                <a16:creationId xmlns:a16="http://schemas.microsoft.com/office/drawing/2014/main" id="{D567EE7C-587A-4D5A-8EDD-55AA22519EEB}"/>
              </a:ext>
            </a:extLst>
          </p:cNvPr>
          <p:cNvGrpSpPr>
            <a:grpSpLocks/>
          </p:cNvGrpSpPr>
          <p:nvPr/>
        </p:nvGrpSpPr>
        <p:grpSpPr bwMode="auto">
          <a:xfrm>
            <a:off x="2646363" y="2592388"/>
            <a:ext cx="3508375" cy="3122612"/>
            <a:chOff x="1553" y="2770"/>
            <a:chExt cx="1604" cy="1418"/>
          </a:xfrm>
        </p:grpSpPr>
        <p:grpSp>
          <p:nvGrpSpPr>
            <p:cNvPr id="15390" name="Group 30">
              <a:extLst>
                <a:ext uri="{FF2B5EF4-FFF2-40B4-BE49-F238E27FC236}">
                  <a16:creationId xmlns:a16="http://schemas.microsoft.com/office/drawing/2014/main" id="{35BAD760-14BB-45DB-9F90-A69EFF41B8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53" y="3008"/>
              <a:ext cx="1604" cy="1180"/>
              <a:chOff x="1866" y="628"/>
              <a:chExt cx="2018" cy="1462"/>
            </a:xfrm>
          </p:grpSpPr>
          <p:pic>
            <p:nvPicPr>
              <p:cNvPr id="15391" name="Picture 31" descr="3formy">
                <a:extLst>
                  <a:ext uri="{FF2B5EF4-FFF2-40B4-BE49-F238E27FC236}">
                    <a16:creationId xmlns:a16="http://schemas.microsoft.com/office/drawing/2014/main" id="{4B090BFB-C845-4702-A4F8-07FEFE1AC4B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807" y="812"/>
                <a:ext cx="667" cy="8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392" name="Picture 32" descr="komp3">
                <a:extLst>
                  <a:ext uri="{FF2B5EF4-FFF2-40B4-BE49-F238E27FC236}">
                    <a16:creationId xmlns:a16="http://schemas.microsoft.com/office/drawing/2014/main" id="{6D1C4B92-61E6-4E54-B951-45E820D283D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66" y="628"/>
                <a:ext cx="2018" cy="14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5393" name="Text Box 33">
              <a:extLst>
                <a:ext uri="{FF2B5EF4-FFF2-40B4-BE49-F238E27FC236}">
                  <a16:creationId xmlns:a16="http://schemas.microsoft.com/office/drawing/2014/main" id="{D6577445-8AFD-493A-831A-06BCE4962F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2" y="2770"/>
              <a:ext cx="1266" cy="143"/>
            </a:xfrm>
            <a:prstGeom prst="rect">
              <a:avLst/>
            </a:prstGeom>
            <a:solidFill>
              <a:srgbClr val="87BA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pl-PL" sz="1400"/>
                <a:t>MEDIA EDUKACYJNE</a:t>
              </a:r>
            </a:p>
          </p:txBody>
        </p:sp>
      </p:grpSp>
      <p:sp>
        <p:nvSpPr>
          <p:cNvPr id="15394" name="AutoShape 34">
            <a:extLst>
              <a:ext uri="{FF2B5EF4-FFF2-40B4-BE49-F238E27FC236}">
                <a16:creationId xmlns:a16="http://schemas.microsoft.com/office/drawing/2014/main" id="{FAADF003-68CB-44B6-8C89-E6187043E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3313" y="4484688"/>
            <a:ext cx="4308475" cy="439737"/>
          </a:xfrm>
          <a:prstGeom prst="rightArrow">
            <a:avLst>
              <a:gd name="adj1" fmla="val 56787"/>
              <a:gd name="adj2" fmla="val 150324"/>
            </a:avLst>
          </a:prstGeom>
          <a:solidFill>
            <a:srgbClr val="FF9900">
              <a:alpha val="62000"/>
            </a:srgb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pl-PL" sz="1500"/>
              <a:t>BODŹCE POZAWERBALNE</a:t>
            </a:r>
          </a:p>
        </p:txBody>
      </p:sp>
      <p:sp>
        <p:nvSpPr>
          <p:cNvPr id="15395" name="AutoShape 35">
            <a:extLst>
              <a:ext uri="{FF2B5EF4-FFF2-40B4-BE49-F238E27FC236}">
                <a16:creationId xmlns:a16="http://schemas.microsoft.com/office/drawing/2014/main" id="{58735F58-F4F5-4B41-91B7-08413DA3C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5850" y="3714750"/>
            <a:ext cx="4308475" cy="439738"/>
          </a:xfrm>
          <a:prstGeom prst="rightArrow">
            <a:avLst>
              <a:gd name="adj1" fmla="val 56787"/>
              <a:gd name="adj2" fmla="val 150324"/>
            </a:avLst>
          </a:prstGeom>
          <a:solidFill>
            <a:srgbClr val="FF9900">
              <a:alpha val="63000"/>
            </a:srgb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pl-PL" sz="1500"/>
              <a:t>TREŚĆ PRZEKAZU</a:t>
            </a:r>
          </a:p>
        </p:txBody>
      </p:sp>
      <p:sp>
        <p:nvSpPr>
          <p:cNvPr id="15396" name="Rectangle 36">
            <a:extLst>
              <a:ext uri="{FF2B5EF4-FFF2-40B4-BE49-F238E27FC236}">
                <a16:creationId xmlns:a16="http://schemas.microsoft.com/office/drawing/2014/main" id="{322173F8-F96F-4BCB-9CBF-6B2AB2F5C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5" y="3681413"/>
            <a:ext cx="2009775" cy="1263650"/>
          </a:xfrm>
          <a:prstGeom prst="rect">
            <a:avLst/>
          </a:prstGeom>
          <a:solidFill>
            <a:srgbClr val="87BA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pl-PL" sz="1400"/>
              <a:t>NAUCZYCIEL</a:t>
            </a:r>
          </a:p>
        </p:txBody>
      </p:sp>
      <p:sp>
        <p:nvSpPr>
          <p:cNvPr id="15397" name="Rectangle 37">
            <a:extLst>
              <a:ext uri="{FF2B5EF4-FFF2-40B4-BE49-F238E27FC236}">
                <a16:creationId xmlns:a16="http://schemas.microsoft.com/office/drawing/2014/main" id="{B2295B00-A34F-49C7-99DD-4C45F50F0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3681413"/>
            <a:ext cx="2009775" cy="1263650"/>
          </a:xfrm>
          <a:prstGeom prst="rect">
            <a:avLst/>
          </a:prstGeom>
          <a:solidFill>
            <a:srgbClr val="87BA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pl-PL" sz="1400"/>
              <a:t>UCZEŃ</a:t>
            </a:r>
          </a:p>
        </p:txBody>
      </p:sp>
      <p:sp>
        <p:nvSpPr>
          <p:cNvPr id="15398" name="Text Box 38">
            <a:extLst>
              <a:ext uri="{FF2B5EF4-FFF2-40B4-BE49-F238E27FC236}">
                <a16:creationId xmlns:a16="http://schemas.microsoft.com/office/drawing/2014/main" id="{4710E567-768E-46F2-B0EA-62DEB148A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288" y="1689100"/>
            <a:ext cx="8756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pl-PL"/>
              <a:t>Warunkiem koniecznym zapamiętania treści przekazu jest koncentracja </a:t>
            </a:r>
            <a:br>
              <a:rPr lang="pl-PL" altLang="pl-PL"/>
            </a:br>
            <a:r>
              <a:rPr lang="pl-PL" altLang="pl-PL"/>
              <a:t>i utrzymanie uwagi na bodźcach będących jego nośnikami</a:t>
            </a:r>
          </a:p>
        </p:txBody>
      </p:sp>
      <p:sp>
        <p:nvSpPr>
          <p:cNvPr id="15399" name="AutoShape 39">
            <a:extLst>
              <a:ext uri="{FF2B5EF4-FFF2-40B4-BE49-F238E27FC236}">
                <a16:creationId xmlns:a16="http://schemas.microsoft.com/office/drawing/2014/main" id="{5539B59F-B38B-406C-AF54-7654ECAF8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13" y="1285875"/>
            <a:ext cx="8645525" cy="242888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18900000" algn="ctr" rotWithShape="0">
              <a:srgbClr val="C0C0C0"/>
            </a:outerShdw>
          </a:effectLst>
        </p:spPr>
        <p:txBody>
          <a:bodyPr anchor="ctr"/>
          <a:lstStyle/>
          <a:p>
            <a:pPr eaLnBrk="0" hangingPunct="0"/>
            <a:r>
              <a:rPr lang="pl-PL" altLang="pl-PL" sz="1200" b="1">
                <a:solidFill>
                  <a:schemeClr val="bg1"/>
                </a:solidFill>
              </a:rPr>
              <a:t>Przekaz edukacyjny</a:t>
            </a:r>
            <a:r>
              <a:rPr lang="pl-PL" altLang="pl-PL" sz="1200" b="1">
                <a:solidFill>
                  <a:srgbClr val="FFFF00"/>
                </a:solidFill>
              </a:rPr>
              <a:t> – dwa poziomy transferu treści</a:t>
            </a:r>
            <a:endParaRPr lang="pl-PL" altLang="pl-PL" sz="1200">
              <a:solidFill>
                <a:srgbClr val="FFFF00"/>
              </a:solidFill>
            </a:endParaRPr>
          </a:p>
        </p:txBody>
      </p:sp>
      <p:sp>
        <p:nvSpPr>
          <p:cNvPr id="15400" name="Text Box 40">
            <a:extLst>
              <a:ext uri="{FF2B5EF4-FFF2-40B4-BE49-F238E27FC236}">
                <a16:creationId xmlns:a16="http://schemas.microsoft.com/office/drawing/2014/main" id="{B0D6B3BF-94E6-45A9-8344-BEBEF0064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983288"/>
            <a:ext cx="66040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l-PL" altLang="pl-PL" sz="1000" i="1"/>
              <a:t>E. T. Hall, Poza kulturą, PWN, Warszawa 2001</a:t>
            </a:r>
          </a:p>
          <a:p>
            <a:pPr>
              <a:spcBef>
                <a:spcPct val="50000"/>
              </a:spcBef>
            </a:pPr>
            <a:r>
              <a:rPr lang="pl-PL" altLang="pl-PL" sz="1000" i="1"/>
              <a:t>J. Jędryczkowski, Pozawerbalny system stymulacji procesów poznawczych w przekazie multimedialnym, </a:t>
            </a:r>
            <a:br>
              <a:rPr lang="pl-PL" altLang="pl-PL" sz="1000" i="1"/>
            </a:br>
            <a:r>
              <a:rPr lang="pl-PL" altLang="pl-PL" sz="1000" i="1"/>
              <a:t>[w:] Pedagogika Mediów 1-2/2006, s. 114-122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7CF47F51-1EE3-439B-975C-915E958CBF09}"/>
              </a:ext>
            </a:extLst>
          </p:cNvPr>
          <p:cNvSpPr/>
          <p:nvPr/>
        </p:nvSpPr>
        <p:spPr>
          <a:xfrm>
            <a:off x="6810246" y="34504"/>
            <a:ext cx="221945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pl-PL" sz="4400" b="1" cap="none" spc="0" dirty="0">
                <a:ln/>
                <a:solidFill>
                  <a:srgbClr val="FF9900"/>
                </a:solidFill>
                <a:effectLst>
                  <a:reflection blurRad="6350" stA="60000" endA="900" endPos="60000" dist="29997" dir="5400000" sy="-100000" algn="bl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JJ KURSY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4" grpId="0" animBg="1"/>
      <p:bldP spid="1539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50" name="AutoShape 42">
            <a:extLst>
              <a:ext uri="{FF2B5EF4-FFF2-40B4-BE49-F238E27FC236}">
                <a16:creationId xmlns:a16="http://schemas.microsoft.com/office/drawing/2014/main" id="{74CBC713-0EDD-42C5-89D9-B96012E13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50" y="1123950"/>
            <a:ext cx="8909050" cy="5484813"/>
          </a:xfrm>
          <a:prstGeom prst="roundRect">
            <a:avLst>
              <a:gd name="adj" fmla="val 4083"/>
            </a:avLst>
          </a:prstGeom>
          <a:solidFill>
            <a:schemeClr val="bg1"/>
          </a:solidFill>
          <a:ln w="57150">
            <a:solidFill>
              <a:srgbClr val="CC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2" name="TextBox 6">
            <a:extLst>
              <a:ext uri="{FF2B5EF4-FFF2-40B4-BE49-F238E27FC236}">
                <a16:creationId xmlns:a16="http://schemas.microsoft.com/office/drawing/2014/main" id="{6228F838-6894-46A4-9387-4D49BCB88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15888"/>
            <a:ext cx="5327650" cy="4889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l-PL" altLang="pl-PL" sz="2600" b="1">
                <a:solidFill>
                  <a:schemeClr val="bg1"/>
                </a:solidFill>
              </a:rPr>
              <a:t>Koncentracja i utrzymanie uwagi</a:t>
            </a:r>
            <a:endParaRPr lang="en-US" altLang="pl-PL" sz="2600" b="1">
              <a:solidFill>
                <a:schemeClr val="bg1"/>
              </a:solidFill>
            </a:endParaRPr>
          </a:p>
        </p:txBody>
      </p:sp>
      <p:sp>
        <p:nvSpPr>
          <p:cNvPr id="17423" name="AutoShape 15">
            <a:extLst>
              <a:ext uri="{FF2B5EF4-FFF2-40B4-BE49-F238E27FC236}">
                <a16:creationId xmlns:a16="http://schemas.microsoft.com/office/drawing/2014/main" id="{FA227703-6BF1-4D59-A85C-CAFF81BE5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13" y="1285875"/>
            <a:ext cx="8645525" cy="242888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18900000" algn="ctr" rotWithShape="0">
              <a:srgbClr val="C0C0C0"/>
            </a:outerShdw>
          </a:effectLst>
        </p:spPr>
        <p:txBody>
          <a:bodyPr anchor="ctr"/>
          <a:lstStyle/>
          <a:p>
            <a:pPr eaLnBrk="0" hangingPunct="0"/>
            <a:r>
              <a:rPr lang="pl-PL" altLang="pl-PL" sz="1200" b="1">
                <a:solidFill>
                  <a:schemeClr val="bg1"/>
                </a:solidFill>
              </a:rPr>
              <a:t>Przekaz edukacyjny</a:t>
            </a:r>
            <a:r>
              <a:rPr lang="pl-PL" altLang="pl-PL" sz="1200" b="1">
                <a:solidFill>
                  <a:srgbClr val="FFFF00"/>
                </a:solidFill>
              </a:rPr>
              <a:t> – koncentracja i utrzymanie uwagi w obrębie trzech form przekazu</a:t>
            </a:r>
            <a:endParaRPr lang="pl-PL" altLang="pl-PL" sz="1200">
              <a:solidFill>
                <a:srgbClr val="FFFF00"/>
              </a:solidFill>
            </a:endParaRPr>
          </a:p>
        </p:txBody>
      </p:sp>
      <p:pic>
        <p:nvPicPr>
          <p:cNvPr id="17427" name="Picture 19" descr="klik">
            <a:extLst>
              <a:ext uri="{FF2B5EF4-FFF2-40B4-BE49-F238E27FC236}">
                <a16:creationId xmlns:a16="http://schemas.microsoft.com/office/drawing/2014/main" id="{A23CDEF8-2598-415B-A25B-27DD82246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64770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31" name="Text Box 19">
            <a:extLst>
              <a:ext uri="{FF2B5EF4-FFF2-40B4-BE49-F238E27FC236}">
                <a16:creationId xmlns:a16="http://schemas.microsoft.com/office/drawing/2014/main" id="{06F837EE-60BD-4656-8B32-767A974C4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7825" y="2097088"/>
            <a:ext cx="5832475" cy="369887"/>
          </a:xfrm>
          <a:prstGeom prst="rect">
            <a:avLst/>
          </a:prstGeom>
          <a:gradFill rotWithShape="0">
            <a:gsLst>
              <a:gs pos="0">
                <a:srgbClr val="2C2C2C"/>
              </a:gs>
              <a:gs pos="50000">
                <a:srgbClr val="5F5F5F"/>
              </a:gs>
              <a:gs pos="100000">
                <a:srgbClr val="2C2C2C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pl-PL" b="1" dirty="0">
                <a:solidFill>
                  <a:schemeClr val="bg1"/>
                </a:solidFill>
              </a:rPr>
              <a:t>STYMULACJA UWAGI DOWOLNEJ</a:t>
            </a:r>
          </a:p>
        </p:txBody>
      </p:sp>
      <p:grpSp>
        <p:nvGrpSpPr>
          <p:cNvPr id="17430" name="Group 25">
            <a:extLst>
              <a:ext uri="{FF2B5EF4-FFF2-40B4-BE49-F238E27FC236}">
                <a16:creationId xmlns:a16="http://schemas.microsoft.com/office/drawing/2014/main" id="{7FCBD61A-4E25-4BA6-99CA-77A1DAEF2AE5}"/>
              </a:ext>
            </a:extLst>
          </p:cNvPr>
          <p:cNvGrpSpPr>
            <a:grpSpLocks/>
          </p:cNvGrpSpPr>
          <p:nvPr/>
        </p:nvGrpSpPr>
        <p:grpSpPr bwMode="auto">
          <a:xfrm>
            <a:off x="266700" y="5289550"/>
            <a:ext cx="2819400" cy="381000"/>
            <a:chOff x="144" y="1632"/>
            <a:chExt cx="1776" cy="240"/>
          </a:xfrm>
        </p:grpSpPr>
        <p:sp>
          <p:nvSpPr>
            <p:cNvPr id="17431" name="AutoShape 26">
              <a:extLst>
                <a:ext uri="{FF2B5EF4-FFF2-40B4-BE49-F238E27FC236}">
                  <a16:creationId xmlns:a16="http://schemas.microsoft.com/office/drawing/2014/main" id="{47AC5FB9-EA97-4168-AC84-E0081064C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632"/>
              <a:ext cx="1776" cy="2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pl-PL" altLang="pl-PL" sz="2500">
                <a:latin typeface="Times New Roman" panose="02020603050405020304" pitchFamily="18" charset="0"/>
              </a:endParaRPr>
            </a:p>
          </p:txBody>
        </p:sp>
        <p:sp>
          <p:nvSpPr>
            <p:cNvPr id="17432" name="Text Box 27">
              <a:extLst>
                <a:ext uri="{FF2B5EF4-FFF2-40B4-BE49-F238E27FC236}">
                  <a16:creationId xmlns:a16="http://schemas.microsoft.com/office/drawing/2014/main" id="{E763AB3F-735B-4ABB-9DB8-7E8AE8760C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1632"/>
              <a:ext cx="177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pl-PL" altLang="pl-PL" sz="1900" b="1"/>
                <a:t>TEKST I GRAFIKA</a:t>
              </a:r>
            </a:p>
          </p:txBody>
        </p:sp>
      </p:grpSp>
      <p:grpSp>
        <p:nvGrpSpPr>
          <p:cNvPr id="17433" name="Group 46">
            <a:extLst>
              <a:ext uri="{FF2B5EF4-FFF2-40B4-BE49-F238E27FC236}">
                <a16:creationId xmlns:a16="http://schemas.microsoft.com/office/drawing/2014/main" id="{6A424B83-459E-411C-8596-1CC7E7D1CA70}"/>
              </a:ext>
            </a:extLst>
          </p:cNvPr>
          <p:cNvGrpSpPr>
            <a:grpSpLocks/>
          </p:cNvGrpSpPr>
          <p:nvPr/>
        </p:nvGrpSpPr>
        <p:grpSpPr bwMode="auto">
          <a:xfrm>
            <a:off x="3109913" y="6046788"/>
            <a:ext cx="2895600" cy="381000"/>
            <a:chOff x="2016" y="1632"/>
            <a:chExt cx="1776" cy="240"/>
          </a:xfrm>
        </p:grpSpPr>
        <p:sp>
          <p:nvSpPr>
            <p:cNvPr id="17434" name="AutoShape 47">
              <a:extLst>
                <a:ext uri="{FF2B5EF4-FFF2-40B4-BE49-F238E27FC236}">
                  <a16:creationId xmlns:a16="http://schemas.microsoft.com/office/drawing/2014/main" id="{B8AFD3BA-1566-4C34-9E30-44025A4AF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1632"/>
              <a:ext cx="1776" cy="2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pl-PL" altLang="pl-PL" sz="2500">
                <a:latin typeface="Times New Roman" panose="02020603050405020304" pitchFamily="18" charset="0"/>
              </a:endParaRPr>
            </a:p>
          </p:txBody>
        </p:sp>
        <p:sp>
          <p:nvSpPr>
            <p:cNvPr id="17435" name="Text Box 48">
              <a:extLst>
                <a:ext uri="{FF2B5EF4-FFF2-40B4-BE49-F238E27FC236}">
                  <a16:creationId xmlns:a16="http://schemas.microsoft.com/office/drawing/2014/main" id="{5068C56A-33C5-4156-A9AE-A8869C17A1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632"/>
              <a:ext cx="177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pl-PL" altLang="pl-PL" sz="1900" b="1"/>
                <a:t>SŁOWA i DŹWIĘKI</a:t>
              </a:r>
            </a:p>
          </p:txBody>
        </p:sp>
      </p:grpSp>
      <p:grpSp>
        <p:nvGrpSpPr>
          <p:cNvPr id="17436" name="Group 70">
            <a:extLst>
              <a:ext uri="{FF2B5EF4-FFF2-40B4-BE49-F238E27FC236}">
                <a16:creationId xmlns:a16="http://schemas.microsoft.com/office/drawing/2014/main" id="{89A3EFDA-9302-4190-8404-8CBC609BAE30}"/>
              </a:ext>
            </a:extLst>
          </p:cNvPr>
          <p:cNvGrpSpPr>
            <a:grpSpLocks/>
          </p:cNvGrpSpPr>
          <p:nvPr/>
        </p:nvGrpSpPr>
        <p:grpSpPr bwMode="auto">
          <a:xfrm>
            <a:off x="6067425" y="5295900"/>
            <a:ext cx="2819400" cy="381000"/>
            <a:chOff x="3888" y="1632"/>
            <a:chExt cx="1776" cy="240"/>
          </a:xfrm>
        </p:grpSpPr>
        <p:sp>
          <p:nvSpPr>
            <p:cNvPr id="17437" name="AutoShape 71">
              <a:extLst>
                <a:ext uri="{FF2B5EF4-FFF2-40B4-BE49-F238E27FC236}">
                  <a16:creationId xmlns:a16="http://schemas.microsoft.com/office/drawing/2014/main" id="{60831295-9B98-4126-83D3-5C494A5984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632"/>
              <a:ext cx="1776" cy="2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pl-PL" altLang="pl-PL" sz="2500">
                <a:latin typeface="Times New Roman" panose="02020603050405020304" pitchFamily="18" charset="0"/>
              </a:endParaRPr>
            </a:p>
          </p:txBody>
        </p:sp>
        <p:sp>
          <p:nvSpPr>
            <p:cNvPr id="17438" name="Text Box 72">
              <a:extLst>
                <a:ext uri="{FF2B5EF4-FFF2-40B4-BE49-F238E27FC236}">
                  <a16:creationId xmlns:a16="http://schemas.microsoft.com/office/drawing/2014/main" id="{607D82A6-3289-4E4C-BD58-60BBD2FA43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1632"/>
              <a:ext cx="177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pl-PL" altLang="pl-PL" sz="1900" b="1"/>
                <a:t>FILMY I ANIMACJE</a:t>
              </a:r>
            </a:p>
          </p:txBody>
        </p:sp>
      </p:grpSp>
      <p:sp>
        <p:nvSpPr>
          <p:cNvPr id="2" name="Text Box 19">
            <a:extLst>
              <a:ext uri="{FF2B5EF4-FFF2-40B4-BE49-F238E27FC236}">
                <a16:creationId xmlns:a16="http://schemas.microsoft.com/office/drawing/2014/main" id="{348C53F4-FA30-47C9-B042-4748CC338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7825" y="2628900"/>
            <a:ext cx="5832475" cy="369888"/>
          </a:xfrm>
          <a:prstGeom prst="rect">
            <a:avLst/>
          </a:prstGeom>
          <a:gradFill rotWithShape="0">
            <a:gsLst>
              <a:gs pos="0">
                <a:srgbClr val="2C2C2C"/>
              </a:gs>
              <a:gs pos="50000">
                <a:srgbClr val="5F5F5F"/>
              </a:gs>
              <a:gs pos="100000">
                <a:srgbClr val="2C2C2C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pl-PL" b="1">
                <a:solidFill>
                  <a:schemeClr val="bg1"/>
                </a:solidFill>
              </a:rPr>
              <a:t>STYMULACJA PRZETWARZANIA MIMOWOLNEGO</a:t>
            </a:r>
          </a:p>
        </p:txBody>
      </p:sp>
      <p:sp>
        <p:nvSpPr>
          <p:cNvPr id="3" name="Text Box 19">
            <a:extLst>
              <a:ext uri="{FF2B5EF4-FFF2-40B4-BE49-F238E27FC236}">
                <a16:creationId xmlns:a16="http://schemas.microsoft.com/office/drawing/2014/main" id="{00B06380-859E-4D49-A665-65278FEE4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7825" y="3148013"/>
            <a:ext cx="5832475" cy="369887"/>
          </a:xfrm>
          <a:prstGeom prst="rect">
            <a:avLst/>
          </a:prstGeom>
          <a:gradFill rotWithShape="0">
            <a:gsLst>
              <a:gs pos="0">
                <a:srgbClr val="2C2C2C"/>
              </a:gs>
              <a:gs pos="50000">
                <a:srgbClr val="5F5F5F"/>
              </a:gs>
              <a:gs pos="100000">
                <a:srgbClr val="2C2C2C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pl-PL" b="1">
                <a:solidFill>
                  <a:schemeClr val="bg1"/>
                </a:solidFill>
              </a:rPr>
              <a:t>PRZECIWDZIAŁANIE HABITUACJI</a:t>
            </a:r>
          </a:p>
        </p:txBody>
      </p:sp>
      <p:sp>
        <p:nvSpPr>
          <p:cNvPr id="4" name="Text Box 19">
            <a:extLst>
              <a:ext uri="{FF2B5EF4-FFF2-40B4-BE49-F238E27FC236}">
                <a16:creationId xmlns:a16="http://schemas.microsoft.com/office/drawing/2014/main" id="{0245D403-18FE-4D5C-B712-EE546EAA7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7825" y="3670300"/>
            <a:ext cx="5832475" cy="369888"/>
          </a:xfrm>
          <a:prstGeom prst="rect">
            <a:avLst/>
          </a:prstGeom>
          <a:gradFill rotWithShape="0">
            <a:gsLst>
              <a:gs pos="0">
                <a:srgbClr val="2C2C2C"/>
              </a:gs>
              <a:gs pos="50000">
                <a:srgbClr val="5F5F5F"/>
              </a:gs>
              <a:gs pos="100000">
                <a:srgbClr val="2C2C2C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pl-PL" b="1">
                <a:solidFill>
                  <a:schemeClr val="bg1"/>
                </a:solidFill>
              </a:rPr>
              <a:t>UZYSKIWANIE EFEKTU TOROWANIA</a:t>
            </a:r>
          </a:p>
        </p:txBody>
      </p:sp>
      <p:sp>
        <p:nvSpPr>
          <p:cNvPr id="5" name="Text Box 19">
            <a:extLst>
              <a:ext uri="{FF2B5EF4-FFF2-40B4-BE49-F238E27FC236}">
                <a16:creationId xmlns:a16="http://schemas.microsoft.com/office/drawing/2014/main" id="{F60BBB7C-3261-40F5-B00C-10DA98061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7825" y="4200525"/>
            <a:ext cx="5832475" cy="369888"/>
          </a:xfrm>
          <a:prstGeom prst="rect">
            <a:avLst/>
          </a:prstGeom>
          <a:gradFill rotWithShape="0">
            <a:gsLst>
              <a:gs pos="0">
                <a:srgbClr val="2C2C2C"/>
              </a:gs>
              <a:gs pos="50000">
                <a:srgbClr val="5F5F5F"/>
              </a:gs>
              <a:gs pos="100000">
                <a:srgbClr val="2C2C2C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pl-PL" b="1">
                <a:solidFill>
                  <a:schemeClr val="bg1"/>
                </a:solidFill>
              </a:rPr>
              <a:t>UTRZYMYWANIE UWAGI</a:t>
            </a:r>
          </a:p>
        </p:txBody>
      </p:sp>
      <p:sp>
        <p:nvSpPr>
          <p:cNvPr id="17451" name="AutoShape 43">
            <a:extLst>
              <a:ext uri="{FF2B5EF4-FFF2-40B4-BE49-F238E27FC236}">
                <a16:creationId xmlns:a16="http://schemas.microsoft.com/office/drawing/2014/main" id="{B8E08329-C2F9-4EAA-B78D-4B6589EAB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3563" y="4832350"/>
            <a:ext cx="392112" cy="884238"/>
          </a:xfrm>
          <a:prstGeom prst="downArrow">
            <a:avLst>
              <a:gd name="adj1" fmla="val 50000"/>
              <a:gd name="adj2" fmla="val 56377"/>
            </a:avLst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pl-PL"/>
          </a:p>
        </p:txBody>
      </p:sp>
      <p:sp>
        <p:nvSpPr>
          <p:cNvPr id="17452" name="AutoShape 44">
            <a:extLst>
              <a:ext uri="{FF2B5EF4-FFF2-40B4-BE49-F238E27FC236}">
                <a16:creationId xmlns:a16="http://schemas.microsoft.com/office/drawing/2014/main" id="{FE0F4357-DDA8-453F-9EFB-13E1ABAE00A4}"/>
              </a:ext>
            </a:extLst>
          </p:cNvPr>
          <p:cNvSpPr>
            <a:spLocks noChangeArrowheads="1"/>
          </p:cNvSpPr>
          <p:nvPr/>
        </p:nvSpPr>
        <p:spPr bwMode="auto">
          <a:xfrm rot="2869266">
            <a:off x="3619500" y="4602163"/>
            <a:ext cx="392113" cy="884237"/>
          </a:xfrm>
          <a:prstGeom prst="downArrow">
            <a:avLst>
              <a:gd name="adj1" fmla="val 50000"/>
              <a:gd name="adj2" fmla="val 56376"/>
            </a:avLst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pl-PL"/>
          </a:p>
        </p:txBody>
      </p:sp>
      <p:sp>
        <p:nvSpPr>
          <p:cNvPr id="17453" name="AutoShape 45">
            <a:extLst>
              <a:ext uri="{FF2B5EF4-FFF2-40B4-BE49-F238E27FC236}">
                <a16:creationId xmlns:a16="http://schemas.microsoft.com/office/drawing/2014/main" id="{A555ABCD-910F-49CA-9211-F2E287F17032}"/>
              </a:ext>
            </a:extLst>
          </p:cNvPr>
          <p:cNvSpPr>
            <a:spLocks noChangeArrowheads="1"/>
          </p:cNvSpPr>
          <p:nvPr/>
        </p:nvSpPr>
        <p:spPr bwMode="auto">
          <a:xfrm rot="18730734" flipH="1">
            <a:off x="5133976" y="4606925"/>
            <a:ext cx="392112" cy="884237"/>
          </a:xfrm>
          <a:prstGeom prst="downArrow">
            <a:avLst>
              <a:gd name="adj1" fmla="val 50000"/>
              <a:gd name="adj2" fmla="val 56377"/>
            </a:avLst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pl-PL"/>
          </a:p>
        </p:txBody>
      </p:sp>
      <p:pic>
        <p:nvPicPr>
          <p:cNvPr id="17425" name="Picture 17" descr="okladka">
            <a:extLst>
              <a:ext uri="{FF2B5EF4-FFF2-40B4-BE49-F238E27FC236}">
                <a16:creationId xmlns:a16="http://schemas.microsoft.com/office/drawing/2014/main" id="{7583701B-2686-4E16-AB71-41E25670A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4075" y="1744663"/>
            <a:ext cx="3295650" cy="46926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Prostokąt 26">
            <a:extLst>
              <a:ext uri="{FF2B5EF4-FFF2-40B4-BE49-F238E27FC236}">
                <a16:creationId xmlns:a16="http://schemas.microsoft.com/office/drawing/2014/main" id="{58562E01-212D-4028-8F3F-A799E7CF8E7A}"/>
              </a:ext>
            </a:extLst>
          </p:cNvPr>
          <p:cNvSpPr/>
          <p:nvPr/>
        </p:nvSpPr>
        <p:spPr>
          <a:xfrm>
            <a:off x="6810246" y="34504"/>
            <a:ext cx="221945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pl-PL" sz="4400" b="1" cap="none" spc="0" dirty="0">
                <a:ln/>
                <a:solidFill>
                  <a:srgbClr val="FF9900"/>
                </a:solidFill>
                <a:effectLst>
                  <a:reflection blurRad="6350" stA="60000" endA="900" endPos="60000" dist="29997" dir="5400000" sy="-100000" algn="bl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JJ KURSY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45382 -4.44444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382 0 L 0.00034 0.00069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0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0" name="AutoShape 32">
            <a:hlinkClick r:id="rId2" action="ppaction://hlinksldjump"/>
            <a:extLst>
              <a:ext uri="{FF2B5EF4-FFF2-40B4-BE49-F238E27FC236}">
                <a16:creationId xmlns:a16="http://schemas.microsoft.com/office/drawing/2014/main" id="{B62A4170-02FC-4987-9D33-48E2076B8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" y="4995863"/>
            <a:ext cx="1466850" cy="774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6BDEC"/>
              </a:gs>
              <a:gs pos="100000">
                <a:srgbClr val="2479D6"/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prstShdw prst="shdw17" dist="17961" dir="2700000">
              <a:srgbClr val="D7D7D7"/>
            </a:prstShdw>
          </a:effectLst>
        </p:spPr>
        <p:txBody>
          <a:bodyPr wrap="none" anchor="ctr"/>
          <a:lstStyle/>
          <a:p>
            <a:r>
              <a:rPr lang="pl-PL" altLang="pl-PL" b="1">
                <a:solidFill>
                  <a:schemeClr val="bg1"/>
                </a:solidFill>
              </a:rPr>
              <a:t>Multimedia</a:t>
            </a:r>
            <a:r>
              <a:rPr lang="pl-PL" altLang="pl-PL"/>
              <a:t> </a:t>
            </a:r>
            <a:br>
              <a:rPr lang="pl-PL" altLang="pl-PL" b="1">
                <a:solidFill>
                  <a:schemeClr val="bg1"/>
                </a:solidFill>
              </a:rPr>
            </a:br>
            <a:r>
              <a:rPr lang="pl-PL" altLang="pl-PL" sz="1000" b="1">
                <a:solidFill>
                  <a:schemeClr val="bg1"/>
                </a:solidFill>
              </a:rPr>
              <a:t>komunikacyjność</a:t>
            </a:r>
          </a:p>
        </p:txBody>
      </p:sp>
      <p:sp>
        <p:nvSpPr>
          <p:cNvPr id="7201" name="AutoShape 33">
            <a:hlinkClick r:id="rId3" action="ppaction://hlinksldjump"/>
            <a:extLst>
              <a:ext uri="{FF2B5EF4-FFF2-40B4-BE49-F238E27FC236}">
                <a16:creationId xmlns:a16="http://schemas.microsoft.com/office/drawing/2014/main" id="{EBE54D79-796B-4F6C-89FD-72A05F23B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" y="4167188"/>
            <a:ext cx="1466850" cy="774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6BDEC"/>
              </a:gs>
              <a:gs pos="100000">
                <a:srgbClr val="2479D6"/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prstShdw prst="shdw17" dist="17961" dir="2700000">
              <a:srgbClr val="D7D7D7"/>
            </a:prstShdw>
          </a:effectLst>
        </p:spPr>
        <p:txBody>
          <a:bodyPr wrap="none" anchor="ctr"/>
          <a:lstStyle/>
          <a:p>
            <a:r>
              <a:rPr lang="pl-PL" altLang="pl-PL" b="1">
                <a:solidFill>
                  <a:schemeClr val="bg1"/>
                </a:solidFill>
              </a:rPr>
              <a:t>Multimedia</a:t>
            </a:r>
            <a:r>
              <a:rPr lang="pl-PL" altLang="pl-PL"/>
              <a:t> </a:t>
            </a:r>
            <a:br>
              <a:rPr lang="pl-PL" altLang="pl-PL" b="1">
                <a:solidFill>
                  <a:schemeClr val="bg1"/>
                </a:solidFill>
              </a:rPr>
            </a:br>
            <a:r>
              <a:rPr lang="pl-PL" altLang="pl-PL" sz="1000" b="1">
                <a:solidFill>
                  <a:schemeClr val="bg1"/>
                </a:solidFill>
              </a:rPr>
              <a:t>interaktywność</a:t>
            </a:r>
            <a:endParaRPr lang="pl-PL" altLang="pl-PL" sz="900" b="1">
              <a:solidFill>
                <a:schemeClr val="bg1"/>
              </a:solidFill>
            </a:endParaRPr>
          </a:p>
        </p:txBody>
      </p:sp>
      <p:sp>
        <p:nvSpPr>
          <p:cNvPr id="7202" name="AutoShape 34">
            <a:hlinkClick r:id="rId4" action="ppaction://hlinksldjump"/>
            <a:extLst>
              <a:ext uri="{FF2B5EF4-FFF2-40B4-BE49-F238E27FC236}">
                <a16:creationId xmlns:a16="http://schemas.microsoft.com/office/drawing/2014/main" id="{0672B864-B94D-4DE0-83C3-2456DEADD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" y="2509838"/>
            <a:ext cx="1466850" cy="774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6BDEC"/>
              </a:gs>
              <a:gs pos="100000">
                <a:srgbClr val="2479D6"/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prstShdw prst="shdw17" dist="17961" dir="2700000">
              <a:srgbClr val="D7D7D7"/>
            </a:prstShdw>
          </a:effectLst>
        </p:spPr>
        <p:txBody>
          <a:bodyPr wrap="none" anchor="ctr"/>
          <a:lstStyle/>
          <a:p>
            <a:r>
              <a:rPr lang="pl-PL" altLang="pl-PL" b="1">
                <a:solidFill>
                  <a:schemeClr val="bg1"/>
                </a:solidFill>
              </a:rPr>
              <a:t>Procesy</a:t>
            </a:r>
            <a:br>
              <a:rPr lang="pl-PL" altLang="pl-PL" b="1">
                <a:solidFill>
                  <a:schemeClr val="bg1"/>
                </a:solidFill>
              </a:rPr>
            </a:br>
            <a:r>
              <a:rPr lang="pl-PL" altLang="pl-PL" b="1">
                <a:solidFill>
                  <a:schemeClr val="bg1"/>
                </a:solidFill>
              </a:rPr>
              <a:t>uwagi</a:t>
            </a:r>
          </a:p>
        </p:txBody>
      </p:sp>
      <p:sp>
        <p:nvSpPr>
          <p:cNvPr id="7203" name="AutoShape 35">
            <a:hlinkClick r:id="rId5" action="ppaction://hlinksldjump"/>
            <a:extLst>
              <a:ext uri="{FF2B5EF4-FFF2-40B4-BE49-F238E27FC236}">
                <a16:creationId xmlns:a16="http://schemas.microsoft.com/office/drawing/2014/main" id="{F1440785-CDD4-4B43-A250-10A627E80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" y="1681163"/>
            <a:ext cx="1466850" cy="774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6BDEC"/>
              </a:gs>
              <a:gs pos="100000">
                <a:srgbClr val="2479D6"/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prstShdw prst="shdw17" dist="17961" dir="2700000">
              <a:srgbClr val="D7D7D7"/>
            </a:prstShdw>
          </a:effectLst>
        </p:spPr>
        <p:txBody>
          <a:bodyPr wrap="none" anchor="ctr"/>
          <a:lstStyle/>
          <a:p>
            <a:r>
              <a:rPr lang="pl-PL" altLang="pl-PL" b="1">
                <a:solidFill>
                  <a:schemeClr val="bg1"/>
                </a:solidFill>
              </a:rPr>
              <a:t>Teorie</a:t>
            </a:r>
          </a:p>
        </p:txBody>
      </p:sp>
      <p:pic>
        <p:nvPicPr>
          <p:cNvPr id="9" name="Rounded Rectangle 5">
            <a:extLst>
              <a:ext uri="{FF2B5EF4-FFF2-40B4-BE49-F238E27FC236}">
                <a16:creationId xmlns:a16="http://schemas.microsoft.com/office/drawing/2014/main" id="{CEE5DDB8-8B93-44B5-8A57-5F6B15C17688}"/>
              </a:ext>
            </a:extLst>
          </p:cNvPr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167"/>
          <a:stretch>
            <a:fillRect/>
          </a:stretch>
        </p:blipFill>
        <p:spPr bwMode="auto">
          <a:xfrm>
            <a:off x="969963" y="692150"/>
            <a:ext cx="8174037" cy="616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94" name="AutoShape 26">
            <a:hlinkClick r:id="rId7" action="ppaction://hlinksldjump"/>
            <a:extLst>
              <a:ext uri="{FF2B5EF4-FFF2-40B4-BE49-F238E27FC236}">
                <a16:creationId xmlns:a16="http://schemas.microsoft.com/office/drawing/2014/main" id="{AF71177F-318B-4461-8CBB-5E47E9579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" y="3338513"/>
            <a:ext cx="1466850" cy="774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prstShdw prst="shdw17" dist="17961" dir="2700000">
              <a:srgbClr val="D7D7D7"/>
            </a:prstShdw>
          </a:effectLst>
        </p:spPr>
        <p:txBody>
          <a:bodyPr wrap="none" anchor="ctr"/>
          <a:lstStyle/>
          <a:p>
            <a:r>
              <a:rPr lang="pl-PL" altLang="pl-PL" b="1">
                <a:solidFill>
                  <a:schemeClr val="bg1"/>
                </a:solidFill>
              </a:rPr>
              <a:t>Multimedia</a:t>
            </a:r>
            <a:r>
              <a:rPr lang="pl-PL" altLang="pl-PL"/>
              <a:t> </a:t>
            </a:r>
            <a:br>
              <a:rPr lang="pl-PL" altLang="pl-PL" b="1">
                <a:solidFill>
                  <a:schemeClr val="bg1"/>
                </a:solidFill>
              </a:rPr>
            </a:br>
            <a:r>
              <a:rPr lang="pl-PL" altLang="pl-PL" sz="1000" b="1">
                <a:solidFill>
                  <a:schemeClr val="bg1"/>
                </a:solidFill>
              </a:rPr>
              <a:t>hipertekstowość</a:t>
            </a:r>
            <a:endParaRPr lang="pl-PL" altLang="pl-PL" sz="900" b="1">
              <a:solidFill>
                <a:schemeClr val="bg1"/>
              </a:solidFill>
            </a:endParaRPr>
          </a:p>
        </p:txBody>
      </p:sp>
      <p:sp>
        <p:nvSpPr>
          <p:cNvPr id="7205" name="WordArt 37">
            <a:extLst>
              <a:ext uri="{FF2B5EF4-FFF2-40B4-BE49-F238E27FC236}">
                <a16:creationId xmlns:a16="http://schemas.microsoft.com/office/drawing/2014/main" id="{67615490-2219-46DC-8997-1C62592B39D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73175" y="1008063"/>
            <a:ext cx="3538538" cy="4905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>
                <a:rot lat="0" lon="900000" rev="0"/>
              </a:camera>
              <a:lightRig rig="legacyFlat3" dir="b"/>
            </a:scene3d>
            <a:sp3d prstMaterial="legacyMatte">
              <a:extrusionClr>
                <a:srgbClr val="000066"/>
              </a:extrusionClr>
              <a:contourClr>
                <a:srgbClr val="000066"/>
              </a:contourClr>
            </a:sp3d>
          </a:bodyPr>
          <a:lstStyle/>
          <a:p>
            <a:pPr algn="ctr"/>
            <a:r>
              <a:rPr lang="pl-PL" sz="3600" kern="10">
                <a:ln w="9525">
                  <a:round/>
                  <a:headEnd/>
                  <a:tailEnd/>
                </a:ln>
                <a:solidFill>
                  <a:srgbClr val="000066"/>
                </a:solidFill>
                <a:latin typeface="Arial Black" panose="020B0A04020102020204" pitchFamily="34" charset="0"/>
              </a:rPr>
              <a:t>Hipertekstowość</a:t>
            </a:r>
          </a:p>
        </p:txBody>
      </p:sp>
      <p:sp>
        <p:nvSpPr>
          <p:cNvPr id="12" name="TextBox 6">
            <a:extLst>
              <a:ext uri="{FF2B5EF4-FFF2-40B4-BE49-F238E27FC236}">
                <a16:creationId xmlns:a16="http://schemas.microsoft.com/office/drawing/2014/main" id="{82A1F9AF-EE1A-4703-8150-8D9C9037C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15888"/>
            <a:ext cx="1909763" cy="4889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l-PL" altLang="pl-PL" sz="2600" b="1">
                <a:solidFill>
                  <a:schemeClr val="bg1"/>
                </a:solidFill>
              </a:rPr>
              <a:t>Multimedia</a:t>
            </a:r>
            <a:endParaRPr lang="en-US" altLang="pl-PL" sz="2600" b="1">
              <a:solidFill>
                <a:schemeClr val="bg1"/>
              </a:solidFill>
            </a:endParaRPr>
          </a:p>
        </p:txBody>
      </p:sp>
      <p:sp>
        <p:nvSpPr>
          <p:cNvPr id="7207" name="Text Box 39">
            <a:extLst>
              <a:ext uri="{FF2B5EF4-FFF2-40B4-BE49-F238E27FC236}">
                <a16:creationId xmlns:a16="http://schemas.microsoft.com/office/drawing/2014/main" id="{E9D0522D-37C8-4627-A4D6-DF54A243D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1925" y="6613525"/>
            <a:ext cx="660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l-PL" altLang="pl-PL" sz="1000" i="1"/>
              <a:t>Por. D. De Kerckhove, Inteligencja otwarta, Wyd. Mikom, Warszawa 2001</a:t>
            </a:r>
          </a:p>
        </p:txBody>
      </p:sp>
      <p:pic>
        <p:nvPicPr>
          <p:cNvPr id="7209" name="Picture 41" descr="klik">
            <a:extLst>
              <a:ext uri="{FF2B5EF4-FFF2-40B4-BE49-F238E27FC236}">
                <a16:creationId xmlns:a16="http://schemas.microsoft.com/office/drawing/2014/main" id="{AC96303B-7837-4181-A9F2-3B5709F55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64770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10" name="Picture 42" descr="PP2Logo">
            <a:extLst>
              <a:ext uri="{FF2B5EF4-FFF2-40B4-BE49-F238E27FC236}">
                <a16:creationId xmlns:a16="http://schemas.microsoft.com/office/drawing/2014/main" id="{F450EAB1-D5C0-40F5-ACA5-9E06D15F9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6048375"/>
            <a:ext cx="1139825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11" name="WordArt 43">
            <a:extLst>
              <a:ext uri="{FF2B5EF4-FFF2-40B4-BE49-F238E27FC236}">
                <a16:creationId xmlns:a16="http://schemas.microsoft.com/office/drawing/2014/main" id="{2B600991-9375-4CEA-8E6C-948822C2857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4038" y="6011863"/>
            <a:ext cx="7124700" cy="2778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>
                <a:rot lat="0" lon="20699999" rev="0"/>
              </a:camera>
              <a:lightRig rig="legacyFlat3" dir="b"/>
            </a:scene3d>
            <a:sp3d prstMaterial="legacyMatte">
              <a:extrusionClr>
                <a:schemeClr val="tx1"/>
              </a:extrusionClr>
              <a:contourClr>
                <a:schemeClr val="tx1"/>
              </a:contourClr>
            </a:sp3d>
          </a:bodyPr>
          <a:lstStyle/>
          <a:p>
            <a:pPr algn="ctr"/>
            <a:r>
              <a:rPr lang="pl-PL" sz="1200" kern="10">
                <a:ln w="9525">
                  <a:round/>
                  <a:headEnd/>
                  <a:tailEnd/>
                </a:ln>
                <a:latin typeface="Arial Black" panose="020B0A04020102020204" pitchFamily="34" charset="0"/>
              </a:rPr>
              <a:t>Indywidualizacja zakresu materiału kształcenia oraz stopnia trudności.</a:t>
            </a:r>
          </a:p>
        </p:txBody>
      </p:sp>
      <p:grpSp>
        <p:nvGrpSpPr>
          <p:cNvPr id="7213" name="Group 111">
            <a:extLst>
              <a:ext uri="{FF2B5EF4-FFF2-40B4-BE49-F238E27FC236}">
                <a16:creationId xmlns:a16="http://schemas.microsoft.com/office/drawing/2014/main" id="{FD56F549-C9B9-45A9-BF8C-804DF7DB6742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3089275"/>
            <a:ext cx="2663825" cy="2057400"/>
            <a:chOff x="2175" y="2538"/>
            <a:chExt cx="1678" cy="1296"/>
          </a:xfrm>
        </p:grpSpPr>
        <p:grpSp>
          <p:nvGrpSpPr>
            <p:cNvPr id="7214" name="Group 84">
              <a:extLst>
                <a:ext uri="{FF2B5EF4-FFF2-40B4-BE49-F238E27FC236}">
                  <a16:creationId xmlns:a16="http://schemas.microsoft.com/office/drawing/2014/main" id="{0DC19066-7D94-4DFE-AB16-B9E9BB9A2C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75" y="2538"/>
              <a:ext cx="1678" cy="1296"/>
              <a:chOff x="2381" y="2795"/>
              <a:chExt cx="1678" cy="1296"/>
            </a:xfrm>
          </p:grpSpPr>
          <p:sp>
            <p:nvSpPr>
              <p:cNvPr id="7215" name="AutoShape 68">
                <a:extLst>
                  <a:ext uri="{FF2B5EF4-FFF2-40B4-BE49-F238E27FC236}">
                    <a16:creationId xmlns:a16="http://schemas.microsoft.com/office/drawing/2014/main" id="{96CC70F8-8E72-455D-A970-2B5222B07F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1" y="3430"/>
                <a:ext cx="1678" cy="181"/>
              </a:xfrm>
              <a:prstGeom prst="rightArrow">
                <a:avLst>
                  <a:gd name="adj1" fmla="val 38231"/>
                  <a:gd name="adj2" fmla="val 1387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pl-PL" altLang="pl-PL" sz="2500">
                  <a:latin typeface="Times New Roman" panose="02020603050405020304" pitchFamily="18" charset="0"/>
                </a:endParaRPr>
              </a:p>
            </p:txBody>
          </p:sp>
          <p:pic>
            <p:nvPicPr>
              <p:cNvPr id="7216" name="Picture 53" descr="str2">
                <a:extLst>
                  <a:ext uri="{FF2B5EF4-FFF2-40B4-BE49-F238E27FC236}">
                    <a16:creationId xmlns:a16="http://schemas.microsoft.com/office/drawing/2014/main" id="{0E7B94CE-7CDD-4B7E-AEFA-D1B911B517D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6" y="3249"/>
                <a:ext cx="744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17" name="Picture 52" descr="str2">
                <a:extLst>
                  <a:ext uri="{FF2B5EF4-FFF2-40B4-BE49-F238E27FC236}">
                    <a16:creationId xmlns:a16="http://schemas.microsoft.com/office/drawing/2014/main" id="{A20E752A-C6EA-46C6-8A3D-EE9B2E27469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5" y="3249"/>
                <a:ext cx="744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18" name="Picture 50" descr="str2">
                <a:extLst>
                  <a:ext uri="{FF2B5EF4-FFF2-40B4-BE49-F238E27FC236}">
                    <a16:creationId xmlns:a16="http://schemas.microsoft.com/office/drawing/2014/main" id="{C5841BEC-618B-4E5E-94B1-26B2E7A94E5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53" y="3249"/>
                <a:ext cx="744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19" name="Picture 47" descr="str2">
                <a:extLst>
                  <a:ext uri="{FF2B5EF4-FFF2-40B4-BE49-F238E27FC236}">
                    <a16:creationId xmlns:a16="http://schemas.microsoft.com/office/drawing/2014/main" id="{03B702F4-AE95-4AEC-8765-6FFFCC32656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72" y="3249"/>
                <a:ext cx="744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20" name="Picture 48" descr="str2">
                <a:extLst>
                  <a:ext uri="{FF2B5EF4-FFF2-40B4-BE49-F238E27FC236}">
                    <a16:creationId xmlns:a16="http://schemas.microsoft.com/office/drawing/2014/main" id="{A623EACE-0F2A-45B7-8810-A85A2F36D51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8" y="2795"/>
                <a:ext cx="273" cy="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21" name="Picture 74" descr="str2">
                <a:extLst>
                  <a:ext uri="{FF2B5EF4-FFF2-40B4-BE49-F238E27FC236}">
                    <a16:creationId xmlns:a16="http://schemas.microsoft.com/office/drawing/2014/main" id="{310E9F91-7857-4BF9-AA5B-08BB47EDF48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5" y="3884"/>
                <a:ext cx="273" cy="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22" name="Line 75">
                <a:extLst>
                  <a:ext uri="{FF2B5EF4-FFF2-40B4-BE49-F238E27FC236}">
                    <a16:creationId xmlns:a16="http://schemas.microsoft.com/office/drawing/2014/main" id="{757D2630-3A75-49C4-A4B8-D1508F4BD1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0" y="3657"/>
                <a:ext cx="91" cy="3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7223" name="Line 76">
                <a:extLst>
                  <a:ext uri="{FF2B5EF4-FFF2-40B4-BE49-F238E27FC236}">
                    <a16:creationId xmlns:a16="http://schemas.microsoft.com/office/drawing/2014/main" id="{CB2F5075-0354-4D5F-AA0C-6E5FF4D550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4" y="2931"/>
                <a:ext cx="181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pic>
            <p:nvPicPr>
              <p:cNvPr id="7224" name="Picture 77" descr="str2">
                <a:extLst>
                  <a:ext uri="{FF2B5EF4-FFF2-40B4-BE49-F238E27FC236}">
                    <a16:creationId xmlns:a16="http://schemas.microsoft.com/office/drawing/2014/main" id="{6FD77F10-E873-4D6F-B4CD-F75A449EA94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61" y="2795"/>
                <a:ext cx="273" cy="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25" name="Picture 78" descr="str2">
                <a:extLst>
                  <a:ext uri="{FF2B5EF4-FFF2-40B4-BE49-F238E27FC236}">
                    <a16:creationId xmlns:a16="http://schemas.microsoft.com/office/drawing/2014/main" id="{93300EE9-F407-4C5C-9CB1-9D7D5E8BDF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70" y="2795"/>
                <a:ext cx="273" cy="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26" name="Picture 79" descr="str2">
                <a:extLst>
                  <a:ext uri="{FF2B5EF4-FFF2-40B4-BE49-F238E27FC236}">
                    <a16:creationId xmlns:a16="http://schemas.microsoft.com/office/drawing/2014/main" id="{D32AE90F-675A-432C-BED8-78314E891FE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4" y="3884"/>
                <a:ext cx="273" cy="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27" name="Line 81">
                <a:extLst>
                  <a:ext uri="{FF2B5EF4-FFF2-40B4-BE49-F238E27FC236}">
                    <a16:creationId xmlns:a16="http://schemas.microsoft.com/office/drawing/2014/main" id="{D8272861-21B6-44B3-86F5-EE80139C79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07" y="2886"/>
                <a:ext cx="91" cy="3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7228" name="Line 82">
                <a:extLst>
                  <a:ext uri="{FF2B5EF4-FFF2-40B4-BE49-F238E27FC236}">
                    <a16:creationId xmlns:a16="http://schemas.microsoft.com/office/drawing/2014/main" id="{81E41CCE-7D2D-429D-A3BB-D8D9D70D02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5" y="2886"/>
                <a:ext cx="91" cy="3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7229" name="Line 83">
                <a:extLst>
                  <a:ext uri="{FF2B5EF4-FFF2-40B4-BE49-F238E27FC236}">
                    <a16:creationId xmlns:a16="http://schemas.microsoft.com/office/drawing/2014/main" id="{7AE167B9-FD17-4B39-9ED3-3338CC437F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13" y="3512"/>
                <a:ext cx="257" cy="4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7230" name="WordArt 110">
              <a:extLst>
                <a:ext uri="{FF2B5EF4-FFF2-40B4-BE49-F238E27FC236}">
                  <a16:creationId xmlns:a16="http://schemas.microsoft.com/office/drawing/2014/main" id="{6A4DE7E0-4D00-46D1-8A8F-E72D3FD2B0A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313" y="3022"/>
              <a:ext cx="23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l-PL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</p:grpSp>
      <p:grpSp>
        <p:nvGrpSpPr>
          <p:cNvPr id="7231" name="Group 40">
            <a:extLst>
              <a:ext uri="{FF2B5EF4-FFF2-40B4-BE49-F238E27FC236}">
                <a16:creationId xmlns:a16="http://schemas.microsoft.com/office/drawing/2014/main" id="{04E2CF43-A055-4F1D-BF70-A12B7E552130}"/>
              </a:ext>
            </a:extLst>
          </p:cNvPr>
          <p:cNvGrpSpPr>
            <a:grpSpLocks/>
          </p:cNvGrpSpPr>
          <p:nvPr/>
        </p:nvGrpSpPr>
        <p:grpSpPr bwMode="auto">
          <a:xfrm>
            <a:off x="1414463" y="2216150"/>
            <a:ext cx="7308850" cy="428625"/>
            <a:chOff x="204" y="3358"/>
            <a:chExt cx="5420" cy="304"/>
          </a:xfrm>
        </p:grpSpPr>
        <p:sp>
          <p:nvSpPr>
            <p:cNvPr id="7232" name="AutoShape 39">
              <a:extLst>
                <a:ext uri="{FF2B5EF4-FFF2-40B4-BE49-F238E27FC236}">
                  <a16:creationId xmlns:a16="http://schemas.microsoft.com/office/drawing/2014/main" id="{1D1CDA53-8ECF-4E63-BA36-31725F322E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3430"/>
              <a:ext cx="5420" cy="159"/>
            </a:xfrm>
            <a:prstGeom prst="rightArrow">
              <a:avLst>
                <a:gd name="adj1" fmla="val 50000"/>
                <a:gd name="adj2" fmla="val 190641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pl-PL" altLang="pl-PL" sz="2500">
                <a:latin typeface="Times New Roman" panose="02020603050405020304" pitchFamily="18" charset="0"/>
              </a:endParaRPr>
            </a:p>
          </p:txBody>
        </p:sp>
        <p:pic>
          <p:nvPicPr>
            <p:cNvPr id="7233" name="Picture 29" descr="str">
              <a:extLst>
                <a:ext uri="{FF2B5EF4-FFF2-40B4-BE49-F238E27FC236}">
                  <a16:creationId xmlns:a16="http://schemas.microsoft.com/office/drawing/2014/main" id="{8643F275-8A70-47C9-9785-BDF6A65798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" y="3358"/>
              <a:ext cx="396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34" name="Picture 30" descr="str">
              <a:extLst>
                <a:ext uri="{FF2B5EF4-FFF2-40B4-BE49-F238E27FC236}">
                  <a16:creationId xmlns:a16="http://schemas.microsoft.com/office/drawing/2014/main" id="{24E6E95F-D7CA-4C41-BD18-51C65A3877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" y="3358"/>
              <a:ext cx="396" cy="3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35" name="Picture 31" descr="str">
              <a:extLst>
                <a:ext uri="{FF2B5EF4-FFF2-40B4-BE49-F238E27FC236}">
                  <a16:creationId xmlns:a16="http://schemas.microsoft.com/office/drawing/2014/main" id="{5401D096-0EE2-4E1C-872B-DA3D0FF801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3362"/>
              <a:ext cx="396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36" name="Picture 32" descr="str">
              <a:extLst>
                <a:ext uri="{FF2B5EF4-FFF2-40B4-BE49-F238E27FC236}">
                  <a16:creationId xmlns:a16="http://schemas.microsoft.com/office/drawing/2014/main" id="{FE792EB0-4738-4FA6-B07C-C54569623C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9" y="3362"/>
              <a:ext cx="396" cy="3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37" name="Picture 33" descr="str">
              <a:extLst>
                <a:ext uri="{FF2B5EF4-FFF2-40B4-BE49-F238E27FC236}">
                  <a16:creationId xmlns:a16="http://schemas.microsoft.com/office/drawing/2014/main" id="{7095FCA8-A563-4226-9B63-7E6C1F4311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3362"/>
              <a:ext cx="396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38" name="Picture 34" descr="str">
              <a:extLst>
                <a:ext uri="{FF2B5EF4-FFF2-40B4-BE49-F238E27FC236}">
                  <a16:creationId xmlns:a16="http://schemas.microsoft.com/office/drawing/2014/main" id="{C9BA1F11-1D8A-4110-AD8F-43BFE37CE1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6" y="3358"/>
              <a:ext cx="396" cy="3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39" name="Picture 35" descr="str">
              <a:extLst>
                <a:ext uri="{FF2B5EF4-FFF2-40B4-BE49-F238E27FC236}">
                  <a16:creationId xmlns:a16="http://schemas.microsoft.com/office/drawing/2014/main" id="{262015AF-7909-41B8-9672-71542FFE76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6" y="3358"/>
              <a:ext cx="396" cy="3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40" name="Picture 36" descr="str">
              <a:extLst>
                <a:ext uri="{FF2B5EF4-FFF2-40B4-BE49-F238E27FC236}">
                  <a16:creationId xmlns:a16="http://schemas.microsoft.com/office/drawing/2014/main" id="{00072980-CE07-4022-842F-2A97E654E8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9" y="3362"/>
              <a:ext cx="396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41" name="Picture 37" descr="str">
              <a:extLst>
                <a:ext uri="{FF2B5EF4-FFF2-40B4-BE49-F238E27FC236}">
                  <a16:creationId xmlns:a16="http://schemas.microsoft.com/office/drawing/2014/main" id="{36D117D9-DD34-423F-8F91-1436EA755D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5" y="3362"/>
              <a:ext cx="396" cy="3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42" name="Picture 38" descr="str">
              <a:extLst>
                <a:ext uri="{FF2B5EF4-FFF2-40B4-BE49-F238E27FC236}">
                  <a16:creationId xmlns:a16="http://schemas.microsoft.com/office/drawing/2014/main" id="{7FFD38D9-5A44-4E71-8F2F-43C18EF855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2" y="3362"/>
              <a:ext cx="396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243" name="WordArt 75">
            <a:extLst>
              <a:ext uri="{FF2B5EF4-FFF2-40B4-BE49-F238E27FC236}">
                <a16:creationId xmlns:a16="http://schemas.microsoft.com/office/drawing/2014/main" id="{48B22C68-51BD-4C20-AD78-F8D33847750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57338" y="5745163"/>
            <a:ext cx="3230562" cy="2778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>
                <a:rot lat="0" lon="20699999" rev="0"/>
              </a:camera>
              <a:lightRig rig="legacyFlat3" dir="b"/>
            </a:scene3d>
            <a:sp3d prstMaterial="legacyMatte">
              <a:extrusionClr>
                <a:schemeClr val="tx1"/>
              </a:extrusionClr>
              <a:contourClr>
                <a:schemeClr val="tx1"/>
              </a:contourClr>
            </a:sp3d>
          </a:bodyPr>
          <a:lstStyle/>
          <a:p>
            <a:pPr algn="ctr"/>
            <a:r>
              <a:rPr lang="pl-PL" sz="1200" kern="10">
                <a:ln w="9525">
                  <a:round/>
                  <a:headEnd/>
                  <a:tailEnd/>
                </a:ln>
                <a:latin typeface="Arial Black" panose="020B0A04020102020204" pitchFamily="34" charset="0"/>
              </a:rPr>
              <a:t>Strukturyzacja informacji.</a:t>
            </a:r>
          </a:p>
        </p:txBody>
      </p:sp>
      <p:pic>
        <p:nvPicPr>
          <p:cNvPr id="7208" name="Picture 40" descr="oklad">
            <a:extLst>
              <a:ext uri="{FF2B5EF4-FFF2-40B4-BE49-F238E27FC236}">
                <a16:creationId xmlns:a16="http://schemas.microsoft.com/office/drawing/2014/main" id="{49283CA4-FDFF-4778-B5BC-064EBBD2D5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1541463"/>
            <a:ext cx="2867025" cy="408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Prostokąt 48">
            <a:extLst>
              <a:ext uri="{FF2B5EF4-FFF2-40B4-BE49-F238E27FC236}">
                <a16:creationId xmlns:a16="http://schemas.microsoft.com/office/drawing/2014/main" id="{8155486C-F909-428F-A779-1DE05C32FE1E}"/>
              </a:ext>
            </a:extLst>
          </p:cNvPr>
          <p:cNvSpPr/>
          <p:nvPr/>
        </p:nvSpPr>
        <p:spPr>
          <a:xfrm>
            <a:off x="6810246" y="34504"/>
            <a:ext cx="221945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pl-PL" sz="4400" b="1" cap="none" spc="0" dirty="0">
                <a:ln/>
                <a:solidFill>
                  <a:srgbClr val="FF9900"/>
                </a:solidFill>
                <a:effectLst>
                  <a:reflection blurRad="6350" stA="60000" endA="900" endPos="60000" dist="29997" dir="5400000" sy="-100000" algn="bl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JJ KURSY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85185E-6 L -0.40504 0.00695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6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503 0.00695 L -0.00364 -0.00046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69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8" name="AutoShape 36">
            <a:hlinkClick r:id="rId2" action="ppaction://hlinksldjump"/>
            <a:extLst>
              <a:ext uri="{FF2B5EF4-FFF2-40B4-BE49-F238E27FC236}">
                <a16:creationId xmlns:a16="http://schemas.microsoft.com/office/drawing/2014/main" id="{0A228AD6-3BCD-4E6D-B065-5548DB61B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" y="4995863"/>
            <a:ext cx="1466850" cy="774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6BDEC"/>
              </a:gs>
              <a:gs pos="100000">
                <a:srgbClr val="2479D6"/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prstShdw prst="shdw17" dist="17961" dir="2700000">
              <a:srgbClr val="D7D7D7"/>
            </a:prstShdw>
          </a:effectLst>
        </p:spPr>
        <p:txBody>
          <a:bodyPr wrap="none" anchor="ctr"/>
          <a:lstStyle/>
          <a:p>
            <a:r>
              <a:rPr lang="pl-PL" altLang="pl-PL" b="1">
                <a:solidFill>
                  <a:schemeClr val="bg1"/>
                </a:solidFill>
              </a:rPr>
              <a:t>Multimedia</a:t>
            </a:r>
            <a:r>
              <a:rPr lang="pl-PL" altLang="pl-PL"/>
              <a:t> </a:t>
            </a:r>
            <a:br>
              <a:rPr lang="pl-PL" altLang="pl-PL" b="1">
                <a:solidFill>
                  <a:schemeClr val="bg1"/>
                </a:solidFill>
              </a:rPr>
            </a:br>
            <a:r>
              <a:rPr lang="pl-PL" altLang="pl-PL" sz="1000" b="1">
                <a:solidFill>
                  <a:schemeClr val="bg1"/>
                </a:solidFill>
              </a:rPr>
              <a:t>komunikacyjność</a:t>
            </a:r>
          </a:p>
        </p:txBody>
      </p:sp>
      <p:sp>
        <p:nvSpPr>
          <p:cNvPr id="8225" name="AutoShape 33">
            <a:hlinkClick r:id="rId3" action="ppaction://hlinksldjump"/>
            <a:extLst>
              <a:ext uri="{FF2B5EF4-FFF2-40B4-BE49-F238E27FC236}">
                <a16:creationId xmlns:a16="http://schemas.microsoft.com/office/drawing/2014/main" id="{09B74378-5FF7-4229-AB94-FD2979843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" y="2509838"/>
            <a:ext cx="1466850" cy="774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6BDEC"/>
              </a:gs>
              <a:gs pos="100000">
                <a:srgbClr val="2479D6"/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prstShdw prst="shdw17" dist="17961" dir="2700000">
              <a:srgbClr val="D7D7D7"/>
            </a:prstShdw>
          </a:effectLst>
        </p:spPr>
        <p:txBody>
          <a:bodyPr wrap="none" anchor="ctr"/>
          <a:lstStyle/>
          <a:p>
            <a:r>
              <a:rPr lang="pl-PL" altLang="pl-PL" b="1">
                <a:solidFill>
                  <a:schemeClr val="bg1"/>
                </a:solidFill>
              </a:rPr>
              <a:t>Procesy</a:t>
            </a:r>
            <a:br>
              <a:rPr lang="pl-PL" altLang="pl-PL" b="1">
                <a:solidFill>
                  <a:schemeClr val="bg1"/>
                </a:solidFill>
              </a:rPr>
            </a:br>
            <a:r>
              <a:rPr lang="pl-PL" altLang="pl-PL" b="1">
                <a:solidFill>
                  <a:schemeClr val="bg1"/>
                </a:solidFill>
              </a:rPr>
              <a:t>uwagi</a:t>
            </a:r>
          </a:p>
        </p:txBody>
      </p:sp>
      <p:sp>
        <p:nvSpPr>
          <p:cNvPr id="8226" name="AutoShape 34">
            <a:hlinkClick r:id="rId4" action="ppaction://hlinksldjump"/>
            <a:extLst>
              <a:ext uri="{FF2B5EF4-FFF2-40B4-BE49-F238E27FC236}">
                <a16:creationId xmlns:a16="http://schemas.microsoft.com/office/drawing/2014/main" id="{2FB9AD99-EE77-433C-8494-225BBAF55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" y="3338513"/>
            <a:ext cx="1466850" cy="774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6BDEC"/>
              </a:gs>
              <a:gs pos="100000">
                <a:srgbClr val="2479D6"/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prstShdw prst="shdw17" dist="17961" dir="2700000">
              <a:srgbClr val="D7D7D7"/>
            </a:prstShdw>
          </a:effectLst>
        </p:spPr>
        <p:txBody>
          <a:bodyPr wrap="none" anchor="ctr"/>
          <a:lstStyle/>
          <a:p>
            <a:r>
              <a:rPr lang="pl-PL" altLang="pl-PL" b="1">
                <a:solidFill>
                  <a:schemeClr val="bg1"/>
                </a:solidFill>
              </a:rPr>
              <a:t>Multimedia</a:t>
            </a:r>
            <a:r>
              <a:rPr lang="pl-PL" altLang="pl-PL"/>
              <a:t> </a:t>
            </a:r>
            <a:br>
              <a:rPr lang="pl-PL" altLang="pl-PL" b="1">
                <a:solidFill>
                  <a:schemeClr val="bg1"/>
                </a:solidFill>
              </a:rPr>
            </a:br>
            <a:r>
              <a:rPr lang="pl-PL" altLang="pl-PL" sz="1000" b="1">
                <a:solidFill>
                  <a:schemeClr val="bg1"/>
                </a:solidFill>
              </a:rPr>
              <a:t>hipertekstowość</a:t>
            </a:r>
            <a:endParaRPr lang="pl-PL" altLang="pl-PL" sz="900" b="1">
              <a:solidFill>
                <a:schemeClr val="bg1"/>
              </a:solidFill>
            </a:endParaRPr>
          </a:p>
        </p:txBody>
      </p:sp>
      <p:sp>
        <p:nvSpPr>
          <p:cNvPr id="8227" name="AutoShape 35">
            <a:hlinkClick r:id="rId5" action="ppaction://hlinksldjump"/>
            <a:extLst>
              <a:ext uri="{FF2B5EF4-FFF2-40B4-BE49-F238E27FC236}">
                <a16:creationId xmlns:a16="http://schemas.microsoft.com/office/drawing/2014/main" id="{BC30EEDE-20A5-44EB-B52C-C7AD0505F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" y="1681163"/>
            <a:ext cx="1466850" cy="774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6BDEC"/>
              </a:gs>
              <a:gs pos="100000">
                <a:srgbClr val="2479D6"/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prstShdw prst="shdw17" dist="17961" dir="2700000">
              <a:srgbClr val="D7D7D7"/>
            </a:prstShdw>
          </a:effectLst>
        </p:spPr>
        <p:txBody>
          <a:bodyPr wrap="none" anchor="ctr"/>
          <a:lstStyle/>
          <a:p>
            <a:r>
              <a:rPr lang="pl-PL" altLang="pl-PL" b="1">
                <a:solidFill>
                  <a:schemeClr val="bg1"/>
                </a:solidFill>
              </a:rPr>
              <a:t>Teorie</a:t>
            </a:r>
          </a:p>
        </p:txBody>
      </p:sp>
      <p:sp>
        <p:nvSpPr>
          <p:cNvPr id="12" name="TextBox 6">
            <a:extLst>
              <a:ext uri="{FF2B5EF4-FFF2-40B4-BE49-F238E27FC236}">
                <a16:creationId xmlns:a16="http://schemas.microsoft.com/office/drawing/2014/main" id="{3ED932E8-AB0C-4EC7-9388-A14E9C392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15888"/>
            <a:ext cx="1909763" cy="4889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l-PL" altLang="pl-PL" sz="2600" b="1">
                <a:solidFill>
                  <a:schemeClr val="bg1"/>
                </a:solidFill>
              </a:rPr>
              <a:t>Multimedia</a:t>
            </a:r>
            <a:endParaRPr lang="en-US" altLang="pl-PL" sz="2600" b="1">
              <a:solidFill>
                <a:schemeClr val="bg1"/>
              </a:solidFill>
            </a:endParaRPr>
          </a:p>
        </p:txBody>
      </p:sp>
      <p:pic>
        <p:nvPicPr>
          <p:cNvPr id="9" name="Rounded Rectangle 5">
            <a:extLst>
              <a:ext uri="{FF2B5EF4-FFF2-40B4-BE49-F238E27FC236}">
                <a16:creationId xmlns:a16="http://schemas.microsoft.com/office/drawing/2014/main" id="{93ED501A-4AB8-455E-9132-FD32EDC75B2F}"/>
              </a:ext>
            </a:extLst>
          </p:cNvPr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167"/>
          <a:stretch>
            <a:fillRect/>
          </a:stretch>
        </p:blipFill>
        <p:spPr bwMode="auto">
          <a:xfrm>
            <a:off x="969963" y="692150"/>
            <a:ext cx="8174037" cy="616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21" name="AutoShape 29">
            <a:hlinkClick r:id="rId7" action="ppaction://hlinksldjump"/>
            <a:extLst>
              <a:ext uri="{FF2B5EF4-FFF2-40B4-BE49-F238E27FC236}">
                <a16:creationId xmlns:a16="http://schemas.microsoft.com/office/drawing/2014/main" id="{72E2F7F6-AABF-4207-A425-97E4473DE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" y="4167188"/>
            <a:ext cx="1466850" cy="774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prstShdw prst="shdw17" dist="17961" dir="2700000">
              <a:srgbClr val="D7D7D7"/>
            </a:prstShdw>
          </a:effectLst>
        </p:spPr>
        <p:txBody>
          <a:bodyPr wrap="none" anchor="ctr"/>
          <a:lstStyle/>
          <a:p>
            <a:r>
              <a:rPr lang="pl-PL" altLang="pl-PL" b="1">
                <a:solidFill>
                  <a:schemeClr val="bg1"/>
                </a:solidFill>
              </a:rPr>
              <a:t>Multimedia</a:t>
            </a:r>
            <a:r>
              <a:rPr lang="pl-PL" altLang="pl-PL"/>
              <a:t> </a:t>
            </a:r>
            <a:br>
              <a:rPr lang="pl-PL" altLang="pl-PL" b="1">
                <a:solidFill>
                  <a:schemeClr val="bg1"/>
                </a:solidFill>
              </a:rPr>
            </a:br>
            <a:r>
              <a:rPr lang="pl-PL" altLang="pl-PL" sz="1000" b="1">
                <a:solidFill>
                  <a:schemeClr val="bg1"/>
                </a:solidFill>
              </a:rPr>
              <a:t>interaktywność</a:t>
            </a:r>
          </a:p>
        </p:txBody>
      </p:sp>
      <p:sp>
        <p:nvSpPr>
          <p:cNvPr id="8229" name="WordArt 37">
            <a:extLst>
              <a:ext uri="{FF2B5EF4-FFF2-40B4-BE49-F238E27FC236}">
                <a16:creationId xmlns:a16="http://schemas.microsoft.com/office/drawing/2014/main" id="{86BEB4DB-8F55-4D8F-9CDE-B4997091958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58888" y="1008063"/>
            <a:ext cx="3538537" cy="4905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>
                <a:rot lat="0" lon="900000" rev="0"/>
              </a:camera>
              <a:lightRig rig="legacyFlat3" dir="b"/>
            </a:scene3d>
            <a:sp3d prstMaterial="legacyMatte">
              <a:extrusionClr>
                <a:srgbClr val="000066"/>
              </a:extrusionClr>
              <a:contourClr>
                <a:srgbClr val="000066"/>
              </a:contourClr>
            </a:sp3d>
          </a:bodyPr>
          <a:lstStyle/>
          <a:p>
            <a:pPr algn="ctr"/>
            <a:r>
              <a:rPr lang="pl-PL" sz="3600" kern="10">
                <a:ln w="9525">
                  <a:round/>
                  <a:headEnd/>
                  <a:tailEnd/>
                </a:ln>
                <a:solidFill>
                  <a:srgbClr val="000066"/>
                </a:solidFill>
                <a:latin typeface="Arial Black" panose="020B0A04020102020204" pitchFamily="34" charset="0"/>
              </a:rPr>
              <a:t>Interaktywność</a:t>
            </a:r>
          </a:p>
        </p:txBody>
      </p:sp>
      <p:pic>
        <p:nvPicPr>
          <p:cNvPr id="8231" name="Picture 39" descr="klik">
            <a:extLst>
              <a:ext uri="{FF2B5EF4-FFF2-40B4-BE49-F238E27FC236}">
                <a16:creationId xmlns:a16="http://schemas.microsoft.com/office/drawing/2014/main" id="{6E277BCE-5D05-40C2-B227-619B6FC4A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64770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32" name="Picture 40" descr="PP2Logo">
            <a:extLst>
              <a:ext uri="{FF2B5EF4-FFF2-40B4-BE49-F238E27FC236}">
                <a16:creationId xmlns:a16="http://schemas.microsoft.com/office/drawing/2014/main" id="{1F063B2C-E1A3-42C7-AF29-A5E818E36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6048375"/>
            <a:ext cx="1139825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33" name="Text Box 41">
            <a:extLst>
              <a:ext uri="{FF2B5EF4-FFF2-40B4-BE49-F238E27FC236}">
                <a16:creationId xmlns:a16="http://schemas.microsoft.com/office/drawing/2014/main" id="{DCCA3EF6-9C48-4E28-AFE0-D839E0D4E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575" y="3195638"/>
            <a:ext cx="6145213" cy="195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pl-PL" altLang="pl-PL" sz="2600" b="1">
                <a:solidFill>
                  <a:srgbClr val="0150EF"/>
                </a:solidFill>
              </a:rPr>
              <a:t> gry edukacyjne,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pl-PL" altLang="pl-PL" sz="2600" b="1">
                <a:solidFill>
                  <a:srgbClr val="0150EF"/>
                </a:solidFill>
              </a:rPr>
              <a:t> wizualizacje procesów i zjawisk,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pl-PL" altLang="pl-PL" sz="2600" b="1">
                <a:solidFill>
                  <a:srgbClr val="0150EF"/>
                </a:solidFill>
              </a:rPr>
              <a:t> interaktywne filmy,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pl-PL" altLang="pl-PL" sz="2600" b="1">
                <a:solidFill>
                  <a:srgbClr val="0150EF"/>
                </a:solidFill>
              </a:rPr>
              <a:t> animacje.</a:t>
            </a:r>
          </a:p>
        </p:txBody>
      </p:sp>
      <p:sp>
        <p:nvSpPr>
          <p:cNvPr id="8234" name="Text Box 42">
            <a:extLst>
              <a:ext uri="{FF2B5EF4-FFF2-40B4-BE49-F238E27FC236}">
                <a16:creationId xmlns:a16="http://schemas.microsoft.com/office/drawing/2014/main" id="{0469D0C1-44C8-4680-8093-7C514D13E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938" y="1731963"/>
            <a:ext cx="6594475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pl-PL" altLang="pl-PL" sz="2600" b="1">
                <a:solidFill>
                  <a:srgbClr val="0150EF"/>
                </a:solidFill>
              </a:rPr>
              <a:t>Komponenty kursów e-learningowych </a:t>
            </a:r>
            <a:br>
              <a:rPr lang="pl-PL" altLang="pl-PL" sz="2600" b="1">
                <a:solidFill>
                  <a:srgbClr val="0150EF"/>
                </a:solidFill>
              </a:rPr>
            </a:br>
            <a:r>
              <a:rPr lang="pl-PL" altLang="pl-PL" sz="2600" b="1">
                <a:solidFill>
                  <a:srgbClr val="0150EF"/>
                </a:solidFill>
              </a:rPr>
              <a:t>oraz media wykorzystywane w ramach konwencjonalnych jednostek dydaktycznych:</a:t>
            </a:r>
          </a:p>
        </p:txBody>
      </p:sp>
      <p:pic>
        <p:nvPicPr>
          <p:cNvPr id="8236" name="Picture 44" descr="ispring3">
            <a:extLst>
              <a:ext uri="{FF2B5EF4-FFF2-40B4-BE49-F238E27FC236}">
                <a16:creationId xmlns:a16="http://schemas.microsoft.com/office/drawing/2014/main" id="{1160E89A-D38D-438D-AE5E-3DF2C19A5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4416425"/>
            <a:ext cx="1182688" cy="160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37" name="Picture 45" descr="2u558k7">
            <a:extLst>
              <a:ext uri="{FF2B5EF4-FFF2-40B4-BE49-F238E27FC236}">
                <a16:creationId xmlns:a16="http://schemas.microsoft.com/office/drawing/2014/main" id="{EED35879-1AB6-4B51-9412-6D27CA733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419600"/>
            <a:ext cx="10890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38" name="Picture 46" descr="alligator">
            <a:extLst>
              <a:ext uri="{FF2B5EF4-FFF2-40B4-BE49-F238E27FC236}">
                <a16:creationId xmlns:a16="http://schemas.microsoft.com/office/drawing/2014/main" id="{8307CA4E-1CA7-4473-A087-4FCDB100F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763" y="5548313"/>
            <a:ext cx="1806575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41" name="Picture 49" descr="authorpoint2">
            <a:extLst>
              <a:ext uri="{FF2B5EF4-FFF2-40B4-BE49-F238E27FC236}">
                <a16:creationId xmlns:a16="http://schemas.microsoft.com/office/drawing/2014/main" id="{AE8B20F0-9F43-4168-A004-F52381F5E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63" y="4899025"/>
            <a:ext cx="1644650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30" name="Picture 38" descr="ict">
            <a:extLst>
              <a:ext uri="{FF2B5EF4-FFF2-40B4-BE49-F238E27FC236}">
                <a16:creationId xmlns:a16="http://schemas.microsoft.com/office/drawing/2014/main" id="{95F45001-94D2-4990-AE17-332F58153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4188" y="1290638"/>
            <a:ext cx="3367087" cy="477837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Prostokąt 21">
            <a:extLst>
              <a:ext uri="{FF2B5EF4-FFF2-40B4-BE49-F238E27FC236}">
                <a16:creationId xmlns:a16="http://schemas.microsoft.com/office/drawing/2014/main" id="{9BC73793-23C0-4AF4-9A02-9BA8FD35A242}"/>
              </a:ext>
            </a:extLst>
          </p:cNvPr>
          <p:cNvSpPr/>
          <p:nvPr/>
        </p:nvSpPr>
        <p:spPr>
          <a:xfrm>
            <a:off x="6810246" y="34504"/>
            <a:ext cx="221945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pl-PL" sz="4400" b="1" cap="none" spc="0" dirty="0">
                <a:ln/>
                <a:solidFill>
                  <a:srgbClr val="FF9900"/>
                </a:solidFill>
                <a:effectLst>
                  <a:reflection blurRad="6350" stA="60000" endA="900" endPos="60000" dist="29997" dir="5400000" sy="-100000" algn="bl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JJ KURSY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5723E-6 L -0.43576 0.00208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88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576 0.00208 L -1.38889E-6 -0.00439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88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3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5" name="AutoShape 39">
            <a:hlinkClick r:id="rId2" action="ppaction://hlinksldjump"/>
            <a:extLst>
              <a:ext uri="{FF2B5EF4-FFF2-40B4-BE49-F238E27FC236}">
                <a16:creationId xmlns:a16="http://schemas.microsoft.com/office/drawing/2014/main" id="{46E857EE-B0A5-4764-906D-E8D5209A5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" y="2509838"/>
            <a:ext cx="1466850" cy="774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6BDEC"/>
              </a:gs>
              <a:gs pos="100000">
                <a:srgbClr val="2479D6"/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prstShdw prst="shdw17" dist="17961" dir="2700000">
              <a:srgbClr val="D7D7D7"/>
            </a:prstShdw>
          </a:effectLst>
        </p:spPr>
        <p:txBody>
          <a:bodyPr wrap="none" anchor="ctr"/>
          <a:lstStyle/>
          <a:p>
            <a:r>
              <a:rPr lang="pl-PL" altLang="pl-PL" b="1">
                <a:solidFill>
                  <a:schemeClr val="bg1"/>
                </a:solidFill>
              </a:rPr>
              <a:t>Procesy</a:t>
            </a:r>
            <a:br>
              <a:rPr lang="pl-PL" altLang="pl-PL" b="1">
                <a:solidFill>
                  <a:schemeClr val="bg1"/>
                </a:solidFill>
              </a:rPr>
            </a:br>
            <a:r>
              <a:rPr lang="pl-PL" altLang="pl-PL" b="1">
                <a:solidFill>
                  <a:schemeClr val="bg1"/>
                </a:solidFill>
              </a:rPr>
              <a:t>uwagi</a:t>
            </a:r>
          </a:p>
        </p:txBody>
      </p:sp>
      <p:sp>
        <p:nvSpPr>
          <p:cNvPr id="9256" name="AutoShape 40">
            <a:hlinkClick r:id="rId3" action="ppaction://hlinksldjump"/>
            <a:extLst>
              <a:ext uri="{FF2B5EF4-FFF2-40B4-BE49-F238E27FC236}">
                <a16:creationId xmlns:a16="http://schemas.microsoft.com/office/drawing/2014/main" id="{1E30F3C7-8E56-4360-8C7C-4E209D324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" y="3338513"/>
            <a:ext cx="1466850" cy="774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6BDEC"/>
              </a:gs>
              <a:gs pos="100000">
                <a:srgbClr val="2479D6"/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prstShdw prst="shdw17" dist="17961" dir="2700000">
              <a:srgbClr val="D7D7D7"/>
            </a:prstShdw>
          </a:effectLst>
        </p:spPr>
        <p:txBody>
          <a:bodyPr wrap="none" anchor="ctr"/>
          <a:lstStyle/>
          <a:p>
            <a:r>
              <a:rPr lang="pl-PL" altLang="pl-PL" b="1">
                <a:solidFill>
                  <a:schemeClr val="bg1"/>
                </a:solidFill>
              </a:rPr>
              <a:t>Multimedia</a:t>
            </a:r>
            <a:r>
              <a:rPr lang="pl-PL" altLang="pl-PL"/>
              <a:t> </a:t>
            </a:r>
            <a:br>
              <a:rPr lang="pl-PL" altLang="pl-PL" b="1">
                <a:solidFill>
                  <a:schemeClr val="bg1"/>
                </a:solidFill>
              </a:rPr>
            </a:br>
            <a:r>
              <a:rPr lang="pl-PL" altLang="pl-PL" sz="1000" b="1">
                <a:solidFill>
                  <a:schemeClr val="bg1"/>
                </a:solidFill>
              </a:rPr>
              <a:t>hipertekstowość</a:t>
            </a:r>
          </a:p>
        </p:txBody>
      </p:sp>
      <p:sp>
        <p:nvSpPr>
          <p:cNvPr id="9257" name="AutoShape 41">
            <a:hlinkClick r:id="rId4" action="ppaction://hlinksldjump"/>
            <a:extLst>
              <a:ext uri="{FF2B5EF4-FFF2-40B4-BE49-F238E27FC236}">
                <a16:creationId xmlns:a16="http://schemas.microsoft.com/office/drawing/2014/main" id="{2E800B7E-4FC7-4129-A9C4-7B9AA43E7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" y="4167188"/>
            <a:ext cx="1466850" cy="774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6BDEC"/>
              </a:gs>
              <a:gs pos="100000">
                <a:srgbClr val="2479D6"/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prstShdw prst="shdw17" dist="17961" dir="2700000">
              <a:srgbClr val="D7D7D7"/>
            </a:prstShdw>
          </a:effectLst>
        </p:spPr>
        <p:txBody>
          <a:bodyPr wrap="none" anchor="ctr"/>
          <a:lstStyle/>
          <a:p>
            <a:r>
              <a:rPr lang="pl-PL" altLang="pl-PL" b="1">
                <a:solidFill>
                  <a:schemeClr val="bg1"/>
                </a:solidFill>
              </a:rPr>
              <a:t>Multimedia</a:t>
            </a:r>
            <a:r>
              <a:rPr lang="pl-PL" altLang="pl-PL"/>
              <a:t> </a:t>
            </a:r>
            <a:br>
              <a:rPr lang="pl-PL" altLang="pl-PL" b="1">
                <a:solidFill>
                  <a:schemeClr val="bg1"/>
                </a:solidFill>
              </a:rPr>
            </a:br>
            <a:r>
              <a:rPr lang="pl-PL" altLang="pl-PL" sz="1000" b="1">
                <a:solidFill>
                  <a:schemeClr val="bg1"/>
                </a:solidFill>
              </a:rPr>
              <a:t>interaktywność</a:t>
            </a:r>
          </a:p>
        </p:txBody>
      </p:sp>
      <p:sp>
        <p:nvSpPr>
          <p:cNvPr id="9258" name="AutoShape 42">
            <a:hlinkClick r:id="rId5" action="ppaction://hlinksldjump"/>
            <a:extLst>
              <a:ext uri="{FF2B5EF4-FFF2-40B4-BE49-F238E27FC236}">
                <a16:creationId xmlns:a16="http://schemas.microsoft.com/office/drawing/2014/main" id="{8FC54CA5-AE0A-4144-86CD-10F5E6198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" y="1681163"/>
            <a:ext cx="1466850" cy="774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6BDEC"/>
              </a:gs>
              <a:gs pos="100000">
                <a:srgbClr val="2479D6"/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prstShdw prst="shdw17" dist="17961" dir="2700000">
              <a:srgbClr val="D7D7D7"/>
            </a:prstShdw>
          </a:effectLst>
        </p:spPr>
        <p:txBody>
          <a:bodyPr wrap="none" anchor="ctr"/>
          <a:lstStyle/>
          <a:p>
            <a:r>
              <a:rPr lang="pl-PL" altLang="pl-PL" b="1">
                <a:solidFill>
                  <a:schemeClr val="bg1"/>
                </a:solidFill>
              </a:rPr>
              <a:t>Teorie</a:t>
            </a:r>
          </a:p>
        </p:txBody>
      </p:sp>
      <p:sp>
        <p:nvSpPr>
          <p:cNvPr id="12" name="TextBox 6">
            <a:extLst>
              <a:ext uri="{FF2B5EF4-FFF2-40B4-BE49-F238E27FC236}">
                <a16:creationId xmlns:a16="http://schemas.microsoft.com/office/drawing/2014/main" id="{CC4B2F5A-91AA-4324-9C62-D98185AB9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15888"/>
            <a:ext cx="1909763" cy="4889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l-PL" altLang="pl-PL" sz="2600" b="1">
                <a:solidFill>
                  <a:schemeClr val="bg1"/>
                </a:solidFill>
              </a:rPr>
              <a:t>Multimedia</a:t>
            </a:r>
            <a:endParaRPr lang="en-US" altLang="pl-PL" sz="2600" b="1">
              <a:solidFill>
                <a:schemeClr val="bg1"/>
              </a:solidFill>
            </a:endParaRPr>
          </a:p>
        </p:txBody>
      </p:sp>
      <p:pic>
        <p:nvPicPr>
          <p:cNvPr id="9" name="Rounded Rectangle 5">
            <a:extLst>
              <a:ext uri="{FF2B5EF4-FFF2-40B4-BE49-F238E27FC236}">
                <a16:creationId xmlns:a16="http://schemas.microsoft.com/office/drawing/2014/main" id="{BF1FF14E-2CA0-48E3-B83A-DAE437825C38}"/>
              </a:ext>
            </a:extLst>
          </p:cNvPr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167"/>
          <a:stretch>
            <a:fillRect/>
          </a:stretch>
        </p:blipFill>
        <p:spPr bwMode="auto">
          <a:xfrm>
            <a:off x="969963" y="692150"/>
            <a:ext cx="8174037" cy="616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54" name="AutoShape 38">
            <a:hlinkClick r:id="rId7" action="ppaction://hlinksldjump"/>
            <a:extLst>
              <a:ext uri="{FF2B5EF4-FFF2-40B4-BE49-F238E27FC236}">
                <a16:creationId xmlns:a16="http://schemas.microsoft.com/office/drawing/2014/main" id="{49DF254A-1126-4AA8-A31C-899F3A33D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" y="4995863"/>
            <a:ext cx="1466850" cy="774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7900"/>
              </a:gs>
              <a:gs pos="100000">
                <a:srgbClr val="9E4F00"/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prstShdw prst="shdw17" dist="17961" dir="2700000">
              <a:srgbClr val="D7D7D7"/>
            </a:prstShdw>
          </a:effectLst>
        </p:spPr>
        <p:txBody>
          <a:bodyPr wrap="none" anchor="ctr"/>
          <a:lstStyle/>
          <a:p>
            <a:r>
              <a:rPr lang="pl-PL" altLang="pl-PL" b="1">
                <a:solidFill>
                  <a:schemeClr val="bg1"/>
                </a:solidFill>
              </a:rPr>
              <a:t>Multimedia</a:t>
            </a:r>
            <a:r>
              <a:rPr lang="pl-PL" altLang="pl-PL"/>
              <a:t> </a:t>
            </a:r>
            <a:br>
              <a:rPr lang="pl-PL" altLang="pl-PL" sz="1000" b="1">
                <a:solidFill>
                  <a:schemeClr val="bg1"/>
                </a:solidFill>
              </a:rPr>
            </a:br>
            <a:r>
              <a:rPr lang="pl-PL" altLang="pl-PL" sz="1000" b="1">
                <a:solidFill>
                  <a:schemeClr val="bg1"/>
                </a:solidFill>
              </a:rPr>
              <a:t>komunikacyjność</a:t>
            </a:r>
          </a:p>
        </p:txBody>
      </p:sp>
      <p:sp>
        <p:nvSpPr>
          <p:cNvPr id="9259" name="WordArt 43">
            <a:extLst>
              <a:ext uri="{FF2B5EF4-FFF2-40B4-BE49-F238E27FC236}">
                <a16:creationId xmlns:a16="http://schemas.microsoft.com/office/drawing/2014/main" id="{C20F82E5-39F6-4CA7-BC47-4D652FEB18E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58888" y="1008063"/>
            <a:ext cx="3538537" cy="4905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>
                <a:rot lat="0" lon="900000" rev="0"/>
              </a:camera>
              <a:lightRig rig="legacyFlat3" dir="b"/>
            </a:scene3d>
            <a:sp3d prstMaterial="legacyMatte">
              <a:extrusionClr>
                <a:srgbClr val="000066"/>
              </a:extrusionClr>
              <a:contourClr>
                <a:srgbClr val="000066"/>
              </a:contourClr>
            </a:sp3d>
          </a:bodyPr>
          <a:lstStyle/>
          <a:p>
            <a:pPr algn="ctr"/>
            <a:r>
              <a:rPr lang="pl-PL" sz="3600" kern="10">
                <a:ln w="9525">
                  <a:round/>
                  <a:headEnd/>
                  <a:tailEnd/>
                </a:ln>
                <a:solidFill>
                  <a:srgbClr val="000066"/>
                </a:solidFill>
                <a:latin typeface="Arial Black" panose="020B0A04020102020204" pitchFamily="34" charset="0"/>
              </a:rPr>
              <a:t>Komunikacyjność</a:t>
            </a:r>
          </a:p>
        </p:txBody>
      </p:sp>
      <p:grpSp>
        <p:nvGrpSpPr>
          <p:cNvPr id="9261" name="Group 45">
            <a:extLst>
              <a:ext uri="{FF2B5EF4-FFF2-40B4-BE49-F238E27FC236}">
                <a16:creationId xmlns:a16="http://schemas.microsoft.com/office/drawing/2014/main" id="{916E6F2D-A3A6-40A0-BFCF-5381FC56DC73}"/>
              </a:ext>
            </a:extLst>
          </p:cNvPr>
          <p:cNvGrpSpPr>
            <a:grpSpLocks/>
          </p:cNvGrpSpPr>
          <p:nvPr/>
        </p:nvGrpSpPr>
        <p:grpSpPr bwMode="auto">
          <a:xfrm>
            <a:off x="2243138" y="1643063"/>
            <a:ext cx="5905500" cy="3816350"/>
            <a:chOff x="521" y="865"/>
            <a:chExt cx="3720" cy="2404"/>
          </a:xfrm>
        </p:grpSpPr>
        <p:sp>
          <p:nvSpPr>
            <p:cNvPr id="9262" name="Rectangle 46">
              <a:extLst>
                <a:ext uri="{FF2B5EF4-FFF2-40B4-BE49-F238E27FC236}">
                  <a16:creationId xmlns:a16="http://schemas.microsoft.com/office/drawing/2014/main" id="{3F002255-F431-4204-9C07-9AF249EA20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0" y="1845"/>
              <a:ext cx="571" cy="584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263" name="Text Box 47">
              <a:extLst>
                <a:ext uri="{FF2B5EF4-FFF2-40B4-BE49-F238E27FC236}">
                  <a16:creationId xmlns:a16="http://schemas.microsoft.com/office/drawing/2014/main" id="{C132CCFD-1732-4032-854E-A9D3F5ECB6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" y="2016"/>
              <a:ext cx="572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pl-PL" altLang="pl-PL" sz="900" b="1">
                  <a:solidFill>
                    <a:srgbClr val="000000"/>
                  </a:solidFill>
                </a:rPr>
                <a:t>KONTROLA</a:t>
              </a:r>
              <a:br>
                <a:rPr lang="pl-PL" altLang="pl-PL" sz="900" b="1">
                  <a:solidFill>
                    <a:srgbClr val="000000"/>
                  </a:solidFill>
                </a:rPr>
              </a:br>
              <a:r>
                <a:rPr lang="pl-PL" altLang="pl-PL" sz="900" b="1">
                  <a:solidFill>
                    <a:srgbClr val="000000"/>
                  </a:solidFill>
                </a:rPr>
                <a:t>DOSTĘPU</a:t>
              </a:r>
              <a:endParaRPr lang="pl-PL" altLang="pl-PL"/>
            </a:p>
          </p:txBody>
        </p:sp>
        <p:sp>
          <p:nvSpPr>
            <p:cNvPr id="9264" name="Text Box 48">
              <a:extLst>
                <a:ext uri="{FF2B5EF4-FFF2-40B4-BE49-F238E27FC236}">
                  <a16:creationId xmlns:a16="http://schemas.microsoft.com/office/drawing/2014/main" id="{C05C64C9-1834-4E83-8D72-25F37D6177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5" y="1981"/>
              <a:ext cx="663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pl-PL" altLang="pl-PL" sz="900" b="1">
                  <a:solidFill>
                    <a:srgbClr val="000000"/>
                  </a:solidFill>
                </a:rPr>
                <a:t>BLOK</a:t>
              </a:r>
            </a:p>
            <a:p>
              <a:pPr algn="ctr"/>
              <a:r>
                <a:rPr lang="pl-PL" altLang="pl-PL" sz="900" b="1">
                  <a:solidFill>
                    <a:srgbClr val="000000"/>
                  </a:solidFill>
                </a:rPr>
                <a:t>KOMUNIKACJI</a:t>
              </a:r>
              <a:br>
                <a:rPr lang="pl-PL" altLang="pl-PL" sz="900" b="1">
                  <a:solidFill>
                    <a:srgbClr val="000000"/>
                  </a:solidFill>
                </a:rPr>
              </a:br>
              <a:r>
                <a:rPr lang="pl-PL" altLang="pl-PL" sz="900" b="1">
                  <a:solidFill>
                    <a:srgbClr val="000000"/>
                  </a:solidFill>
                </a:rPr>
                <a:t>ONLINE</a:t>
              </a:r>
              <a:endParaRPr lang="pl-PL" altLang="pl-PL">
                <a:solidFill>
                  <a:srgbClr val="000000"/>
                </a:solidFill>
              </a:endParaRPr>
            </a:p>
            <a:p>
              <a:endParaRPr lang="pl-PL" altLang="pl-PL"/>
            </a:p>
          </p:txBody>
        </p:sp>
        <p:sp>
          <p:nvSpPr>
            <p:cNvPr id="9265" name="Rectangle 49">
              <a:extLst>
                <a:ext uri="{FF2B5EF4-FFF2-40B4-BE49-F238E27FC236}">
                  <a16:creationId xmlns:a16="http://schemas.microsoft.com/office/drawing/2014/main" id="{E41279A6-7BD6-491D-ABC1-FBD8F014E5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7" y="1845"/>
              <a:ext cx="572" cy="584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266" name="Rectangle 50">
              <a:extLst>
                <a:ext uri="{FF2B5EF4-FFF2-40B4-BE49-F238E27FC236}">
                  <a16:creationId xmlns:a16="http://schemas.microsoft.com/office/drawing/2014/main" id="{E63FE70D-A84E-4F9D-B421-6AA2ADE241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1" y="2559"/>
              <a:ext cx="572" cy="58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267" name="Text Box 51">
              <a:extLst>
                <a:ext uri="{FF2B5EF4-FFF2-40B4-BE49-F238E27FC236}">
                  <a16:creationId xmlns:a16="http://schemas.microsoft.com/office/drawing/2014/main" id="{F5367EFB-748A-45FF-AC01-E570371630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0" y="2733"/>
              <a:ext cx="715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pl-PL" altLang="pl-PL" sz="900" b="1">
                  <a:solidFill>
                    <a:srgbClr val="000000"/>
                  </a:solidFill>
                </a:rPr>
                <a:t>BLOK</a:t>
              </a:r>
              <a:br>
                <a:rPr lang="pl-PL" altLang="pl-PL" sz="900" b="1">
                  <a:solidFill>
                    <a:srgbClr val="000000"/>
                  </a:solidFill>
                </a:rPr>
              </a:br>
              <a:r>
                <a:rPr lang="pl-PL" altLang="pl-PL" sz="900" b="1">
                  <a:solidFill>
                    <a:srgbClr val="000000"/>
                  </a:solidFill>
                </a:rPr>
                <a:t>KONTROLNY</a:t>
              </a:r>
              <a:endParaRPr lang="pl-PL" altLang="pl-PL"/>
            </a:p>
          </p:txBody>
        </p:sp>
        <p:sp>
          <p:nvSpPr>
            <p:cNvPr id="9268" name="Rectangle 52">
              <a:extLst>
                <a:ext uri="{FF2B5EF4-FFF2-40B4-BE49-F238E27FC236}">
                  <a16:creationId xmlns:a16="http://schemas.microsoft.com/office/drawing/2014/main" id="{354065EB-60FB-4D20-9F9C-CD49C36B9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1" y="1845"/>
              <a:ext cx="572" cy="584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269" name="Text Box 53">
              <a:extLst>
                <a:ext uri="{FF2B5EF4-FFF2-40B4-BE49-F238E27FC236}">
                  <a16:creationId xmlns:a16="http://schemas.microsoft.com/office/drawing/2014/main" id="{ADBF8BE7-1272-4F87-A4FE-0EEA215313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1" y="1982"/>
              <a:ext cx="57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pl-PL" altLang="pl-PL" sz="900" b="1">
                  <a:solidFill>
                    <a:srgbClr val="000000"/>
                  </a:solidFill>
                </a:rPr>
                <a:t>BLOK</a:t>
              </a:r>
              <a:br>
                <a:rPr lang="pl-PL" altLang="pl-PL" sz="900" b="1">
                  <a:solidFill>
                    <a:srgbClr val="000000"/>
                  </a:solidFill>
                </a:rPr>
              </a:br>
              <a:r>
                <a:rPr lang="pl-PL" altLang="pl-PL" sz="900" b="1">
                  <a:solidFill>
                    <a:srgbClr val="000000"/>
                  </a:solidFill>
                </a:rPr>
                <a:t>MERYTO-</a:t>
              </a:r>
              <a:br>
                <a:rPr lang="pl-PL" altLang="pl-PL" sz="900" b="1">
                  <a:solidFill>
                    <a:srgbClr val="000000"/>
                  </a:solidFill>
                </a:rPr>
              </a:br>
              <a:r>
                <a:rPr lang="pl-PL" altLang="pl-PL" sz="900" b="1">
                  <a:solidFill>
                    <a:srgbClr val="000000"/>
                  </a:solidFill>
                </a:rPr>
                <a:t>RYCZNY</a:t>
              </a:r>
              <a:endParaRPr lang="pl-PL" altLang="pl-PL"/>
            </a:p>
          </p:txBody>
        </p:sp>
        <p:sp>
          <p:nvSpPr>
            <p:cNvPr id="9270" name="Text Box 54">
              <a:extLst>
                <a:ext uri="{FF2B5EF4-FFF2-40B4-BE49-F238E27FC236}">
                  <a16:creationId xmlns:a16="http://schemas.microsoft.com/office/drawing/2014/main" id="{0EBFB10E-08B7-48BA-B68A-8D988F665F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3" y="1982"/>
              <a:ext cx="571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pl-PL" altLang="pl-PL" sz="900" b="1">
                  <a:solidFill>
                    <a:srgbClr val="000000"/>
                  </a:solidFill>
                </a:rPr>
                <a:t>BLOK</a:t>
              </a:r>
              <a:br>
                <a:rPr lang="pl-PL" altLang="pl-PL" sz="900" b="1">
                  <a:solidFill>
                    <a:srgbClr val="000000"/>
                  </a:solidFill>
                </a:rPr>
              </a:br>
              <a:r>
                <a:rPr lang="pl-PL" altLang="pl-PL" sz="900" b="1">
                  <a:solidFill>
                    <a:srgbClr val="000000"/>
                  </a:solidFill>
                </a:rPr>
                <a:t>DIAGNOSTY-</a:t>
              </a:r>
              <a:br>
                <a:rPr lang="pl-PL" altLang="pl-PL" sz="900" b="1">
                  <a:solidFill>
                    <a:srgbClr val="000000"/>
                  </a:solidFill>
                </a:rPr>
              </a:br>
              <a:r>
                <a:rPr lang="pl-PL" altLang="pl-PL" sz="900" b="1">
                  <a:solidFill>
                    <a:srgbClr val="000000"/>
                  </a:solidFill>
                </a:rPr>
                <a:t>CZNY</a:t>
              </a:r>
            </a:p>
            <a:p>
              <a:endParaRPr lang="pl-PL" altLang="pl-PL" sz="1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endParaRPr lang="pl-PL" altLang="pl-PL"/>
            </a:p>
          </p:txBody>
        </p:sp>
        <p:sp>
          <p:nvSpPr>
            <p:cNvPr id="9271" name="Text Box 55">
              <a:extLst>
                <a:ext uri="{FF2B5EF4-FFF2-40B4-BE49-F238E27FC236}">
                  <a16:creationId xmlns:a16="http://schemas.microsoft.com/office/drawing/2014/main" id="{19336365-F6B9-4C96-8540-A5070D8A06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7" y="2058"/>
              <a:ext cx="572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pl-PL" altLang="pl-PL" sz="900" b="1">
                  <a:solidFill>
                    <a:srgbClr val="000000"/>
                  </a:solidFill>
                </a:rPr>
                <a:t>MENU</a:t>
              </a:r>
              <a:endParaRPr lang="pl-PL" altLang="pl-PL"/>
            </a:p>
          </p:txBody>
        </p:sp>
        <p:sp>
          <p:nvSpPr>
            <p:cNvPr id="9272" name="Rectangle 56">
              <a:extLst>
                <a:ext uri="{FF2B5EF4-FFF2-40B4-BE49-F238E27FC236}">
                  <a16:creationId xmlns:a16="http://schemas.microsoft.com/office/drawing/2014/main" id="{15FB6594-C485-458F-87DB-8D35C8B2F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7" y="1845"/>
              <a:ext cx="572" cy="58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9273" name="Line 57">
              <a:extLst>
                <a:ext uri="{FF2B5EF4-FFF2-40B4-BE49-F238E27FC236}">
                  <a16:creationId xmlns:a16="http://schemas.microsoft.com/office/drawing/2014/main" id="{07D80E34-6380-475D-911B-E2D3F3D1F8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87" y="2416"/>
              <a:ext cx="0" cy="14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9274" name="Rectangle 58">
              <a:extLst>
                <a:ext uri="{FF2B5EF4-FFF2-40B4-BE49-F238E27FC236}">
                  <a16:creationId xmlns:a16="http://schemas.microsoft.com/office/drawing/2014/main" id="{452E8F74-7819-436B-936E-92405067D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1" y="1130"/>
              <a:ext cx="572" cy="58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275" name="Text Box 59">
              <a:extLst>
                <a:ext uri="{FF2B5EF4-FFF2-40B4-BE49-F238E27FC236}">
                  <a16:creationId xmlns:a16="http://schemas.microsoft.com/office/drawing/2014/main" id="{32F6843C-ACE4-445F-BD82-4CF3E71EB4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1" y="1302"/>
              <a:ext cx="572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pl-PL" altLang="pl-PL" sz="900" b="1">
                  <a:solidFill>
                    <a:srgbClr val="000000"/>
                  </a:solidFill>
                </a:rPr>
                <a:t>BLOK</a:t>
              </a:r>
              <a:br>
                <a:rPr lang="pl-PL" altLang="pl-PL" sz="900" b="1">
                  <a:solidFill>
                    <a:srgbClr val="000000"/>
                  </a:solidFill>
                </a:rPr>
              </a:br>
              <a:r>
                <a:rPr lang="pl-PL" altLang="pl-PL" sz="900" b="1">
                  <a:solidFill>
                    <a:srgbClr val="000000"/>
                  </a:solidFill>
                </a:rPr>
                <a:t>POMOCY</a:t>
              </a:r>
              <a:endParaRPr lang="pl-PL" altLang="pl-PL"/>
            </a:p>
          </p:txBody>
        </p:sp>
        <p:sp>
          <p:nvSpPr>
            <p:cNvPr id="9276" name="Line 60">
              <a:extLst>
                <a:ext uri="{FF2B5EF4-FFF2-40B4-BE49-F238E27FC236}">
                  <a16:creationId xmlns:a16="http://schemas.microsoft.com/office/drawing/2014/main" id="{38FC2EA1-8099-4478-88B9-F4D9DB788F0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 flipV="1">
              <a:off x="1626" y="1272"/>
              <a:ext cx="117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grpSp>
          <p:nvGrpSpPr>
            <p:cNvPr id="9277" name="Group 61">
              <a:extLst>
                <a:ext uri="{FF2B5EF4-FFF2-40B4-BE49-F238E27FC236}">
                  <a16:creationId xmlns:a16="http://schemas.microsoft.com/office/drawing/2014/main" id="{441937A5-C392-44D3-8813-D38A64FDDA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9" y="2273"/>
              <a:ext cx="196" cy="572"/>
              <a:chOff x="6472" y="7538"/>
              <a:chExt cx="491" cy="1430"/>
            </a:xfrm>
          </p:grpSpPr>
          <p:sp>
            <p:nvSpPr>
              <p:cNvPr id="9278" name="Line 62">
                <a:extLst>
                  <a:ext uri="{FF2B5EF4-FFF2-40B4-BE49-F238E27FC236}">
                    <a16:creationId xmlns:a16="http://schemas.microsoft.com/office/drawing/2014/main" id="{39328B7E-75DE-4999-B38B-A1C940BD1D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651" y="7538"/>
                <a:ext cx="0" cy="143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9279" name="Line 63">
                <a:extLst>
                  <a:ext uri="{FF2B5EF4-FFF2-40B4-BE49-F238E27FC236}">
                    <a16:creationId xmlns:a16="http://schemas.microsoft.com/office/drawing/2014/main" id="{E018BC1A-C34D-4834-96C0-8BE5301926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651" y="8968"/>
                <a:ext cx="312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9280" name="Line 64">
                <a:extLst>
                  <a:ext uri="{FF2B5EF4-FFF2-40B4-BE49-F238E27FC236}">
                    <a16:creationId xmlns:a16="http://schemas.microsoft.com/office/drawing/2014/main" id="{EAE120DF-CB9D-417A-AA73-9E9BA6A4FB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6472" y="7538"/>
                <a:ext cx="179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9281" name="Line 65">
              <a:extLst>
                <a:ext uri="{FF2B5EF4-FFF2-40B4-BE49-F238E27FC236}">
                  <a16:creationId xmlns:a16="http://schemas.microsoft.com/office/drawing/2014/main" id="{00AF1E5C-962C-4C8B-AA30-426B0EBCAA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73" y="2845"/>
              <a:ext cx="9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9282" name="Line 66">
              <a:extLst>
                <a:ext uri="{FF2B5EF4-FFF2-40B4-BE49-F238E27FC236}">
                  <a16:creationId xmlns:a16="http://schemas.microsoft.com/office/drawing/2014/main" id="{6488F447-C52D-45D7-9416-16EB983974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73" y="1416"/>
              <a:ext cx="9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9283" name="Line 67">
              <a:extLst>
                <a:ext uri="{FF2B5EF4-FFF2-40B4-BE49-F238E27FC236}">
                  <a16:creationId xmlns:a16="http://schemas.microsoft.com/office/drawing/2014/main" id="{DCFCC3F5-00AF-4D82-89F4-1E87F6C1478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3469" y="1416"/>
              <a:ext cx="0" cy="14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9284" name="Line 68">
              <a:extLst>
                <a:ext uri="{FF2B5EF4-FFF2-40B4-BE49-F238E27FC236}">
                  <a16:creationId xmlns:a16="http://schemas.microsoft.com/office/drawing/2014/main" id="{6376F4EB-97F0-4CAC-80DE-D678D1B615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87" y="1701"/>
              <a:ext cx="0" cy="1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9285" name="Line 69">
              <a:extLst>
                <a:ext uri="{FF2B5EF4-FFF2-40B4-BE49-F238E27FC236}">
                  <a16:creationId xmlns:a16="http://schemas.microsoft.com/office/drawing/2014/main" id="{08EC2212-94FD-4810-BA9B-74A3997778B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V="1">
              <a:off x="1975" y="2068"/>
              <a:ext cx="0" cy="1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9286" name="Rectangle 70">
              <a:extLst>
                <a:ext uri="{FF2B5EF4-FFF2-40B4-BE49-F238E27FC236}">
                  <a16:creationId xmlns:a16="http://schemas.microsoft.com/office/drawing/2014/main" id="{73EAAC09-7BD7-46AB-B2F7-4C438CE223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" y="1845"/>
              <a:ext cx="571" cy="58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9287" name="Text Box 71">
              <a:extLst>
                <a:ext uri="{FF2B5EF4-FFF2-40B4-BE49-F238E27FC236}">
                  <a16:creationId xmlns:a16="http://schemas.microsoft.com/office/drawing/2014/main" id="{23E5292D-2215-4B3A-A1F8-BB824EF06F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2" y="2273"/>
              <a:ext cx="571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pl-PL" altLang="pl-PL" sz="700" b="1">
                  <a:solidFill>
                    <a:srgbClr val="000000"/>
                  </a:solidFill>
                </a:rPr>
                <a:t>HASŁO</a:t>
              </a:r>
              <a:endParaRPr lang="pl-PL" altLang="pl-PL"/>
            </a:p>
          </p:txBody>
        </p:sp>
        <p:sp>
          <p:nvSpPr>
            <p:cNvPr id="9288" name="Line 72">
              <a:extLst>
                <a:ext uri="{FF2B5EF4-FFF2-40B4-BE49-F238E27FC236}">
                  <a16:creationId xmlns:a16="http://schemas.microsoft.com/office/drawing/2014/main" id="{F1A05904-FE89-4D87-AC6A-D641CA54FFD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V="1">
              <a:off x="1271" y="2068"/>
              <a:ext cx="0" cy="1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grpSp>
          <p:nvGrpSpPr>
            <p:cNvPr id="9289" name="Group 73">
              <a:extLst>
                <a:ext uri="{FF2B5EF4-FFF2-40B4-BE49-F238E27FC236}">
                  <a16:creationId xmlns:a16="http://schemas.microsoft.com/office/drawing/2014/main" id="{0EE93F6E-20A7-43CB-9C9B-B82C34AD67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7" y="2430"/>
              <a:ext cx="1406" cy="143"/>
              <a:chOff x="2243" y="7932"/>
              <a:chExt cx="3515" cy="357"/>
            </a:xfrm>
          </p:grpSpPr>
          <p:sp>
            <p:nvSpPr>
              <p:cNvPr id="9290" name="Line 74">
                <a:extLst>
                  <a:ext uri="{FF2B5EF4-FFF2-40B4-BE49-F238E27FC236}">
                    <a16:creationId xmlns:a16="http://schemas.microsoft.com/office/drawing/2014/main" id="{5A0E0331-67D5-4071-99F2-75CAA5EDC1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00000" flipV="1">
                <a:off x="4001" y="6531"/>
                <a:ext cx="0" cy="351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9291" name="Line 75">
                <a:extLst>
                  <a:ext uri="{FF2B5EF4-FFF2-40B4-BE49-F238E27FC236}">
                    <a16:creationId xmlns:a16="http://schemas.microsoft.com/office/drawing/2014/main" id="{1EAD5B12-0514-4922-A7FC-786F2480E5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H="1">
                <a:off x="5579" y="8111"/>
                <a:ext cx="35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9292" name="Line 76">
                <a:extLst>
                  <a:ext uri="{FF2B5EF4-FFF2-40B4-BE49-F238E27FC236}">
                    <a16:creationId xmlns:a16="http://schemas.microsoft.com/office/drawing/2014/main" id="{B35E213C-A587-4A4D-84C1-32A0090AEA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H="1">
                <a:off x="2066" y="8111"/>
                <a:ext cx="35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9293" name="Line 77">
              <a:extLst>
                <a:ext uri="{FF2B5EF4-FFF2-40B4-BE49-F238E27FC236}">
                  <a16:creationId xmlns:a16="http://schemas.microsoft.com/office/drawing/2014/main" id="{D808D6A2-03A9-4D96-9441-E4548A6CB41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1339" y="1559"/>
              <a:ext cx="57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9294" name="Line 78">
              <a:extLst>
                <a:ext uri="{FF2B5EF4-FFF2-40B4-BE49-F238E27FC236}">
                  <a16:creationId xmlns:a16="http://schemas.microsoft.com/office/drawing/2014/main" id="{C4935189-CF16-48A0-965C-2ED7B0DEBA5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V="1">
              <a:off x="2705" y="2036"/>
              <a:ext cx="0" cy="19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grpSp>
          <p:nvGrpSpPr>
            <p:cNvPr id="9295" name="Group 79">
              <a:extLst>
                <a:ext uri="{FF2B5EF4-FFF2-40B4-BE49-F238E27FC236}">
                  <a16:creationId xmlns:a16="http://schemas.microsoft.com/office/drawing/2014/main" id="{90548F5B-DBE5-4436-99FB-46A9B954C6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76" y="2105"/>
              <a:ext cx="185" cy="28"/>
              <a:chOff x="8391" y="7166"/>
              <a:chExt cx="461" cy="70"/>
            </a:xfrm>
          </p:grpSpPr>
          <p:sp>
            <p:nvSpPr>
              <p:cNvPr id="9296" name="AutoShape 80">
                <a:extLst>
                  <a:ext uri="{FF2B5EF4-FFF2-40B4-BE49-F238E27FC236}">
                    <a16:creationId xmlns:a16="http://schemas.microsoft.com/office/drawing/2014/main" id="{521D1651-FCCF-436C-A307-8EA7C5849BE1}"/>
                  </a:ext>
                </a:extLst>
              </p:cNvPr>
              <p:cNvSpPr>
                <a:spLocks/>
              </p:cNvSpPr>
              <p:nvPr/>
            </p:nvSpPr>
            <p:spPr bwMode="auto">
              <a:xfrm rot="-5400000">
                <a:off x="8591" y="7130"/>
                <a:ext cx="67" cy="139"/>
              </a:xfrm>
              <a:prstGeom prst="rightBracket">
                <a:avLst>
                  <a:gd name="adj" fmla="val 103731"/>
                </a:avLst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pl-PL"/>
              </a:p>
            </p:txBody>
          </p:sp>
          <p:sp>
            <p:nvSpPr>
              <p:cNvPr id="9297" name="Line 81">
                <a:extLst>
                  <a:ext uri="{FF2B5EF4-FFF2-40B4-BE49-F238E27FC236}">
                    <a16:creationId xmlns:a16="http://schemas.microsoft.com/office/drawing/2014/main" id="{50B8AA88-0C9A-4DE7-A46F-3FB12AA1B8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391" y="7236"/>
                <a:ext cx="159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9298" name="Line 82">
                <a:extLst>
                  <a:ext uri="{FF2B5EF4-FFF2-40B4-BE49-F238E27FC236}">
                    <a16:creationId xmlns:a16="http://schemas.microsoft.com/office/drawing/2014/main" id="{0A0E0A62-AE9E-4722-BD10-30154BBADD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94" y="7233"/>
                <a:ext cx="158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9299" name="Line 83">
              <a:extLst>
                <a:ext uri="{FF2B5EF4-FFF2-40B4-BE49-F238E27FC236}">
                  <a16:creationId xmlns:a16="http://schemas.microsoft.com/office/drawing/2014/main" id="{F629C7D5-4EF6-4A3F-ADBF-A02472DCE9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76" y="1279"/>
              <a:ext cx="471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9300" name="Line 84">
              <a:extLst>
                <a:ext uri="{FF2B5EF4-FFF2-40B4-BE49-F238E27FC236}">
                  <a16:creationId xmlns:a16="http://schemas.microsoft.com/office/drawing/2014/main" id="{2A0C0A9D-0978-492B-B621-F5C19F1050E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3564" y="1565"/>
              <a:ext cx="56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9301" name="Rectangle 85">
              <a:extLst>
                <a:ext uri="{FF2B5EF4-FFF2-40B4-BE49-F238E27FC236}">
                  <a16:creationId xmlns:a16="http://schemas.microsoft.com/office/drawing/2014/main" id="{F62EF8E2-E5ED-41EB-A67F-182F2CE5E17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73" y="1070"/>
              <a:ext cx="3616" cy="214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grpSp>
          <p:nvGrpSpPr>
            <p:cNvPr id="9302" name="Group 86">
              <a:extLst>
                <a:ext uri="{FF2B5EF4-FFF2-40B4-BE49-F238E27FC236}">
                  <a16:creationId xmlns:a16="http://schemas.microsoft.com/office/drawing/2014/main" id="{CFE92944-81AD-4742-B361-44FCBAA423BD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372" y="2425"/>
              <a:ext cx="470" cy="560"/>
              <a:chOff x="10326" y="4788"/>
              <a:chExt cx="1176" cy="1400"/>
            </a:xfrm>
          </p:grpSpPr>
          <p:sp>
            <p:nvSpPr>
              <p:cNvPr id="9303" name="Line 87">
                <a:extLst>
                  <a:ext uri="{FF2B5EF4-FFF2-40B4-BE49-F238E27FC236}">
                    <a16:creationId xmlns:a16="http://schemas.microsoft.com/office/drawing/2014/main" id="{5882B4B2-557F-4799-913D-F89755EBDC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326" y="4788"/>
                <a:ext cx="1176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9304" name="Line 88">
                <a:extLst>
                  <a:ext uri="{FF2B5EF4-FFF2-40B4-BE49-F238E27FC236}">
                    <a16:creationId xmlns:a16="http://schemas.microsoft.com/office/drawing/2014/main" id="{4B99895C-9514-4317-8AA6-E54A3FED4E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00000" flipH="1">
                <a:off x="10806" y="5492"/>
                <a:ext cx="1392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9305" name="Text Box 89">
              <a:extLst>
                <a:ext uri="{FF2B5EF4-FFF2-40B4-BE49-F238E27FC236}">
                  <a16:creationId xmlns:a16="http://schemas.microsoft.com/office/drawing/2014/main" id="{D019D4D3-379E-4054-8A82-749F75B86B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" y="1134"/>
              <a:ext cx="1070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pl-PL" altLang="pl-PL" sz="900" b="1"/>
                <a:t>Platforma e-learningowa</a:t>
              </a:r>
            </a:p>
          </p:txBody>
        </p:sp>
        <p:grpSp>
          <p:nvGrpSpPr>
            <p:cNvPr id="9306" name="Group 90">
              <a:extLst>
                <a:ext uri="{FF2B5EF4-FFF2-40B4-BE49-F238E27FC236}">
                  <a16:creationId xmlns:a16="http://schemas.microsoft.com/office/drawing/2014/main" id="{0C4CDA58-8D45-44A5-9E53-F1C95C6484DA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605" y="1415"/>
              <a:ext cx="196" cy="571"/>
              <a:chOff x="6472" y="7538"/>
              <a:chExt cx="491" cy="1430"/>
            </a:xfrm>
          </p:grpSpPr>
          <p:sp>
            <p:nvSpPr>
              <p:cNvPr id="9307" name="Line 91">
                <a:extLst>
                  <a:ext uri="{FF2B5EF4-FFF2-40B4-BE49-F238E27FC236}">
                    <a16:creationId xmlns:a16="http://schemas.microsoft.com/office/drawing/2014/main" id="{BB749A7B-6945-4BED-9BD5-D5AA3F0ED2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651" y="7538"/>
                <a:ext cx="0" cy="143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9308" name="Line 92">
                <a:extLst>
                  <a:ext uri="{FF2B5EF4-FFF2-40B4-BE49-F238E27FC236}">
                    <a16:creationId xmlns:a16="http://schemas.microsoft.com/office/drawing/2014/main" id="{5C6E695B-B68D-4846-804D-B95C8B7628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651" y="8968"/>
                <a:ext cx="312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9309" name="Line 93">
                <a:extLst>
                  <a:ext uri="{FF2B5EF4-FFF2-40B4-BE49-F238E27FC236}">
                    <a16:creationId xmlns:a16="http://schemas.microsoft.com/office/drawing/2014/main" id="{93C19C1B-EA46-46B5-85BF-0068EEAA1D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6472" y="7538"/>
                <a:ext cx="179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9310" name="Text Box 94">
              <a:extLst>
                <a:ext uri="{FF2B5EF4-FFF2-40B4-BE49-F238E27FC236}">
                  <a16:creationId xmlns:a16="http://schemas.microsoft.com/office/drawing/2014/main" id="{BC45DD02-66A1-42F8-8D76-2ABA2B67CC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" y="890"/>
              <a:ext cx="1070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pl-PL" altLang="pl-PL" sz="900" b="1"/>
                <a:t>INTERNET</a:t>
              </a:r>
            </a:p>
          </p:txBody>
        </p:sp>
        <p:sp>
          <p:nvSpPr>
            <p:cNvPr id="9311" name="Rectangle 95">
              <a:extLst>
                <a:ext uri="{FF2B5EF4-FFF2-40B4-BE49-F238E27FC236}">
                  <a16:creationId xmlns:a16="http://schemas.microsoft.com/office/drawing/2014/main" id="{582F77BD-23F4-48FF-A2AF-F345976667B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1" y="865"/>
              <a:ext cx="3720" cy="240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9312" name="AutoShape 96">
              <a:extLst>
                <a:ext uri="{FF2B5EF4-FFF2-40B4-BE49-F238E27FC236}">
                  <a16:creationId xmlns:a16="http://schemas.microsoft.com/office/drawing/2014/main" id="{30B012C2-7718-4610-BB71-A198B61017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9" y="1866"/>
              <a:ext cx="531" cy="11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313" name="Text Box 97">
              <a:extLst>
                <a:ext uri="{FF2B5EF4-FFF2-40B4-BE49-F238E27FC236}">
                  <a16:creationId xmlns:a16="http://schemas.microsoft.com/office/drawing/2014/main" id="{F0A78F7E-5D0E-433B-B207-0467CFD789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6" y="1851"/>
              <a:ext cx="58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pl-PL" altLang="pl-PL" sz="900" b="1"/>
                <a:t>NAUCZYCIEL</a:t>
              </a:r>
            </a:p>
          </p:txBody>
        </p:sp>
      </p:grpSp>
      <p:sp>
        <p:nvSpPr>
          <p:cNvPr id="9314" name="WordArt 98">
            <a:extLst>
              <a:ext uri="{FF2B5EF4-FFF2-40B4-BE49-F238E27FC236}">
                <a16:creationId xmlns:a16="http://schemas.microsoft.com/office/drawing/2014/main" id="{B184D77C-4C9E-4468-9C06-D323C0EFEF9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06563" y="5707063"/>
            <a:ext cx="7013575" cy="263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>
                <a:rot lat="0" lon="20699999" rev="0"/>
              </a:camera>
              <a:lightRig rig="legacyFlat3" dir="b"/>
            </a:scene3d>
            <a:sp3d prstMaterial="legacyMatte">
              <a:extrusionClr>
                <a:schemeClr val="tx1"/>
              </a:extrusionClr>
              <a:contourClr>
                <a:schemeClr val="tx1"/>
              </a:contourClr>
            </a:sp3d>
          </a:bodyPr>
          <a:lstStyle/>
          <a:p>
            <a:pPr algn="ctr"/>
            <a:r>
              <a:rPr lang="pl-PL" sz="1200" kern="10">
                <a:ln w="9525">
                  <a:round/>
                  <a:headEnd/>
                  <a:tailEnd/>
                </a:ln>
                <a:latin typeface="Arial Black" panose="020B0A04020102020204" pitchFamily="34" charset="0"/>
              </a:rPr>
              <a:t>Koncepcja modulu edukacyjnego (odpowiednik kursu lub jednostki metodycznej).</a:t>
            </a:r>
          </a:p>
        </p:txBody>
      </p:sp>
      <p:sp>
        <p:nvSpPr>
          <p:cNvPr id="9315" name="WordArt 99">
            <a:extLst>
              <a:ext uri="{FF2B5EF4-FFF2-40B4-BE49-F238E27FC236}">
                <a16:creationId xmlns:a16="http://schemas.microsoft.com/office/drawing/2014/main" id="{284BAE27-95AE-463F-92ED-BBC41865F5A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78000" y="5994400"/>
            <a:ext cx="7637463" cy="263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>
                <a:rot lat="0" lon="20699999" rev="0"/>
              </a:camera>
              <a:lightRig rig="legacyFlat3" dir="b"/>
            </a:scene3d>
            <a:sp3d prstMaterial="legacyMatte">
              <a:extrusionClr>
                <a:schemeClr val="tx1"/>
              </a:extrusionClr>
              <a:contourClr>
                <a:schemeClr val="tx1"/>
              </a:contourClr>
            </a:sp3d>
          </a:bodyPr>
          <a:lstStyle/>
          <a:p>
            <a:pPr algn="ctr"/>
            <a:r>
              <a:rPr lang="pl-PL" sz="1200" kern="10">
                <a:ln w="9525">
                  <a:round/>
                  <a:headEnd/>
                  <a:tailEnd/>
                </a:ln>
                <a:latin typeface="Arial Black" panose="020B0A04020102020204" pitchFamily="34" charset="0"/>
              </a:rPr>
              <a:t>Integruje szereg mechanizmów indywidualizujących zdalny proces nauczania-uczenia się</a:t>
            </a:r>
          </a:p>
        </p:txBody>
      </p:sp>
      <p:sp>
        <p:nvSpPr>
          <p:cNvPr id="9316" name="WordArt 100">
            <a:extLst>
              <a:ext uri="{FF2B5EF4-FFF2-40B4-BE49-F238E27FC236}">
                <a16:creationId xmlns:a16="http://schemas.microsoft.com/office/drawing/2014/main" id="{3F2FF7A7-416A-424C-93BE-4EB3172A9C9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01763" y="6413500"/>
            <a:ext cx="3287712" cy="263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>
                <a:rot lat="0" lon="20699999" rev="0"/>
              </a:camera>
              <a:lightRig rig="legacyFlat3" dir="b"/>
            </a:scene3d>
            <a:sp3d prstMaterial="legacyMatte">
              <a:extrusionClr>
                <a:schemeClr val="tx1"/>
              </a:extrusionClr>
              <a:contourClr>
                <a:schemeClr val="tx1"/>
              </a:contourClr>
            </a:sp3d>
          </a:bodyPr>
          <a:lstStyle/>
          <a:p>
            <a:pPr algn="ctr"/>
            <a:r>
              <a:rPr lang="pl-PL" sz="1200" kern="10">
                <a:ln w="9525">
                  <a:round/>
                  <a:headEnd/>
                  <a:tailEnd/>
                </a:ln>
                <a:latin typeface="Arial Black" panose="020B0A04020102020204" pitchFamily="34" charset="0"/>
              </a:rPr>
              <a:t> oraz wszystkie media edukacyjne.</a:t>
            </a:r>
          </a:p>
        </p:txBody>
      </p:sp>
      <p:sp>
        <p:nvSpPr>
          <p:cNvPr id="70" name="Prostokąt 69">
            <a:extLst>
              <a:ext uri="{FF2B5EF4-FFF2-40B4-BE49-F238E27FC236}">
                <a16:creationId xmlns:a16="http://schemas.microsoft.com/office/drawing/2014/main" id="{BE21676E-C978-45EF-A987-1DD41DB80CA4}"/>
              </a:ext>
            </a:extLst>
          </p:cNvPr>
          <p:cNvSpPr/>
          <p:nvPr/>
        </p:nvSpPr>
        <p:spPr>
          <a:xfrm>
            <a:off x="6810246" y="34504"/>
            <a:ext cx="221945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pl-PL" sz="4400" b="1" cap="none" spc="0" dirty="0">
                <a:ln/>
                <a:solidFill>
                  <a:srgbClr val="FF9900"/>
                </a:solidFill>
                <a:effectLst>
                  <a:reflection blurRad="6350" stA="60000" endA="900" endPos="60000" dist="29997" dir="5400000" sy="-100000" algn="bl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JJ KURSY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305</Words>
  <Application>Microsoft Office PowerPoint</Application>
  <PresentationFormat>Pokaz na ekranie (4:3)</PresentationFormat>
  <Paragraphs>97</Paragraphs>
  <Slides>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Projekt domyślny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KMITI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Jacek</dc:creator>
  <cp:lastModifiedBy>User</cp:lastModifiedBy>
  <cp:revision>98</cp:revision>
  <dcterms:created xsi:type="dcterms:W3CDTF">2011-09-18T19:14:46Z</dcterms:created>
  <dcterms:modified xsi:type="dcterms:W3CDTF">2019-02-15T21:48:09Z</dcterms:modified>
</cp:coreProperties>
</file>